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7"/>
  </p:notesMasterIdLst>
  <p:handoutMasterIdLst>
    <p:handoutMasterId r:id="rId18"/>
  </p:handoutMasterIdLst>
  <p:sldIdLst>
    <p:sldId id="293" r:id="rId2"/>
    <p:sldId id="354" r:id="rId3"/>
    <p:sldId id="364" r:id="rId4"/>
    <p:sldId id="371" r:id="rId5"/>
    <p:sldId id="356" r:id="rId6"/>
    <p:sldId id="367" r:id="rId7"/>
    <p:sldId id="368" r:id="rId8"/>
    <p:sldId id="377" r:id="rId9"/>
    <p:sldId id="359" r:id="rId10"/>
    <p:sldId id="372" r:id="rId11"/>
    <p:sldId id="374" r:id="rId12"/>
    <p:sldId id="378" r:id="rId13"/>
    <p:sldId id="375" r:id="rId14"/>
    <p:sldId id="376" r:id="rId15"/>
    <p:sldId id="332" r:id="rId16"/>
  </p:sldIdLst>
  <p:sldSz cx="9144000" cy="6858000" type="screen4x3"/>
  <p:notesSz cx="6797675" cy="9926638"/>
  <p:defaultTextStyle>
    <a:defPPr>
      <a:defRPr lang="et-E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3" autoAdjust="0"/>
    <p:restoredTop sz="94691" autoAdjust="0"/>
  </p:normalViewPr>
  <p:slideViewPr>
    <p:cSldViewPr>
      <p:cViewPr varScale="1">
        <p:scale>
          <a:sx n="86" d="100"/>
          <a:sy n="86" d="100"/>
        </p:scale>
        <p:origin x="-84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14"/>
    </p:cViewPr>
  </p:sorterViewPr>
  <p:notesViewPr>
    <p:cSldViewPr>
      <p:cViewPr varScale="1">
        <p:scale>
          <a:sx n="73" d="100"/>
          <a:sy n="73" d="100"/>
        </p:scale>
        <p:origin x="-2214" y="-102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>
            <a:lvl1pPr defTabSz="955654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>
            <a:lvl1pPr algn="r" defTabSz="955654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b" anchorCtr="0" compatLnSpc="1">
            <a:prstTxWarp prst="textNoShape">
              <a:avLst/>
            </a:prstTxWarp>
          </a:bodyPr>
          <a:lstStyle>
            <a:lvl1pPr defTabSz="955654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b" anchorCtr="0" compatLnSpc="1">
            <a:prstTxWarp prst="textNoShape">
              <a:avLst/>
            </a:prstTxWarp>
          </a:bodyPr>
          <a:lstStyle>
            <a:lvl1pPr algn="r" defTabSz="955654" eaLnBrk="1" hangingPunct="1">
              <a:defRPr sz="1300"/>
            </a:lvl1pPr>
          </a:lstStyle>
          <a:p>
            <a:pPr>
              <a:defRPr/>
            </a:pPr>
            <a:fld id="{9409365F-4CAF-4902-860D-F206BF887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>
            <a:lvl1pPr defTabSz="955654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>
            <a:lvl1pPr algn="r" defTabSz="955654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b" anchorCtr="0" compatLnSpc="1">
            <a:prstTxWarp prst="textNoShape">
              <a:avLst/>
            </a:prstTxWarp>
          </a:bodyPr>
          <a:lstStyle>
            <a:lvl1pPr defTabSz="955654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b" anchorCtr="0" compatLnSpc="1">
            <a:prstTxWarp prst="textNoShape">
              <a:avLst/>
            </a:prstTxWarp>
          </a:bodyPr>
          <a:lstStyle>
            <a:lvl1pPr algn="r" defTabSz="955654" eaLnBrk="1" hangingPunct="1">
              <a:defRPr sz="1300"/>
            </a:lvl1pPr>
          </a:lstStyle>
          <a:p>
            <a:pPr>
              <a:defRPr/>
            </a:pPr>
            <a:fld id="{53C61772-8ACF-457E-994C-F73C3DA4A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07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s-ES" sz="17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mik_logo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092825"/>
            <a:ext cx="108108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mmik_logo_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68313" y="836613"/>
            <a:ext cx="8207375" cy="471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5857875"/>
            <a:ext cx="881063" cy="8810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63" y="5786438"/>
            <a:ext cx="7556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5857875"/>
            <a:ext cx="881063" cy="8810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63" y="5786438"/>
            <a:ext cx="7556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03D81-6999-4368-BCAC-1172E63B189F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0313" y="62150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4C19C-B26F-4F37-AE57-16C639538D00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11188" y="765175"/>
            <a:ext cx="80645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t-EE" sz="2000" b="1" dirty="0">
              <a:ea typeface="宋体" charset="-122"/>
            </a:endParaRPr>
          </a:p>
          <a:p>
            <a:pPr algn="ctr">
              <a:defRPr/>
            </a:pPr>
            <a:endParaRPr lang="et-EE" sz="2000" b="1" dirty="0">
              <a:ea typeface="宋体" charset="-122"/>
            </a:endParaRPr>
          </a:p>
          <a:p>
            <a:pPr algn="ctr" eaLnBrk="1" hangingPunct="1">
              <a:defRPr/>
            </a:pPr>
            <a:endParaRPr lang="et-EE" sz="3200" b="1" dirty="0">
              <a:solidFill>
                <a:schemeClr val="accent2"/>
              </a:solidFill>
            </a:endParaRPr>
          </a:p>
          <a:p>
            <a:pPr algn="ctr" eaLnBrk="1" hangingPunct="1">
              <a:defRPr/>
            </a:pPr>
            <a:endParaRPr lang="et-EE" sz="3200" b="1" dirty="0">
              <a:solidFill>
                <a:schemeClr val="accent2"/>
              </a:solidFill>
            </a:endParaRPr>
          </a:p>
          <a:p>
            <a:pPr algn="ctr" eaLnBrk="1" hangingPunct="1">
              <a:defRPr/>
            </a:pPr>
            <a:r>
              <a:rPr lang="et-EE" sz="2800" b="1" dirty="0" smtClean="0">
                <a:solidFill>
                  <a:srgbClr val="B44E3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Sissejuhatus maaeluvõrgustiku koostöökoja 10. istungi temaaatikasse</a:t>
            </a:r>
            <a:endParaRPr lang="et-EE" sz="2800" b="1" dirty="0">
              <a:solidFill>
                <a:srgbClr val="B44E3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 eaLnBrk="1" hangingPunct="1">
              <a:defRPr/>
            </a:pPr>
            <a:endParaRPr lang="et-EE" sz="2800" dirty="0" smtClean="0">
              <a:solidFill>
                <a:srgbClr val="FF6600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r>
              <a:rPr lang="et-EE" sz="2400" b="1" dirty="0" smtClean="0">
                <a:solidFill>
                  <a:srgbClr val="B44E3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Tegevused september - detsember</a:t>
            </a:r>
          </a:p>
          <a:p>
            <a:pPr algn="ctr" eaLnBrk="1" hangingPunct="1">
              <a:defRPr/>
            </a:pPr>
            <a:endParaRPr lang="et-EE" sz="2800" dirty="0">
              <a:solidFill>
                <a:srgbClr val="FF6600"/>
              </a:solidFill>
              <a:latin typeface="Tahoma" pitchFamily="34" charset="0"/>
            </a:endParaRPr>
          </a:p>
          <a:p>
            <a:pPr algn="ctr">
              <a:defRPr/>
            </a:pPr>
            <a:endParaRPr lang="et-EE" b="1" dirty="0" smtClean="0"/>
          </a:p>
          <a:p>
            <a:pPr algn="ctr">
              <a:defRPr/>
            </a:pPr>
            <a:endParaRPr lang="et-EE" b="1" dirty="0"/>
          </a:p>
          <a:p>
            <a:pPr>
              <a:defRPr/>
            </a:pPr>
            <a:r>
              <a:rPr lang="et-EE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Maaeluvõrgustiku koostöökoja 10. istung</a:t>
            </a:r>
            <a:endParaRPr lang="et-EE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t-EE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13. detsember </a:t>
            </a:r>
            <a:r>
              <a:rPr lang="et-EE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2013</a:t>
            </a:r>
          </a:p>
          <a:p>
            <a:pPr eaLnBrk="1" hangingPunct="1">
              <a:defRPr/>
            </a:pPr>
            <a:r>
              <a:rPr lang="et-EE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Energia talu, Viljandimaa</a:t>
            </a:r>
            <a:endParaRPr lang="et-EE" sz="2800" dirty="0">
              <a:solidFill>
                <a:srgbClr val="FF6600"/>
              </a:solidFill>
              <a:latin typeface="Tahoma" pitchFamily="34" charset="0"/>
            </a:endParaRPr>
          </a:p>
          <a:p>
            <a:pPr algn="ctr" eaLnBrk="1" hangingPunct="1">
              <a:defRPr/>
            </a:pPr>
            <a:endParaRPr lang="en-GB" sz="2800" dirty="0">
              <a:solidFill>
                <a:srgbClr val="FF66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t-EE" sz="2800" b="1" dirty="0" smtClean="0">
                <a:solidFill>
                  <a:srgbClr val="B44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Euroopa Innovatsioonipartnerlus - EIP</a:t>
            </a:r>
            <a:endParaRPr lang="en-GB" sz="2800" b="1" dirty="0" smtClean="0">
              <a:solidFill>
                <a:srgbClr val="B44E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268413"/>
            <a:ext cx="8229600" cy="5145087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t-EE" sz="2800" dirty="0" smtClean="0"/>
              <a:t>Oleme palganud pikaajalise eksperdi (okt 2013 – apr 2014) – </a:t>
            </a:r>
            <a:r>
              <a:rPr lang="et-EE" sz="2800" b="1" dirty="0" smtClean="0"/>
              <a:t>Konstantin Mihhejev</a:t>
            </a:r>
          </a:p>
          <a:p>
            <a:pPr eaLnBrk="1" hangingPunct="1">
              <a:buFontTx/>
              <a:buChar char="-"/>
            </a:pPr>
            <a:r>
              <a:rPr lang="et-EE" sz="2800" dirty="0" smtClean="0"/>
              <a:t>Koostöös PM-iga korraldatud kaks seminari: 11. juuni ja 15. oktoober</a:t>
            </a:r>
          </a:p>
          <a:p>
            <a:pPr eaLnBrk="1" hangingPunct="1">
              <a:buFontTx/>
              <a:buChar char="-"/>
            </a:pPr>
            <a:r>
              <a:rPr lang="et-EE" sz="2800" dirty="0" smtClean="0"/>
              <a:t>Detsembris-veebruaris on plaanis korraldada valdkondlikud mõttekojad võimalikele </a:t>
            </a:r>
            <a:r>
              <a:rPr lang="et-EE" sz="2800" dirty="0" smtClean="0"/>
              <a:t>EIP </a:t>
            </a:r>
            <a:r>
              <a:rPr lang="et-EE" sz="2800" dirty="0" smtClean="0"/>
              <a:t>töörühmadele</a:t>
            </a:r>
          </a:p>
          <a:p>
            <a:pPr lvl="1" eaLnBrk="1" hangingPunct="1">
              <a:buFontTx/>
              <a:buChar char="-"/>
            </a:pPr>
            <a:r>
              <a:rPr lang="et-EE" sz="2400" dirty="0" smtClean="0"/>
              <a:t>Mahemõttekoda 6. detembril Jänedal, ülejäänud jaanuaris ja veebruaris</a:t>
            </a:r>
            <a:endParaRPr lang="et-EE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t-EE" sz="28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t-EE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STOP!</a:t>
            </a:r>
            <a:endParaRPr lang="en-GB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780928"/>
            <a:ext cx="8229600" cy="3632572"/>
          </a:xfrm>
        </p:spPr>
        <p:txBody>
          <a:bodyPr/>
          <a:lstStyle/>
          <a:p>
            <a:pPr eaLnBrk="1" hangingPunct="1">
              <a:buNone/>
            </a:pPr>
            <a:r>
              <a:rPr lang="et-EE" sz="2800" dirty="0" smtClean="0"/>
              <a:t>Jätkame pärast ettekandeid ja lõunasööki, kui teemaks on “</a:t>
            </a:r>
            <a:r>
              <a:rPr lang="et-EE" sz="2800" dirty="0" smtClean="0"/>
              <a:t>Maaeluvõrgustiku tegevuste plaanid 2014. aastaks”</a:t>
            </a:r>
            <a:endParaRPr lang="et-EE" sz="2800" dirty="0" smtClean="0"/>
          </a:p>
          <a:p>
            <a:pPr eaLnBrk="1" hangingPunct="1">
              <a:buFontTx/>
              <a:buChar char="-"/>
            </a:pPr>
            <a:endParaRPr lang="et-EE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t-EE" sz="28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t-EE" sz="2800" b="1" dirty="0" smtClean="0">
                <a:solidFill>
                  <a:srgbClr val="B44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2014 - üleminekuaasta</a:t>
            </a:r>
            <a:endParaRPr lang="en-GB" sz="2800" b="1" dirty="0" smtClean="0">
              <a:solidFill>
                <a:srgbClr val="B44E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268413"/>
            <a:ext cx="8229600" cy="5145087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t-EE" sz="2800" dirty="0" smtClean="0"/>
              <a:t>Infovajadus väga suur, kuid meetmed veel ei avane</a:t>
            </a:r>
          </a:p>
          <a:p>
            <a:pPr eaLnBrk="1" hangingPunct="1">
              <a:buFontTx/>
              <a:buChar char="-"/>
            </a:pPr>
            <a:r>
              <a:rPr lang="et-EE" sz="2800" dirty="0" smtClean="0"/>
              <a:t>Maamajanduse Infokeskuse maaeluvõrgustiku osakond jätkab maaeluvõrgustike tegevustega</a:t>
            </a:r>
          </a:p>
          <a:p>
            <a:pPr eaLnBrk="1" hangingPunct="1">
              <a:buFontTx/>
              <a:buChar char="-"/>
            </a:pPr>
            <a:r>
              <a:rPr lang="et-EE" sz="2800" dirty="0" smtClean="0"/>
              <a:t>Eelarve </a:t>
            </a:r>
            <a:r>
              <a:rPr lang="et-EE" sz="2800" dirty="0" smtClean="0"/>
              <a:t>piiratud ja hetkel </a:t>
            </a:r>
            <a:r>
              <a:rPr lang="et-EE" sz="2800" dirty="0" smtClean="0"/>
              <a:t>vaid 2014.a </a:t>
            </a:r>
            <a:r>
              <a:rPr lang="et-EE" sz="2800" dirty="0" smtClean="0"/>
              <a:t>juunini</a:t>
            </a:r>
            <a:endParaRPr lang="et-EE" sz="2800" dirty="0" smtClean="0"/>
          </a:p>
          <a:p>
            <a:pPr eaLnBrk="1" hangingPunct="1">
              <a:buFontTx/>
              <a:buChar char="-"/>
            </a:pPr>
            <a:endParaRPr lang="et-EE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t-EE" sz="28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t-EE" sz="2800" b="1" dirty="0" smtClean="0">
                <a:solidFill>
                  <a:srgbClr val="B44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2014 - teemad</a:t>
            </a:r>
            <a:endParaRPr lang="en-GB" sz="2800" b="1" dirty="0" smtClean="0">
              <a:solidFill>
                <a:srgbClr val="B44E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908720"/>
            <a:ext cx="8229600" cy="5145087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t-EE" sz="2800" b="1" dirty="0" smtClean="0"/>
              <a:t>Keskkond</a:t>
            </a:r>
            <a:r>
              <a:rPr lang="et-EE" sz="2800" dirty="0" smtClean="0"/>
              <a:t> – projektikonkurss </a:t>
            </a:r>
            <a:r>
              <a:rPr lang="et-EE" sz="2800" i="1" dirty="0" smtClean="0"/>
              <a:t>a la </a:t>
            </a:r>
            <a:r>
              <a:rPr lang="et-EE" sz="2800" dirty="0" smtClean="0"/>
              <a:t>“Märka MAKi keskkonnasõbralikkust!”</a:t>
            </a:r>
          </a:p>
          <a:p>
            <a:pPr eaLnBrk="1" hangingPunct="1">
              <a:buFontTx/>
              <a:buChar char="-"/>
            </a:pPr>
            <a:r>
              <a:rPr lang="et-EE" sz="2800" b="1" dirty="0" smtClean="0"/>
              <a:t>Leader </a:t>
            </a:r>
            <a:r>
              <a:rPr lang="et-EE" sz="2800" dirty="0" smtClean="0"/>
              <a:t>(max 2 infopäeva, koolituspäevad vajadusel)</a:t>
            </a:r>
          </a:p>
          <a:p>
            <a:pPr lvl="1" eaLnBrk="1" hangingPunct="1">
              <a:buFontTx/>
              <a:buChar char="-"/>
            </a:pPr>
            <a:r>
              <a:rPr lang="et-EE" sz="2400" dirty="0" smtClean="0"/>
              <a:t>Leader võrgustikud: kohalik toit, kogukonnateenused, sotsiaalne talupidamine (või pigem avatud talude teema – 2014.a on rahvusvaheline peretalude aasta)</a:t>
            </a:r>
          </a:p>
          <a:p>
            <a:pPr eaLnBrk="1" hangingPunct="1">
              <a:buFontTx/>
              <a:buChar char="-"/>
            </a:pPr>
            <a:r>
              <a:rPr lang="et-EE" sz="2800" b="1" dirty="0" smtClean="0"/>
              <a:t>Finantsinstrumendid</a:t>
            </a:r>
            <a:r>
              <a:rPr lang="et-EE" sz="2800" dirty="0" smtClean="0"/>
              <a:t> – teema tutvustamine potentsiaalsele sihtgrupile</a:t>
            </a:r>
          </a:p>
          <a:p>
            <a:pPr eaLnBrk="1" hangingPunct="1">
              <a:buFontTx/>
              <a:buChar char="-"/>
            </a:pPr>
            <a:r>
              <a:rPr lang="et-EE" sz="2800" b="1" dirty="0" smtClean="0"/>
              <a:t>Läänemere strateegia</a:t>
            </a:r>
            <a:r>
              <a:rPr lang="et-EE" sz="2800" dirty="0" smtClean="0"/>
              <a:t> temaatika, sh koostöö teiste maaeluvõrgustikega (</a:t>
            </a:r>
            <a:r>
              <a:rPr lang="et-EE" sz="2800" i="1" dirty="0" smtClean="0"/>
              <a:t>seed money project</a:t>
            </a:r>
            <a:r>
              <a:rPr lang="et-EE" sz="2800" dirty="0" smtClean="0"/>
              <a:t>)</a:t>
            </a:r>
          </a:p>
          <a:p>
            <a:pPr eaLnBrk="1" hangingPunct="1">
              <a:buFontTx/>
              <a:buChar char="-"/>
            </a:pPr>
            <a:r>
              <a:rPr lang="et-EE" sz="2800" b="1" dirty="0" smtClean="0"/>
              <a:t>EIP temaatika</a:t>
            </a:r>
          </a:p>
          <a:p>
            <a:pPr>
              <a:lnSpc>
                <a:spcPct val="90000"/>
              </a:lnSpc>
              <a:buFontTx/>
              <a:buNone/>
            </a:pPr>
            <a:endParaRPr lang="et-EE" sz="28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t-EE" sz="2800" b="1" dirty="0" smtClean="0">
                <a:solidFill>
                  <a:srgbClr val="B44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2014 – esimese veerandi tegevused</a:t>
            </a:r>
            <a:endParaRPr lang="en-GB" sz="2800" b="1" dirty="0" smtClean="0">
              <a:solidFill>
                <a:srgbClr val="B44E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268413"/>
            <a:ext cx="8229600" cy="5145087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t-EE" sz="2800" dirty="0" smtClean="0"/>
              <a:t>Rändnäituste aktiivne liigutamine</a:t>
            </a:r>
          </a:p>
          <a:p>
            <a:pPr eaLnBrk="1" hangingPunct="1">
              <a:buFontTx/>
              <a:buChar char="-"/>
            </a:pPr>
            <a:r>
              <a:rPr lang="et-EE" sz="2800" i="1" dirty="0" smtClean="0"/>
              <a:t>Trükised (hetkel puuduvad veel konkreetsed teemad)</a:t>
            </a:r>
          </a:p>
          <a:p>
            <a:pPr eaLnBrk="1" hangingPunct="1">
              <a:buFontTx/>
              <a:buChar char="-"/>
            </a:pPr>
            <a:r>
              <a:rPr lang="et-EE" sz="2800" dirty="0" smtClean="0"/>
              <a:t>Konkursi ettevalmistamine</a:t>
            </a:r>
          </a:p>
          <a:p>
            <a:pPr eaLnBrk="1" hangingPunct="1">
              <a:buFontTx/>
              <a:buChar char="-"/>
            </a:pPr>
            <a:r>
              <a:rPr lang="et-EE" sz="2800" dirty="0" smtClean="0"/>
              <a:t>Võrgukiri, sh päevakajalised fookuslood</a:t>
            </a:r>
          </a:p>
          <a:p>
            <a:pPr eaLnBrk="1" hangingPunct="1">
              <a:buFontTx/>
              <a:buChar char="-"/>
            </a:pPr>
            <a:r>
              <a:rPr lang="et-EE" sz="2800" dirty="0" smtClean="0"/>
              <a:t>Veebilehe ülalhoidmine, sh andmebaasid, uudiste monitooring</a:t>
            </a:r>
          </a:p>
          <a:p>
            <a:pPr eaLnBrk="1" hangingPunct="1">
              <a:buFontTx/>
              <a:buChar char="-"/>
            </a:pPr>
            <a:r>
              <a:rPr lang="et-EE" sz="2800" dirty="0" smtClean="0"/>
              <a:t>ENRD veebilehe </a:t>
            </a:r>
            <a:r>
              <a:rPr lang="et-EE" sz="2800" i="1" dirty="0" smtClean="0"/>
              <a:t>ultra light </a:t>
            </a:r>
            <a:r>
              <a:rPr lang="et-EE" sz="2800" dirty="0" smtClean="0"/>
              <a:t>versiooni tõlkimie eesti keelde? </a:t>
            </a:r>
          </a:p>
          <a:p>
            <a:pPr eaLnBrk="1" hangingPunct="1">
              <a:buFontTx/>
              <a:buChar char="-"/>
            </a:pPr>
            <a:endParaRPr lang="et-EE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t-EE" sz="28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4638"/>
            <a:ext cx="8435975" cy="2362200"/>
          </a:xfrm>
        </p:spPr>
        <p:txBody>
          <a:bodyPr/>
          <a:lstStyle/>
          <a:p>
            <a:pPr>
              <a:defRPr/>
            </a:pPr>
            <a:r>
              <a:rPr lang="et-EE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et-EE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t-EE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et-EE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t-EE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et-EE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t-EE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et-EE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t-EE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et-EE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t-EE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et-EE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t-EE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et-EE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t-EE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et-EE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t-EE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et-EE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t-EE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TÄNUD! </a:t>
            </a:r>
            <a:br>
              <a:rPr lang="et-EE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endParaRPr lang="en-GB" sz="3600" b="1" dirty="0" smtClean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68638"/>
            <a:ext cx="8229600" cy="2808287"/>
          </a:xfrm>
        </p:spPr>
        <p:txBody>
          <a:bodyPr/>
          <a:lstStyle/>
          <a:p>
            <a:pPr>
              <a:buFontTx/>
              <a:buNone/>
            </a:pPr>
            <a:endParaRPr lang="et-EE" sz="2800" smtClean="0"/>
          </a:p>
          <a:p>
            <a:pPr>
              <a:buFontTx/>
              <a:buNone/>
            </a:pPr>
            <a:endParaRPr lang="et-EE" sz="28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t-EE" sz="2800" b="1" dirty="0" smtClean="0">
                <a:solidFill>
                  <a:srgbClr val="B44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LEADER – suuremad üritused</a:t>
            </a:r>
            <a:endParaRPr lang="en-GB" sz="2800" b="1" dirty="0" smtClean="0">
              <a:solidFill>
                <a:srgbClr val="B44E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764704"/>
            <a:ext cx="8229600" cy="54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et-EE" sz="2400" b="1" dirty="0" smtClean="0"/>
              <a:t>2013 </a:t>
            </a:r>
            <a:r>
              <a:rPr lang="et-EE" sz="2400" b="1" dirty="0" smtClean="0"/>
              <a:t>– märksõna “Rahvusvaheline koostöö”</a:t>
            </a:r>
          </a:p>
          <a:p>
            <a:pPr>
              <a:lnSpc>
                <a:spcPct val="90000"/>
              </a:lnSpc>
            </a:pPr>
            <a:r>
              <a:rPr lang="et-EE" sz="2400" b="1" dirty="0" smtClean="0">
                <a:solidFill>
                  <a:srgbClr val="C00000"/>
                </a:solidFill>
              </a:rPr>
              <a:t>Põhja- </a:t>
            </a:r>
            <a:r>
              <a:rPr lang="et-EE" sz="2400" b="1" dirty="0" smtClean="0">
                <a:solidFill>
                  <a:srgbClr val="C00000"/>
                </a:solidFill>
              </a:rPr>
              <a:t>Baltimaade Leader rahvusvaheliste koostööprojektide konkursi korraldamine</a:t>
            </a:r>
          </a:p>
          <a:p>
            <a:pPr lvl="1">
              <a:lnSpc>
                <a:spcPct val="90000"/>
              </a:lnSpc>
            </a:pPr>
            <a:r>
              <a:rPr lang="et-EE" sz="1600" dirty="0" smtClean="0"/>
              <a:t>Taotluste </a:t>
            </a:r>
            <a:r>
              <a:rPr lang="et-EE" sz="1600" b="1" dirty="0" smtClean="0"/>
              <a:t>vastuvõtt </a:t>
            </a:r>
            <a:r>
              <a:rPr lang="et-EE" sz="1600" dirty="0" smtClean="0"/>
              <a:t>ja läbivaatamine apr-juuni (60 taotlust)</a:t>
            </a:r>
          </a:p>
          <a:p>
            <a:pPr lvl="1">
              <a:lnSpc>
                <a:spcPct val="90000"/>
              </a:lnSpc>
            </a:pPr>
            <a:r>
              <a:rPr lang="et-EE" sz="1600" dirty="0" smtClean="0"/>
              <a:t>Projektide </a:t>
            </a:r>
            <a:r>
              <a:rPr lang="et-EE" sz="1600" b="1" dirty="0" smtClean="0"/>
              <a:t>andmebaas</a:t>
            </a:r>
          </a:p>
          <a:p>
            <a:pPr lvl="1">
              <a:lnSpc>
                <a:spcPct val="90000"/>
              </a:lnSpc>
            </a:pPr>
            <a:r>
              <a:rPr lang="et-EE" sz="1600" b="1" dirty="0" smtClean="0"/>
              <a:t>Trükise</a:t>
            </a:r>
            <a:r>
              <a:rPr lang="et-EE" sz="1600" dirty="0" smtClean="0"/>
              <a:t> ettevalmistamine (inglise keeles, tõlge eesti keelde novembris)</a:t>
            </a:r>
          </a:p>
          <a:p>
            <a:pPr lvl="1">
              <a:lnSpc>
                <a:spcPct val="90000"/>
              </a:lnSpc>
            </a:pPr>
            <a:r>
              <a:rPr lang="et-EE" sz="1600" b="1" dirty="0" smtClean="0"/>
              <a:t>Rahvusvaheline konverents </a:t>
            </a:r>
            <a:r>
              <a:rPr lang="et-EE" sz="1600" dirty="0" smtClean="0"/>
              <a:t>26.09 ja </a:t>
            </a:r>
            <a:r>
              <a:rPr lang="et-EE" sz="1600" b="1" dirty="0" smtClean="0"/>
              <a:t>õppereisid</a:t>
            </a:r>
            <a:r>
              <a:rPr lang="et-EE" sz="1600" dirty="0" smtClean="0"/>
              <a:t> 27.09</a:t>
            </a:r>
          </a:p>
          <a:p>
            <a:pPr lvl="1">
              <a:lnSpc>
                <a:spcPct val="90000"/>
              </a:lnSpc>
            </a:pPr>
            <a:r>
              <a:rPr lang="et-EE" sz="1600" b="1" dirty="0" smtClean="0"/>
              <a:t>Tunnustusüritus</a:t>
            </a:r>
            <a:r>
              <a:rPr lang="et-EE" sz="1600" dirty="0" smtClean="0"/>
              <a:t> 26.09 Lillepaviljonis</a:t>
            </a:r>
            <a:endParaRPr lang="et-EE" sz="1600" b="1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t-EE" sz="2400" b="1" dirty="0" smtClean="0">
                <a:solidFill>
                  <a:srgbClr val="C00000"/>
                </a:solidFill>
              </a:rPr>
              <a:t>Regulaarsed infopäevad </a:t>
            </a:r>
            <a:r>
              <a:rPr lang="et-EE" sz="2400" dirty="0" smtClean="0"/>
              <a:t>(18</a:t>
            </a:r>
            <a:r>
              <a:rPr lang="et-EE" sz="2400" dirty="0" smtClean="0"/>
              <a:t>.-19.09; 4.-5.12)</a:t>
            </a:r>
          </a:p>
          <a:p>
            <a:pPr>
              <a:lnSpc>
                <a:spcPct val="90000"/>
              </a:lnSpc>
            </a:pPr>
            <a:r>
              <a:rPr lang="et-EE" sz="2400" b="1" dirty="0" smtClean="0">
                <a:solidFill>
                  <a:srgbClr val="C00000"/>
                </a:solidFill>
              </a:rPr>
              <a:t>Innovatsioonilaager</a:t>
            </a:r>
            <a:r>
              <a:rPr lang="et-EE" sz="2400" dirty="0" smtClean="0"/>
              <a:t> – 22.-23.08.2013</a:t>
            </a:r>
          </a:p>
          <a:p>
            <a:pPr>
              <a:lnSpc>
                <a:spcPct val="90000"/>
              </a:lnSpc>
            </a:pPr>
            <a:r>
              <a:rPr lang="et-EE" sz="2400" b="1" dirty="0" smtClean="0">
                <a:solidFill>
                  <a:srgbClr val="C00000"/>
                </a:solidFill>
              </a:rPr>
              <a:t>LEADER teemaline õppereis Soome </a:t>
            </a:r>
            <a:r>
              <a:rPr lang="et-EE" sz="2400" dirty="0" smtClean="0"/>
              <a:t>(rahvusvaheline koostöö 3.riikidega) – 7.-11. oktoober </a:t>
            </a:r>
            <a:r>
              <a:rPr lang="et-EE" sz="2400" dirty="0" smtClean="0"/>
              <a:t>2013</a:t>
            </a:r>
          </a:p>
          <a:p>
            <a:pPr>
              <a:lnSpc>
                <a:spcPct val="90000"/>
              </a:lnSpc>
            </a:pPr>
            <a:r>
              <a:rPr lang="et-EE" sz="2400" b="1" dirty="0" smtClean="0">
                <a:solidFill>
                  <a:srgbClr val="C00000"/>
                </a:solidFill>
              </a:rPr>
              <a:t>Piirkondlike strateegiate ettevalmistamise konsultatsoonid tegevusgruppidele </a:t>
            </a:r>
            <a:r>
              <a:rPr lang="et-EE" sz="2400" dirty="0" smtClean="0"/>
              <a:t>– </a:t>
            </a:r>
            <a:br>
              <a:rPr lang="et-EE" sz="2400" dirty="0" smtClean="0"/>
            </a:br>
            <a:r>
              <a:rPr lang="et-EE" sz="2400" dirty="0" smtClean="0"/>
              <a:t>14</a:t>
            </a:r>
            <a:r>
              <a:rPr lang="et-EE" sz="2400" dirty="0" smtClean="0"/>
              <a:t>., 20. ja 26. november</a:t>
            </a:r>
          </a:p>
          <a:p>
            <a:pPr>
              <a:lnSpc>
                <a:spcPct val="90000"/>
              </a:lnSpc>
            </a:pPr>
            <a:endParaRPr lang="et-EE" sz="2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t-EE" sz="2800" b="1" dirty="0" smtClean="0">
                <a:solidFill>
                  <a:srgbClr val="C00000"/>
                </a:solidFill>
              </a:rPr>
              <a:t>Põhja- Baltimaade Leader rahvusvaheliste koostööprojektide konkurss </a:t>
            </a:r>
          </a:p>
        </p:txBody>
      </p:sp>
      <p:pic>
        <p:nvPicPr>
          <p:cNvPr id="4" name="Picture 2" descr="C:\Documents and Settings\Ave\My Documents\Documents\Maaelu\2-2013 Rahvusvahelised tegevused\BALTIC-NORDIC konkurss\FINALISTID\GALA small\conferenc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764704"/>
            <a:ext cx="4302125" cy="2857500"/>
          </a:xfrm>
          <a:prstGeom prst="rect">
            <a:avLst/>
          </a:prstGeom>
          <a:noFill/>
        </p:spPr>
      </p:pic>
      <p:pic>
        <p:nvPicPr>
          <p:cNvPr id="5" name="Picture 4" descr="Pilt_ga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8927" y="2996952"/>
            <a:ext cx="5805073" cy="3861048"/>
          </a:xfrm>
          <a:prstGeom prst="rect">
            <a:avLst/>
          </a:prstGeom>
        </p:spPr>
      </p:pic>
      <p:pic>
        <p:nvPicPr>
          <p:cNvPr id="6" name="Picture 5" descr="The_Nordic_Baltic_LEADER_Cooperation_Award_nominees_2013_thumb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39028"/>
            <a:ext cx="3059832" cy="32189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8024" y="1268760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t-EE" dirty="0" smtClean="0"/>
              <a:t> </a:t>
            </a:r>
            <a:r>
              <a:rPr lang="et-EE" sz="2000" dirty="0" smtClean="0"/>
              <a:t>konverents</a:t>
            </a:r>
          </a:p>
          <a:p>
            <a:pPr>
              <a:buFontTx/>
              <a:buChar char="-"/>
            </a:pPr>
            <a:r>
              <a:rPr lang="et-EE" sz="2000" dirty="0" smtClean="0"/>
              <a:t> trükis</a:t>
            </a:r>
          </a:p>
          <a:p>
            <a:pPr>
              <a:buFontTx/>
              <a:buChar char="-"/>
            </a:pPr>
            <a:r>
              <a:rPr lang="et-EE" sz="2000" dirty="0" smtClean="0"/>
              <a:t> tunnustusüritus</a:t>
            </a:r>
            <a:endParaRPr lang="et-EE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60648"/>
            <a:ext cx="8229600" cy="1700808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t-EE" sz="2800" b="1" dirty="0" smtClean="0">
                <a:solidFill>
                  <a:srgbClr val="C00000"/>
                </a:solidFill>
              </a:rPr>
              <a:t>LEADER 26-kuu </a:t>
            </a:r>
            <a:br>
              <a:rPr lang="et-EE" sz="2800" b="1" dirty="0" smtClean="0">
                <a:solidFill>
                  <a:srgbClr val="C00000"/>
                </a:solidFill>
              </a:rPr>
            </a:br>
            <a:r>
              <a:rPr lang="et-EE" sz="2800" b="1" dirty="0" smtClean="0">
                <a:solidFill>
                  <a:srgbClr val="C00000"/>
                </a:solidFill>
              </a:rPr>
              <a:t>kalender </a:t>
            </a:r>
            <a:br>
              <a:rPr lang="et-EE" sz="2800" b="1" dirty="0" smtClean="0">
                <a:solidFill>
                  <a:srgbClr val="C00000"/>
                </a:solidFill>
              </a:rPr>
            </a:br>
            <a:r>
              <a:rPr lang="et-EE" sz="2800" dirty="0" smtClean="0"/>
              <a:t>(</a:t>
            </a:r>
            <a:r>
              <a:rPr lang="et-EE" sz="2800" dirty="0" smtClean="0"/>
              <a:t>kahekeelne)</a:t>
            </a:r>
            <a:endParaRPr lang="et-EE" sz="2800" b="1" dirty="0" smtClean="0">
              <a:solidFill>
                <a:srgbClr val="C00000"/>
              </a:solidFill>
            </a:endParaRPr>
          </a:p>
        </p:txBody>
      </p:sp>
      <p:pic>
        <p:nvPicPr>
          <p:cNvPr id="7" name="Picture 6" descr="Pilt_kalender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71011"/>
            <a:ext cx="4499992" cy="4686989"/>
          </a:xfrm>
          <a:prstGeom prst="rect">
            <a:avLst/>
          </a:prstGeom>
        </p:spPr>
      </p:pic>
      <p:pic>
        <p:nvPicPr>
          <p:cNvPr id="8" name="Picture 7" descr="Pilt_kalneder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5396" y="2289327"/>
            <a:ext cx="4618604" cy="4568673"/>
          </a:xfrm>
          <a:prstGeom prst="rect">
            <a:avLst/>
          </a:prstGeom>
        </p:spPr>
      </p:pic>
      <p:pic>
        <p:nvPicPr>
          <p:cNvPr id="9" name="Picture 8" descr="Pilt_kalender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0"/>
            <a:ext cx="3857749" cy="24767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>
              <a:defRPr/>
            </a:pPr>
            <a:r>
              <a:rPr lang="et-EE" sz="2800" b="1" dirty="0" smtClean="0">
                <a:solidFill>
                  <a:srgbClr val="B44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Teleprojet 2013</a:t>
            </a:r>
            <a:endParaRPr lang="en-GB" sz="2800" b="1" dirty="0" smtClean="0">
              <a:solidFill>
                <a:srgbClr val="B44E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836613"/>
            <a:ext cx="8229600" cy="53609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t-EE" sz="2400" dirty="0" smtClean="0"/>
              <a:t>ERR-ga koostöös valmib </a:t>
            </a:r>
            <a:r>
              <a:rPr lang="et-EE" sz="2400" b="1" dirty="0" smtClean="0"/>
              <a:t>30 videolugu saatesarja “Ilus maa” </a:t>
            </a:r>
            <a:r>
              <a:rPr lang="et-EE" sz="2400" dirty="0" smtClean="0"/>
              <a:t>tarbeks, saated eetris 7. septembrist 15. detsembrini laup ja pühap kell 19.45 ETV2-s.  Videolugude teemad:</a:t>
            </a:r>
          </a:p>
          <a:p>
            <a:pPr lvl="1">
              <a:lnSpc>
                <a:spcPct val="90000"/>
              </a:lnSpc>
            </a:pPr>
            <a:r>
              <a:rPr lang="et-EE" sz="2000" dirty="0" smtClean="0"/>
              <a:t>6 noortalunikku</a:t>
            </a:r>
          </a:p>
          <a:p>
            <a:pPr lvl="1">
              <a:lnSpc>
                <a:spcPct val="90000"/>
              </a:lnSpc>
            </a:pPr>
            <a:r>
              <a:rPr lang="et-EE" sz="2000" dirty="0" smtClean="0"/>
              <a:t>8 noorteprojekti</a:t>
            </a:r>
          </a:p>
          <a:p>
            <a:pPr lvl="1">
              <a:lnSpc>
                <a:spcPct val="90000"/>
              </a:lnSpc>
            </a:pPr>
            <a:r>
              <a:rPr lang="et-EE" sz="2000" dirty="0" smtClean="0"/>
              <a:t>16 noorte ettevõtjate </a:t>
            </a:r>
            <a:r>
              <a:rPr lang="et-EE" sz="2000" dirty="0" smtClean="0"/>
              <a:t>projekti</a:t>
            </a:r>
            <a:endParaRPr lang="et-EE" sz="2000" dirty="0" smtClean="0"/>
          </a:p>
        </p:txBody>
      </p:sp>
      <p:pic>
        <p:nvPicPr>
          <p:cNvPr id="4" name="Picture 3" descr="PILT_Eesti mang_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0688" y="3356992"/>
            <a:ext cx="6763312" cy="35010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>
              <a:defRPr/>
            </a:pPr>
            <a:r>
              <a:rPr lang="et-EE" sz="2800" b="1" dirty="0" smtClean="0">
                <a:solidFill>
                  <a:srgbClr val="B44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Noored ja </a:t>
            </a:r>
            <a:r>
              <a:rPr lang="et-EE" sz="2800" b="1" dirty="0" smtClean="0">
                <a:solidFill>
                  <a:srgbClr val="B44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noortalunikud (1)</a:t>
            </a:r>
            <a:endParaRPr lang="en-GB" sz="2800" b="1" dirty="0" smtClean="0">
              <a:solidFill>
                <a:srgbClr val="B44E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836613"/>
            <a:ext cx="8229600" cy="53609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t-EE" sz="2400" b="1" dirty="0" smtClean="0"/>
              <a:t>Noortalunike </a:t>
            </a:r>
            <a:r>
              <a:rPr lang="et-EE" sz="2400" b="1" dirty="0" smtClean="0"/>
              <a:t>rahvusvaheline seminar </a:t>
            </a:r>
            <a:r>
              <a:rPr lang="et-EE" sz="2400" dirty="0" smtClean="0"/>
              <a:t>– Eesti, Läti ja Leedu – 10.-11.okt Nakatu turismitalus </a:t>
            </a:r>
            <a:r>
              <a:rPr lang="et-EE" sz="2400" dirty="0" smtClean="0"/>
              <a:t>Valgamaal</a:t>
            </a:r>
            <a:endParaRPr lang="et-EE" sz="2400" dirty="0" smtClean="0"/>
          </a:p>
        </p:txBody>
      </p:sp>
      <p:pic>
        <p:nvPicPr>
          <p:cNvPr id="20482" name="Picture 2" descr="http://www.maainfo.ee/public/bank/428/medium/IMG_53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93776"/>
            <a:ext cx="7596336" cy="5064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260648"/>
            <a:ext cx="8229600" cy="908050"/>
          </a:xfrm>
        </p:spPr>
        <p:txBody>
          <a:bodyPr/>
          <a:lstStyle/>
          <a:p>
            <a:pPr>
              <a:defRPr/>
            </a:pPr>
            <a:r>
              <a:rPr lang="et-EE" sz="2800" b="1" dirty="0" smtClean="0">
                <a:solidFill>
                  <a:srgbClr val="B44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Noored ja noortalunikud </a:t>
            </a:r>
            <a:r>
              <a:rPr lang="et-EE" sz="2800" b="1" dirty="0" smtClean="0">
                <a:solidFill>
                  <a:srgbClr val="B44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br>
              <a:rPr lang="et-EE" sz="2800" b="1" dirty="0" smtClean="0">
                <a:solidFill>
                  <a:srgbClr val="B44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t-EE" sz="2400" b="1" dirty="0" smtClean="0">
                <a:solidFill>
                  <a:schemeClr val="tx1"/>
                </a:solidFill>
                <a:ea typeface="+mn-ea"/>
                <a:cs typeface="+mn-cs"/>
              </a:rPr>
              <a:t>Noortalunike </a:t>
            </a:r>
            <a:r>
              <a:rPr lang="et-EE" sz="2400" b="1" dirty="0" smtClean="0">
                <a:solidFill>
                  <a:schemeClr val="tx1"/>
                </a:solidFill>
                <a:ea typeface="+mn-ea"/>
                <a:cs typeface="+mn-cs"/>
              </a:rPr>
              <a:t>stendinäitus</a:t>
            </a:r>
            <a:endParaRPr lang="en-GB" sz="2400" dirty="0" smtClean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4" name="Content Placeholder 3" descr="noortalunike stendinaitus veebi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19238"/>
            <a:ext cx="9144000" cy="5338762"/>
          </a:xfrm>
        </p:spPr>
      </p:pic>
      <p:pic>
        <p:nvPicPr>
          <p:cNvPr id="5" name="Content Placeholder 3" descr="noortalunike stendinaitus veebi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9239"/>
            <a:ext cx="9144000" cy="533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t-EE" sz="2800" b="1" dirty="0" smtClean="0">
                <a:solidFill>
                  <a:srgbClr val="B44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Ränd-näitused – ikka saadaval!</a:t>
            </a:r>
            <a:endParaRPr lang="en-GB" sz="2800" b="1" dirty="0" smtClean="0">
              <a:solidFill>
                <a:srgbClr val="B44E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052513"/>
            <a:ext cx="8229600" cy="53609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t-EE" sz="2400" b="1" dirty="0" smtClean="0"/>
              <a:t>Leader stendinäitus </a:t>
            </a:r>
            <a:r>
              <a:rPr lang="et-EE" sz="2400" dirty="0" smtClean="0"/>
              <a:t>– 28 stendi (valmis 2010 sügisel)</a:t>
            </a:r>
          </a:p>
          <a:p>
            <a:pPr lvl="1">
              <a:lnSpc>
                <a:spcPct val="90000"/>
              </a:lnSpc>
            </a:pPr>
            <a:r>
              <a:rPr lang="et-EE" sz="2000" dirty="0" smtClean="0"/>
              <a:t>2013.a liikunud vähemalt 3 erinevas Eestimaa paigas</a:t>
            </a:r>
          </a:p>
          <a:p>
            <a:pPr>
              <a:lnSpc>
                <a:spcPct val="90000"/>
              </a:lnSpc>
            </a:pPr>
            <a:endParaRPr lang="et-EE" sz="2400" dirty="0" smtClean="0"/>
          </a:p>
          <a:p>
            <a:pPr>
              <a:lnSpc>
                <a:spcPct val="90000"/>
              </a:lnSpc>
            </a:pPr>
            <a:r>
              <a:rPr lang="et-EE" sz="2400" b="1" dirty="0" smtClean="0"/>
              <a:t>Külade arendusprojektide stendinäitus "Mõeldud tehtud“ </a:t>
            </a:r>
            <a:r>
              <a:rPr lang="et-EE" sz="2400" dirty="0" smtClean="0"/>
              <a:t>– 16 stendi (valmis 2012 sügisel koostöös Kodukandiga)</a:t>
            </a:r>
          </a:p>
          <a:p>
            <a:pPr lvl="1">
              <a:lnSpc>
                <a:spcPct val="90000"/>
              </a:lnSpc>
            </a:pPr>
            <a:r>
              <a:rPr lang="et-EE" sz="2000" dirty="0" smtClean="0"/>
              <a:t>2013.a olnud vähemalt 12 erinevas Eestimaa paigas</a:t>
            </a:r>
          </a:p>
          <a:p>
            <a:pPr>
              <a:lnSpc>
                <a:spcPct val="90000"/>
              </a:lnSpc>
              <a:buNone/>
            </a:pPr>
            <a:endParaRPr lang="et-EE" sz="2400" b="1" dirty="0" smtClean="0"/>
          </a:p>
          <a:p>
            <a:pPr>
              <a:lnSpc>
                <a:spcPct val="90000"/>
              </a:lnSpc>
            </a:pPr>
            <a:r>
              <a:rPr lang="et-EE" sz="2400" b="1" dirty="0" smtClean="0"/>
              <a:t>ENRD fotonäitus "Euroopa maaelu piltides" </a:t>
            </a:r>
            <a:r>
              <a:rPr lang="et-EE" sz="2400" dirty="0" smtClean="0"/>
              <a:t>– kokku 31 A1 suuruses fotot kapa alusel (näituse avamine 12.02.2013 Jänedal Leader infopäeva raames)</a:t>
            </a:r>
          </a:p>
          <a:p>
            <a:pPr lvl="1">
              <a:lnSpc>
                <a:spcPct val="90000"/>
              </a:lnSpc>
            </a:pPr>
            <a:r>
              <a:rPr lang="et-EE" sz="2000" dirty="0" smtClean="0"/>
              <a:t>2013.a on olnud üleval vähemalt 5 erinevas Eestimaa paigas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t-EE" sz="2800" b="1" dirty="0" smtClean="0">
                <a:solidFill>
                  <a:srgbClr val="B44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Kohaliku toidu teema</a:t>
            </a:r>
            <a:endParaRPr lang="en-GB" sz="2800" b="1" dirty="0" smtClean="0">
              <a:solidFill>
                <a:srgbClr val="B44E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052513"/>
            <a:ext cx="8229600" cy="53609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t-EE" sz="2400" b="1" dirty="0" smtClean="0"/>
              <a:t>Kohaliku toidu teemaleht </a:t>
            </a:r>
            <a:r>
              <a:rPr lang="et-EE" sz="2400" dirty="0" smtClean="0"/>
              <a:t>– uudised, sündmused, võrgustike kontaktid, sh toiduvõrgustikud Google kaardirakenduses</a:t>
            </a:r>
          </a:p>
          <a:p>
            <a:pPr>
              <a:lnSpc>
                <a:spcPct val="90000"/>
              </a:lnSpc>
            </a:pPr>
            <a:r>
              <a:rPr lang="et-EE" sz="2400" b="1" dirty="0" smtClean="0"/>
              <a:t>Teemapäevad:</a:t>
            </a:r>
            <a:r>
              <a:rPr lang="et-EE" sz="24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t-EE" sz="2000" dirty="0" smtClean="0"/>
              <a:t>22</a:t>
            </a:r>
            <a:r>
              <a:rPr lang="et-EE" sz="2000" dirty="0" smtClean="0"/>
              <a:t>. november – kogukonnaköögid (Tahkurannas, Pärnumaal</a:t>
            </a:r>
            <a:r>
              <a:rPr lang="et-EE" sz="2000" dirty="0" smtClean="0"/>
              <a:t>). Neljas teemapäev.</a:t>
            </a:r>
            <a:endParaRPr lang="et-EE" sz="2000" dirty="0" smtClean="0"/>
          </a:p>
        </p:txBody>
      </p:sp>
      <p:pic>
        <p:nvPicPr>
          <p:cNvPr id="13314" name="Picture 2" descr="http://www.maainfo.ee/public/bank/444/medium/20131122_144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7524" y="3573016"/>
            <a:ext cx="4386476" cy="3284984"/>
          </a:xfrm>
          <a:prstGeom prst="rect">
            <a:avLst/>
          </a:prstGeom>
          <a:noFill/>
        </p:spPr>
      </p:pic>
      <p:pic>
        <p:nvPicPr>
          <p:cNvPr id="13316" name="Picture 4" descr="http://www.maainfo.ee/public/bank/444/medium/20131122_123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4386476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mmik-tempel-3">
  <a:themeElements>
    <a:clrScheme name="mmik-tempel-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mmik-tempel-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mik-tempel-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mik-tempel-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mik-tempel-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mik-tempel-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mik-tempel-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mik-tempel-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mik-tempel-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mik-tempel-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mik-tempel-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mik-tempel-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mik-tempel-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mik-tempel-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3499</TotalTime>
  <Words>506</Words>
  <Application>Microsoft Office PowerPoint</Application>
  <PresentationFormat>On-screen Show (4:3)</PresentationFormat>
  <Paragraphs>77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2_mmik-tempel-3</vt:lpstr>
      <vt:lpstr>Slide 1</vt:lpstr>
      <vt:lpstr>LEADER – suuremad üritused</vt:lpstr>
      <vt:lpstr>Põhja- Baltimaade Leader rahvusvaheliste koostööprojektide konkurss </vt:lpstr>
      <vt:lpstr>LEADER 26-kuu  kalender  (kahekeelne)</vt:lpstr>
      <vt:lpstr>Teleprojet 2013</vt:lpstr>
      <vt:lpstr>Noored ja noortalunikud (1)</vt:lpstr>
      <vt:lpstr>Noored ja noortalunikud (2) Noortalunike stendinäitus</vt:lpstr>
      <vt:lpstr>Ränd-näitused – ikka saadaval!</vt:lpstr>
      <vt:lpstr>Kohaliku toidu teema</vt:lpstr>
      <vt:lpstr>Euroopa Innovatsioonipartnerlus - EIP</vt:lpstr>
      <vt:lpstr>STOP!</vt:lpstr>
      <vt:lpstr>2014 - üleminekuaasta</vt:lpstr>
      <vt:lpstr>2014 - teemad</vt:lpstr>
      <vt:lpstr>2014 – esimese veerandi tegevused</vt:lpstr>
      <vt:lpstr>         TÄNUD!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kk</dc:creator>
  <cp:lastModifiedBy>Reve</cp:lastModifiedBy>
  <cp:revision>266</cp:revision>
  <dcterms:created xsi:type="dcterms:W3CDTF">2008-09-23T13:03:51Z</dcterms:created>
  <dcterms:modified xsi:type="dcterms:W3CDTF">2013-12-12T10:27:06Z</dcterms:modified>
</cp:coreProperties>
</file>