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61" r:id="rId4"/>
    <p:sldId id="262" r:id="rId5"/>
    <p:sldId id="263" r:id="rId6"/>
    <p:sldId id="271" r:id="rId7"/>
    <p:sldId id="264" r:id="rId8"/>
    <p:sldId id="272" r:id="rId9"/>
    <p:sldId id="268" r:id="rId10"/>
    <p:sldId id="270" r:id="rId11"/>
    <p:sldId id="273" r:id="rId12"/>
    <p:sldId id="265" r:id="rId13"/>
    <p:sldId id="275" r:id="rId14"/>
    <p:sldId id="269" r:id="rId15"/>
    <p:sldId id="274" r:id="rId16"/>
    <p:sldId id="266" r:id="rId17"/>
    <p:sldId id="267" r:id="rId18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87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anna\Desktop\L&#213;PUT&#214;&#214;\Failid\K&#252;sitlus%20Misso%20valla%20p&#252;sielanikele%20vorm%20(vastused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anna\Desktop\L&#213;PUT&#214;&#214;\Failid\K&#252;sitlus%20Misso%20valla%20p&#252;sielanikele%20vorm%20(vastused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anna\Desktop\L&#213;PUT&#214;&#214;\Failid\K&#252;sitlus%20Misso%20valla%20p&#252;sielanikele%20vorm%20(vastused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t-EE"/>
  <c:chart>
    <c:autoTitleDeleted val="1"/>
    <c:plotArea>
      <c:layout>
        <c:manualLayout>
          <c:layoutTarget val="inner"/>
          <c:xMode val="edge"/>
          <c:yMode val="edge"/>
          <c:x val="5.2489283179326288E-2"/>
          <c:y val="7.6243781570516464E-2"/>
          <c:w val="0.94751071682067378"/>
          <c:h val="0.83526146810192947"/>
        </c:manualLayout>
      </c:layout>
      <c:barChart>
        <c:barDir val="col"/>
        <c:grouping val="clustered"/>
        <c:ser>
          <c:idx val="0"/>
          <c:order val="0"/>
          <c:tx>
            <c:v>Vastanute arv</c:v>
          </c:tx>
          <c:cat>
            <c:strRef>
              <c:f>'Vormi vastused 1'!$C$46:$C$48</c:f>
              <c:strCache>
                <c:ptCount val="3"/>
                <c:pt idx="0">
                  <c:v>väga hea algatus</c:v>
                </c:pt>
                <c:pt idx="1">
                  <c:v>hea algatus, aga kehv teostus</c:v>
                </c:pt>
                <c:pt idx="2">
                  <c:v>halb mõte ja kehv teostus</c:v>
                </c:pt>
              </c:strCache>
            </c:strRef>
          </c:cat>
          <c:val>
            <c:numRef>
              <c:f>'Vormi vastused 1'!$D$46:$D$48</c:f>
              <c:numCache>
                <c:formatCode>General</c:formatCode>
                <c:ptCount val="3"/>
                <c:pt idx="0">
                  <c:v>12</c:v>
                </c:pt>
                <c:pt idx="1">
                  <c:v>28</c:v>
                </c:pt>
                <c:pt idx="2">
                  <c:v>3</c:v>
                </c:pt>
              </c:numCache>
            </c:numRef>
          </c:val>
        </c:ser>
        <c:axId val="86314368"/>
        <c:axId val="86414464"/>
      </c:barChart>
      <c:catAx>
        <c:axId val="8631436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et-EE"/>
          </a:p>
        </c:txPr>
        <c:crossAx val="86414464"/>
        <c:crosses val="autoZero"/>
        <c:auto val="1"/>
        <c:lblAlgn val="ctr"/>
        <c:lblOffset val="100"/>
      </c:catAx>
      <c:valAx>
        <c:axId val="86414464"/>
        <c:scaling>
          <c:orientation val="minMax"/>
        </c:scaling>
        <c:axPos val="l"/>
        <c:majorGridlines/>
        <c:numFmt formatCode="General" sourceLinked="1"/>
        <c:tickLblPos val="nextTo"/>
        <c:crossAx val="8631436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t-EE"/>
  <c:chart>
    <c:autoTitleDeleted val="1"/>
    <c:plotArea>
      <c:layout/>
      <c:pieChart>
        <c:varyColors val="1"/>
        <c:ser>
          <c:idx val="0"/>
          <c:order val="0"/>
          <c:tx>
            <c:strRef>
              <c:f>'Vormi vastused 1'!$E$1</c:f>
              <c:strCache>
                <c:ptCount val="1"/>
                <c:pt idx="0">
                  <c:v>Kui palju tegeleti enne kampaania algust kogukonnaga (kohalike elanike kaasamine, nõustamine, kurssi viimine, rahvaga arupidamine)?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et-EE"/>
              </a:p>
            </c:txPr>
            <c:showCatName val="1"/>
            <c:showPercent val="1"/>
          </c:dLbls>
          <c:cat>
            <c:strRef>
              <c:f>'Vormi vastused 1'!$E$46:$E$49</c:f>
              <c:strCache>
                <c:ptCount val="4"/>
                <c:pt idx="0">
                  <c:v>piisavalt palju</c:v>
                </c:pt>
                <c:pt idx="1">
                  <c:v>oleks võinud rohkem tegeleda</c:v>
                </c:pt>
                <c:pt idx="2">
                  <c:v>mitte eriti</c:v>
                </c:pt>
                <c:pt idx="3">
                  <c:v>üldse mitte</c:v>
                </c:pt>
              </c:strCache>
            </c:strRef>
          </c:cat>
          <c:val>
            <c:numRef>
              <c:f>'Vormi vastused 1'!$F$46:$F$49</c:f>
              <c:numCache>
                <c:formatCode>General</c:formatCode>
                <c:ptCount val="4"/>
                <c:pt idx="0">
                  <c:v>6</c:v>
                </c:pt>
                <c:pt idx="1">
                  <c:v>11</c:v>
                </c:pt>
                <c:pt idx="2">
                  <c:v>15</c:v>
                </c:pt>
                <c:pt idx="3">
                  <c:v>10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t-EE"/>
  <c:style val="18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600"/>
                </a:pPr>
                <a:endParaRPr lang="et-EE"/>
              </a:p>
            </c:txPr>
            <c:showCatName val="1"/>
            <c:showPercent val="1"/>
          </c:dLbls>
          <c:cat>
            <c:strRef>
              <c:f>'Vormi vastused 1'!$L$46:$L$49</c:f>
              <c:strCache>
                <c:ptCount val="4"/>
                <c:pt idx="0">
                  <c:v>kindlasti vajab</c:v>
                </c:pt>
                <c:pt idx="1">
                  <c:v>vajab, kuid teatud tingimustel</c:v>
                </c:pt>
                <c:pt idx="2">
                  <c:v>ei vaja</c:v>
                </c:pt>
                <c:pt idx="3">
                  <c:v>ei oska öelda</c:v>
                </c:pt>
              </c:strCache>
            </c:strRef>
          </c:cat>
          <c:val>
            <c:numRef>
              <c:f>'Vormi vastused 1'!$M$46:$M$49</c:f>
              <c:numCache>
                <c:formatCode>General</c:formatCode>
                <c:ptCount val="4"/>
                <c:pt idx="0">
                  <c:v>19</c:v>
                </c:pt>
                <c:pt idx="1">
                  <c:v>19</c:v>
                </c:pt>
                <c:pt idx="2">
                  <c:v>2</c:v>
                </c:pt>
                <c:pt idx="3">
                  <c:v>3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4D690F-B982-4B2D-9E98-A9107E46CF45}" type="datetimeFigureOut">
              <a:rPr lang="et-EE" smtClean="0"/>
              <a:pPr/>
              <a:t>15.06.2015</a:t>
            </a:fld>
            <a:endParaRPr lang="et-EE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9222F3-1DB6-47E7-B584-29A2539CCCAD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4D690F-B982-4B2D-9E98-A9107E46CF45}" type="datetimeFigureOut">
              <a:rPr lang="et-EE" smtClean="0"/>
              <a:pPr/>
              <a:t>15.06.2015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9222F3-1DB6-47E7-B584-29A2539CCCAD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4D690F-B982-4B2D-9E98-A9107E46CF45}" type="datetimeFigureOut">
              <a:rPr lang="et-EE" smtClean="0"/>
              <a:pPr/>
              <a:t>15.06.2015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9222F3-1DB6-47E7-B584-29A2539CCCAD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4D690F-B982-4B2D-9E98-A9107E46CF45}" type="datetimeFigureOut">
              <a:rPr lang="et-EE" smtClean="0"/>
              <a:pPr/>
              <a:t>15.06.2015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9222F3-1DB6-47E7-B584-29A2539CCCAD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4D690F-B982-4B2D-9E98-A9107E46CF45}" type="datetimeFigureOut">
              <a:rPr lang="et-EE" smtClean="0"/>
              <a:pPr/>
              <a:t>15.06.2015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9222F3-1DB6-47E7-B584-29A2539CCCAD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4D690F-B982-4B2D-9E98-A9107E46CF45}" type="datetimeFigureOut">
              <a:rPr lang="et-EE" smtClean="0"/>
              <a:pPr/>
              <a:t>15.06.2015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9222F3-1DB6-47E7-B584-29A2539CCCAD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4D690F-B982-4B2D-9E98-A9107E46CF45}" type="datetimeFigureOut">
              <a:rPr lang="et-EE" smtClean="0"/>
              <a:pPr/>
              <a:t>15.06.2015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9222F3-1DB6-47E7-B584-29A2539CCCAD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4D690F-B982-4B2D-9E98-A9107E46CF45}" type="datetimeFigureOut">
              <a:rPr lang="et-EE" smtClean="0"/>
              <a:pPr/>
              <a:t>15.06.2015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9222F3-1DB6-47E7-B584-29A2539CCCAD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4D690F-B982-4B2D-9E98-A9107E46CF45}" type="datetimeFigureOut">
              <a:rPr lang="et-EE" smtClean="0"/>
              <a:pPr/>
              <a:t>15.06.2015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9222F3-1DB6-47E7-B584-29A2539CCCAD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4D690F-B982-4B2D-9E98-A9107E46CF45}" type="datetimeFigureOut">
              <a:rPr lang="et-EE" smtClean="0"/>
              <a:pPr/>
              <a:t>15.06.2015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9222F3-1DB6-47E7-B584-29A2539CCCAD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4D690F-B982-4B2D-9E98-A9107E46CF45}" type="datetimeFigureOut">
              <a:rPr lang="et-EE" smtClean="0"/>
              <a:pPr/>
              <a:t>15.06.2015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9222F3-1DB6-47E7-B584-29A2539CCCAD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F4D690F-B982-4B2D-9E98-A9107E46CF45}" type="datetimeFigureOut">
              <a:rPr lang="et-EE" smtClean="0"/>
              <a:pPr/>
              <a:t>15.06.2015</a:t>
            </a:fld>
            <a:endParaRPr lang="et-E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t-EE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39222F3-1DB6-47E7-B584-29A2539CCCAD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662" y="1357299"/>
            <a:ext cx="8215338" cy="1785949"/>
          </a:xfrm>
        </p:spPr>
        <p:txBody>
          <a:bodyPr>
            <a:normAutofit/>
          </a:bodyPr>
          <a:lstStyle/>
          <a:p>
            <a:pPr algn="ctr"/>
            <a:r>
              <a:rPr lang="et-EE" dirty="0" smtClean="0"/>
              <a:t>Kampaania “Tule Maale” kogemus Misso valla näitel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3643314"/>
            <a:ext cx="7406640" cy="2714644"/>
          </a:xfrm>
        </p:spPr>
        <p:txBody>
          <a:bodyPr>
            <a:normAutofit lnSpcReduction="10000"/>
          </a:bodyPr>
          <a:lstStyle/>
          <a:p>
            <a:pPr algn="ctr"/>
            <a:r>
              <a:rPr lang="et-EE" dirty="0" smtClean="0"/>
              <a:t>Lõputöö</a:t>
            </a:r>
          </a:p>
          <a:p>
            <a:pPr algn="ctr"/>
            <a:r>
              <a:rPr lang="et-EE" dirty="0" smtClean="0"/>
              <a:t>Autor:  Hanna Heering</a:t>
            </a:r>
          </a:p>
          <a:p>
            <a:pPr algn="ctr"/>
            <a:r>
              <a:rPr lang="et-EE" dirty="0" smtClean="0"/>
              <a:t>Juhendaja:  Valter Parve</a:t>
            </a:r>
          </a:p>
          <a:p>
            <a:pPr algn="ctr"/>
            <a:r>
              <a:rPr lang="et-EE" dirty="0" smtClean="0"/>
              <a:t>Kaasjuhendaja:  Mariliis Raidma</a:t>
            </a:r>
          </a:p>
          <a:p>
            <a:pPr algn="ctr"/>
            <a:endParaRPr lang="et-EE" dirty="0" smtClean="0"/>
          </a:p>
          <a:p>
            <a:pPr algn="ctr"/>
            <a:r>
              <a:rPr lang="et-EE" dirty="0" smtClean="0"/>
              <a:t>2015</a:t>
            </a:r>
          </a:p>
          <a:p>
            <a:pPr algn="ctr"/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Maalt lahkunud inimeste ootused ja pettumused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i="1" dirty="0" smtClean="0"/>
              <a:t>“</a:t>
            </a:r>
            <a:r>
              <a:rPr lang="fi-FI" sz="2400" i="1" dirty="0" smtClean="0"/>
              <a:t>Kolida vaiksesse ja rahulikku piirkonda, kus kasvatada oma lapsi. Samas käia kodu lähedal tööl</a:t>
            </a:r>
            <a:r>
              <a:rPr lang="et-EE" sz="2400" i="1" dirty="0" smtClean="0"/>
              <a:t>.”</a:t>
            </a:r>
          </a:p>
          <a:p>
            <a:endParaRPr lang="et-EE" sz="2400" dirty="0" smtClean="0"/>
          </a:p>
          <a:p>
            <a:r>
              <a:rPr lang="et-EE" sz="2400" i="1" dirty="0" smtClean="0"/>
              <a:t>„Minu ootusteks oli, et algatus ongi selline, nagu sellel välja paista lasti - inimesi kutsutakse kogukonda, neile antakse abikäsi kogukonda sulandumisel.” </a:t>
            </a:r>
          </a:p>
          <a:p>
            <a:endParaRPr lang="et-EE" sz="2400" i="1" dirty="0" smtClean="0"/>
          </a:p>
          <a:p>
            <a:r>
              <a:rPr lang="et-EE" sz="2400" i="1" dirty="0" smtClean="0"/>
              <a:t>„Mul ei olnudki vist. Ja ma arvasin, et me peame ise hakkama saama ja kui tekib mingi võrgustik või kogukond see on selline lisaboonus.” </a:t>
            </a:r>
            <a:endParaRPr lang="et-E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Peamised äramineku põhjused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Sobivate elamispindade puudus.</a:t>
            </a:r>
          </a:p>
          <a:p>
            <a:r>
              <a:rPr lang="et-EE" dirty="0" smtClean="0"/>
              <a:t>Elukommete tõttu mittesobimine kohalikku kogukonda. </a:t>
            </a:r>
          </a:p>
          <a:p>
            <a:r>
              <a:rPr lang="et-EE" dirty="0" smtClean="0"/>
              <a:t>Olid ka mõned proovijad, kes käisidki lihtsalt õnne otsimas.</a:t>
            </a:r>
          </a:p>
          <a:p>
            <a:r>
              <a:rPr lang="et-EE" dirty="0" smtClean="0"/>
              <a:t>Solvumine, vastuolu töökohas, liialt väike palk ning sobivate teenuste ja seltskonna puudumine. 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Kampaania jätkamine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endParaRPr lang="et-EE" dirty="0" smtClean="0"/>
          </a:p>
          <a:p>
            <a:pPr>
              <a:buFont typeface="Wingdings" pitchFamily="2" charset="2"/>
              <a:buChar char="Ø"/>
            </a:pPr>
            <a:endParaRPr lang="et-EE" dirty="0" smtClean="0"/>
          </a:p>
          <a:p>
            <a:pPr>
              <a:buFont typeface="Wingdings" pitchFamily="2" charset="2"/>
              <a:buChar char="Ø"/>
            </a:pPr>
            <a:endParaRPr lang="et-EE" dirty="0" smtClean="0"/>
          </a:p>
          <a:p>
            <a:pPr>
              <a:buFont typeface="Wingdings" pitchFamily="2" charset="2"/>
              <a:buChar char="Ø"/>
            </a:pPr>
            <a:endParaRPr lang="et-EE" dirty="0" smtClean="0"/>
          </a:p>
          <a:p>
            <a:pPr>
              <a:buFont typeface="Wingdings" pitchFamily="2" charset="2"/>
              <a:buChar char="Ø"/>
            </a:pPr>
            <a:endParaRPr lang="et-EE" dirty="0" smtClean="0"/>
          </a:p>
          <a:p>
            <a:pPr>
              <a:buFont typeface="Wingdings" pitchFamily="2" charset="2"/>
              <a:buChar char="Ø"/>
            </a:pPr>
            <a:endParaRPr lang="et-EE" dirty="0" smtClean="0"/>
          </a:p>
          <a:p>
            <a:pPr>
              <a:buFont typeface="Wingdings" pitchFamily="2" charset="2"/>
              <a:buChar char="Ø"/>
            </a:pPr>
            <a:r>
              <a:rPr lang="et-EE" dirty="0" smtClean="0"/>
              <a:t>Tingimused:</a:t>
            </a:r>
          </a:p>
          <a:p>
            <a:pPr>
              <a:buFont typeface="Arial" pitchFamily="34" charset="0"/>
              <a:buChar char="•"/>
            </a:pPr>
            <a:r>
              <a:rPr lang="et-EE" sz="2400" dirty="0" smtClean="0"/>
              <a:t>Kohalike elanike kaasamine</a:t>
            </a:r>
          </a:p>
          <a:p>
            <a:pPr>
              <a:buFont typeface="Arial" pitchFamily="34" charset="0"/>
              <a:buChar char="•"/>
            </a:pPr>
            <a:r>
              <a:rPr lang="et-EE" sz="2400" dirty="0" smtClean="0"/>
              <a:t>Uute tulijate valimine</a:t>
            </a:r>
          </a:p>
          <a:p>
            <a:pPr>
              <a:buFont typeface="Arial" pitchFamily="34" charset="0"/>
              <a:buChar char="•"/>
            </a:pPr>
            <a:r>
              <a:rPr lang="et-EE" sz="2400" dirty="0" smtClean="0"/>
              <a:t>Selged ja täpsed lubadused </a:t>
            </a:r>
          </a:p>
          <a:p>
            <a:pPr>
              <a:buFont typeface="Arial" pitchFamily="34" charset="0"/>
              <a:buChar char="•"/>
            </a:pPr>
            <a:endParaRPr lang="et-EE" sz="2400" dirty="0" smtClean="0"/>
          </a:p>
          <a:p>
            <a:pPr>
              <a:buFont typeface="Arial" pitchFamily="34" charset="0"/>
              <a:buChar char="•"/>
            </a:pPr>
            <a:endParaRPr lang="et-EE" sz="2400" dirty="0" smtClean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357158" y="1000108"/>
          <a:ext cx="8786842" cy="400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Milliseid positiivseid muutusi on "Tule maale" algatus kaasa toonud?  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Palju uusi ja aktiivseid inimesi</a:t>
            </a:r>
          </a:p>
          <a:p>
            <a:r>
              <a:rPr lang="et-EE" dirty="0" smtClean="0"/>
              <a:t>Uued ideed </a:t>
            </a:r>
          </a:p>
          <a:p>
            <a:r>
              <a:rPr lang="et-EE" dirty="0" smtClean="0"/>
              <a:t>Elanike arvu kasv</a:t>
            </a:r>
          </a:p>
          <a:p>
            <a:r>
              <a:rPr lang="et-EE" dirty="0" smtClean="0"/>
              <a:t>Laste arv suurenes – koolimaja jäi avatuks</a:t>
            </a:r>
          </a:p>
          <a:p>
            <a:r>
              <a:rPr lang="et-EE" dirty="0" smtClean="0"/>
              <a:t>Misso on Eesti kaardil</a:t>
            </a:r>
          </a:p>
          <a:p>
            <a:r>
              <a:rPr lang="et-EE" dirty="0" smtClean="0"/>
              <a:t>Kampaania näitab inimestele, et maal on veel võimalik elada</a:t>
            </a:r>
          </a:p>
          <a:p>
            <a:r>
              <a:rPr lang="et-EE" dirty="0" smtClean="0"/>
              <a:t>Maal elamisest räägitakse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Soovitused kohalikele omavalitsustele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Pakkuge tulijaile võimalikku toetust. </a:t>
            </a:r>
          </a:p>
          <a:p>
            <a:r>
              <a:rPr lang="et-EE" dirty="0" smtClean="0"/>
              <a:t>Tutvustage kohalikke võimalusi ja reegleid (sh kirjutamata reegleid). </a:t>
            </a:r>
          </a:p>
          <a:p>
            <a:r>
              <a:rPr lang="et-EE" dirty="0" smtClean="0"/>
              <a:t>Kaasake uusi elanikke kohalike tegevustesse.</a:t>
            </a:r>
          </a:p>
          <a:p>
            <a:r>
              <a:rPr lang="et-EE" dirty="0" smtClean="0"/>
              <a:t>Olge avatud tulijate ideedele.</a:t>
            </a:r>
          </a:p>
          <a:p>
            <a:r>
              <a:rPr lang="et-EE" dirty="0" smtClean="0"/>
              <a:t>Mõelda läbi keda oodatakse.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Toetage ettevõtlust.</a:t>
            </a:r>
          </a:p>
          <a:p>
            <a:r>
              <a:rPr lang="et-EE" dirty="0" smtClean="0"/>
              <a:t>Mõelda,  mida on kohalikul kogukonnal ja piirkonnal pakkuda.</a:t>
            </a:r>
          </a:p>
          <a:p>
            <a:r>
              <a:rPr lang="et-EE" dirty="0" smtClean="0"/>
              <a:t>Kujundada oma piirkonna mainet – tuleb leida, mille poolest erineb teie vald mõnest teisest Eestimaa vallast ning millised on valla tugevused ja eripärad.</a:t>
            </a:r>
          </a:p>
          <a:p>
            <a:endParaRPr lang="et-E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Ettepanekud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t-EE" sz="2400" dirty="0" smtClean="0"/>
              <a:t>enne taolise kampaania alustamist teha eelnevalt tööd ka kohaliku kogukonnaga;</a:t>
            </a:r>
          </a:p>
          <a:p>
            <a:r>
              <a:rPr lang="et-EE" sz="2400" dirty="0" smtClean="0"/>
              <a:t>teha paremat eeltööd saabuvate elanikega;</a:t>
            </a:r>
          </a:p>
          <a:p>
            <a:r>
              <a:rPr lang="et-EE" sz="2400" dirty="0" smtClean="0"/>
              <a:t>kampaania väljakuulutamisel panna kirja selgesõnaliselt pakutavad võimalused ja teenused ning olla seejuures aus ja konkreetne;</a:t>
            </a:r>
          </a:p>
          <a:p>
            <a:r>
              <a:rPr lang="et-EE" sz="2400" dirty="0" smtClean="0"/>
              <a:t>regulaarne monitooring;</a:t>
            </a:r>
          </a:p>
          <a:p>
            <a:r>
              <a:rPr lang="et-EE" sz="2400" dirty="0" smtClean="0"/>
              <a:t>lülitada kavandatav kampaania kohaliku omavalitsuse arengukavasse;</a:t>
            </a:r>
          </a:p>
          <a:p>
            <a:r>
              <a:rPr lang="et-EE" sz="2400" dirty="0" smtClean="0"/>
              <a:t>teha koostööd võrreldava kogemuse saanud omavalitsuste ja kodanikeühendustega;</a:t>
            </a:r>
          </a:p>
          <a:p>
            <a:r>
              <a:rPr lang="et-EE" sz="2400" dirty="0" smtClean="0"/>
              <a:t>informeerida avalikkust kampaania kulgemisest ja tulemustest.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143116"/>
            <a:ext cx="7498080" cy="410528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t-EE" sz="6000" dirty="0" smtClean="0"/>
              <a:t>Tänan!</a:t>
            </a:r>
            <a:endParaRPr lang="et-EE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Eesmärk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t-EE" dirty="0" smtClean="0"/>
              <a:t>anda ülevaade kampaaniast „Tule Maale”, milline oli Misso kogukonna valmisolek uusi elanikke vastu võtta ning mida on nende ja maalekolijate kogemustest õppida.</a:t>
            </a:r>
          </a:p>
          <a:p>
            <a:pPr>
              <a:buFont typeface="Wingdings" pitchFamily="2" charset="2"/>
              <a:buChar char="Ø"/>
            </a:pPr>
            <a:endParaRPr lang="et-E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Uurimisülesanded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800" dirty="0" smtClean="0"/>
              <a:t>anda ülevaade kampaaniast „Tule Maale”;</a:t>
            </a:r>
          </a:p>
          <a:p>
            <a:r>
              <a:rPr lang="et-EE" sz="2800" dirty="0" smtClean="0"/>
              <a:t>analüüsida Misso valla kogemust kampaania läbiviimisel;</a:t>
            </a:r>
          </a:p>
          <a:p>
            <a:r>
              <a:rPr lang="et-EE" sz="2800" dirty="0" smtClean="0"/>
              <a:t>tuua välja positiivseid ja negatiivseid aspekte, mis algatusega kaasnesid;</a:t>
            </a:r>
          </a:p>
          <a:p>
            <a:r>
              <a:rPr lang="et-EE" sz="2800" dirty="0" smtClean="0"/>
              <a:t>viia läbi uuring Misso valla kohalike elanike seas;</a:t>
            </a:r>
          </a:p>
          <a:p>
            <a:r>
              <a:rPr lang="et-EE" sz="2800" dirty="0" smtClean="0"/>
              <a:t>küsitleda kampaania kaudu Misso valda elama tulnud inimesi;</a:t>
            </a:r>
          </a:p>
          <a:p>
            <a:r>
              <a:rPr lang="et-EE" sz="2800" dirty="0" smtClean="0"/>
              <a:t>uurida Missosse valda elama asunud ja siis sealt lahkunud inimeste käest äramineku põhjuseid.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Valim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85860"/>
            <a:ext cx="7498080" cy="5286412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et-EE" dirty="0" smtClean="0"/>
              <a:t>Kohalik kogukond</a:t>
            </a:r>
            <a:endParaRPr lang="et-EE" sz="2600" dirty="0" smtClean="0"/>
          </a:p>
          <a:p>
            <a:pPr>
              <a:buFont typeface="Arial" pitchFamily="34" charset="0"/>
              <a:buChar char="•"/>
            </a:pPr>
            <a:r>
              <a:rPr lang="et-EE" sz="2600" dirty="0" smtClean="0"/>
              <a:t>Kokku 43 vastajat</a:t>
            </a:r>
          </a:p>
          <a:p>
            <a:pPr>
              <a:buFont typeface="Arial" pitchFamily="34" charset="0"/>
              <a:buChar char="•"/>
            </a:pPr>
            <a:endParaRPr lang="et-EE" sz="2400" dirty="0" smtClean="0"/>
          </a:p>
          <a:p>
            <a:pPr>
              <a:buFont typeface="Wingdings" pitchFamily="2" charset="2"/>
              <a:buChar char="Ø"/>
            </a:pPr>
            <a:r>
              <a:rPr lang="et-EE" dirty="0" smtClean="0"/>
              <a:t>Kampaania käigus Misso valda elama jäänud inimesed ja sealt lahkunud inimesed</a:t>
            </a:r>
          </a:p>
          <a:p>
            <a:pPr>
              <a:buFont typeface="Arial" pitchFamily="34" charset="0"/>
              <a:buChar char="•"/>
            </a:pPr>
            <a:r>
              <a:rPr lang="et-EE" sz="2600" dirty="0" smtClean="0"/>
              <a:t>Intervjuud kuue maalejäänud inimese/perekonnaga</a:t>
            </a:r>
          </a:p>
          <a:p>
            <a:pPr>
              <a:buFont typeface="Arial" pitchFamily="34" charset="0"/>
              <a:buChar char="•"/>
            </a:pPr>
            <a:r>
              <a:rPr lang="et-EE" sz="2600" dirty="0" smtClean="0"/>
              <a:t>Küsitlus e-maili vahendusel maalt lahkunud inimestega – kokku 4 vastust</a:t>
            </a:r>
          </a:p>
          <a:p>
            <a:pPr>
              <a:buFont typeface="Arial" pitchFamily="34" charset="0"/>
              <a:buChar char="•"/>
            </a:pPr>
            <a:endParaRPr lang="et-EE" sz="2400" dirty="0" smtClean="0"/>
          </a:p>
          <a:p>
            <a:pPr>
              <a:buFont typeface="Wingdings" pitchFamily="2" charset="2"/>
              <a:buChar char="Ø"/>
            </a:pPr>
            <a:r>
              <a:rPr lang="et-EE" dirty="0" smtClean="0"/>
              <a:t>Lisaks viidi läbi kaks intervjuud ekspertidega</a:t>
            </a:r>
            <a:endParaRPr lang="et-EE" sz="2600" dirty="0" smtClean="0"/>
          </a:p>
          <a:p>
            <a:pPr>
              <a:buFont typeface="Wingdings" pitchFamily="2" charset="2"/>
              <a:buChar char="Ø"/>
            </a:pPr>
            <a:endParaRPr lang="et-EE" dirty="0" smtClean="0"/>
          </a:p>
          <a:p>
            <a:pPr>
              <a:buFont typeface="Arial" pitchFamily="34" charset="0"/>
              <a:buChar char="•"/>
            </a:pP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Kohalike inimeste meelsetatus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t-EE" dirty="0" smtClean="0"/>
              <a:t>Mida arvate algatusest “Tule Maale – Missomaale”?</a:t>
            </a:r>
            <a:endParaRPr lang="et-EE" sz="2400" dirty="0" smtClean="0"/>
          </a:p>
          <a:p>
            <a:pPr>
              <a:buFont typeface="Wingdings" pitchFamily="2" charset="2"/>
              <a:buChar char="Ø"/>
            </a:pPr>
            <a:endParaRPr lang="et-EE" dirty="0" smtClean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1785918" y="2500306"/>
          <a:ext cx="6500858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Kommentaarid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t-EE" dirty="0" smtClean="0"/>
              <a:t>hea idee, kuid kehv teostus;</a:t>
            </a:r>
          </a:p>
          <a:p>
            <a:pPr>
              <a:buFont typeface="Arial" pitchFamily="34" charset="0"/>
              <a:buChar char="•"/>
            </a:pPr>
            <a:r>
              <a:rPr lang="et-EE" dirty="0" smtClean="0"/>
              <a:t>liigne kiirustamine ja läbimõtlematus enne tegutsema asumist;</a:t>
            </a:r>
          </a:p>
          <a:p>
            <a:pPr>
              <a:buFont typeface="Arial" pitchFamily="34" charset="0"/>
              <a:buChar char="•"/>
            </a:pPr>
            <a:r>
              <a:rPr lang="et-EE" dirty="0" smtClean="0"/>
              <a:t>kampaania meelitas kohale probleemseid inimesi;</a:t>
            </a:r>
          </a:p>
          <a:p>
            <a:pPr>
              <a:buFont typeface="Arial" pitchFamily="34" charset="0"/>
              <a:buChar char="•"/>
            </a:pPr>
            <a:r>
              <a:rPr lang="et-EE" dirty="0" smtClean="0"/>
              <a:t>positiivne – uued elanikud tõid kogukonda värskeid ja huvitavaid ideid ning tänu laste arvu suurenemisele jäi kool avatuks.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Kogukonna valmisolek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t-EE" dirty="0" smtClean="0"/>
              <a:t>Kui palju tegeleti enne kampaania algust kohaliku kogukonnaga?</a:t>
            </a:r>
          </a:p>
          <a:p>
            <a:pPr>
              <a:buFont typeface="Arial" pitchFamily="34" charset="0"/>
              <a:buChar char="•"/>
            </a:pPr>
            <a:endParaRPr lang="et-EE" dirty="0" smtClean="0"/>
          </a:p>
          <a:p>
            <a:endParaRPr lang="et-EE" dirty="0"/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1000100" y="2143116"/>
          <a:ext cx="7572428" cy="4714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Kommentaarid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t-EE" dirty="0" smtClean="0"/>
              <a:t>Kogukonnatööd enne kampaania väljakuulutamist ei toimunud</a:t>
            </a:r>
          </a:p>
          <a:p>
            <a:pPr>
              <a:buFont typeface="Arial" pitchFamily="34" charset="0"/>
              <a:buChar char="•"/>
            </a:pPr>
            <a:r>
              <a:rPr lang="et-EE" dirty="0" smtClean="0"/>
              <a:t>Kampaaniast saadi teada meedia kaudu või alles uute elanike saabumisel</a:t>
            </a:r>
          </a:p>
          <a:p>
            <a:pPr>
              <a:buFont typeface="Arial" pitchFamily="34" charset="0"/>
              <a:buChar char="•"/>
            </a:pPr>
            <a:endParaRPr lang="et-EE" dirty="0" smtClean="0"/>
          </a:p>
          <a:p>
            <a:pPr>
              <a:buFont typeface="Arial" pitchFamily="34" charset="0"/>
              <a:buChar char="•"/>
            </a:pPr>
            <a:endParaRPr lang="et-EE" dirty="0" smtClean="0"/>
          </a:p>
          <a:p>
            <a:pPr>
              <a:buFont typeface="Arial" pitchFamily="34" charset="0"/>
              <a:buChar char="•"/>
            </a:pPr>
            <a:endParaRPr lang="et-EE" dirty="0" smtClean="0"/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Maalejäänud inimeste ootused ja tegelikkus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43050"/>
            <a:ext cx="7498080" cy="4605350"/>
          </a:xfrm>
        </p:spPr>
        <p:txBody>
          <a:bodyPr>
            <a:normAutofit lnSpcReduction="10000"/>
          </a:bodyPr>
          <a:lstStyle/>
          <a:p>
            <a:r>
              <a:rPr lang="et-EE" dirty="0" smtClean="0"/>
              <a:t>Maaletulijate peamised ootused olid seotud eelkõige elukeskkonnaga ning vajalike teenuste kättesaadavusega</a:t>
            </a:r>
          </a:p>
          <a:p>
            <a:pPr>
              <a:buFont typeface="Arial" pitchFamily="34" charset="0"/>
              <a:buChar char="•"/>
            </a:pPr>
            <a:r>
              <a:rPr lang="et-EE" i="1" dirty="0" smtClean="0"/>
              <a:t>„Alguses lubati töökohti, elukohti, huviringe /.../. Lubati kõike seda mida tegelikkuses ei ole.” </a:t>
            </a:r>
          </a:p>
          <a:p>
            <a:pPr>
              <a:buFont typeface="Arial" pitchFamily="34" charset="0"/>
              <a:buChar char="•"/>
            </a:pPr>
            <a:r>
              <a:rPr lang="et-EE" i="1" dirty="0" smtClean="0"/>
              <a:t>„Et oleks ilus loodus ja ilus koht. Oleks olemas lasteaed, kool, pood ja ühistransport keskuse vahet /.../”</a:t>
            </a:r>
            <a:endParaRPr lang="et-EE" dirty="0" smtClean="0"/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829</TotalTime>
  <Words>590</Words>
  <Application>Microsoft Office PowerPoint</Application>
  <PresentationFormat>On-screen Show (4:3)</PresentationFormat>
  <Paragraphs>91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Solstice</vt:lpstr>
      <vt:lpstr>Kampaania “Tule Maale” kogemus Misso valla näitel</vt:lpstr>
      <vt:lpstr>Eesmärk</vt:lpstr>
      <vt:lpstr>Uurimisülesanded</vt:lpstr>
      <vt:lpstr>Valim</vt:lpstr>
      <vt:lpstr>Kohalike inimeste meelsetatus</vt:lpstr>
      <vt:lpstr>Kommentaarid</vt:lpstr>
      <vt:lpstr>Kogukonna valmisolek</vt:lpstr>
      <vt:lpstr>Kommentaarid</vt:lpstr>
      <vt:lpstr>Maalejäänud inimeste ootused ja tegelikkus</vt:lpstr>
      <vt:lpstr>Maalt lahkunud inimeste ootused ja pettumused</vt:lpstr>
      <vt:lpstr>Peamised äramineku põhjused</vt:lpstr>
      <vt:lpstr>Kampaania jätkamine</vt:lpstr>
      <vt:lpstr>Milliseid positiivseid muutusi on "Tule maale" algatus kaasa toonud?  </vt:lpstr>
      <vt:lpstr>Soovitused kohalikele omavalitsustele</vt:lpstr>
      <vt:lpstr>Slide 15</vt:lpstr>
      <vt:lpstr>Ettepanekud</vt:lpstr>
      <vt:lpstr>Slide 17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Kampaania “Tule maale” kogemus misso valla näitel</dc:title>
  <dc:creator>Hanna</dc:creator>
  <cp:lastModifiedBy>Krista Kõiv</cp:lastModifiedBy>
  <cp:revision>59</cp:revision>
  <dcterms:created xsi:type="dcterms:W3CDTF">2015-06-02T10:23:32Z</dcterms:created>
  <dcterms:modified xsi:type="dcterms:W3CDTF">2015-06-15T04:47:45Z</dcterms:modified>
</cp:coreProperties>
</file>