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</p:sldIdLst>
  <p:sldSz cx="8999538" cy="6840538"/>
  <p:notesSz cx="7559675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/>
        <a:ea typeface="Microsoft YaHei" pitchFamily="34" charset="-122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4586"/>
    <a:srgbClr val="0084D1"/>
    <a:srgbClr val="999999"/>
    <a:srgbClr val="83CA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08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28C312CA-AE2D-4E61-AB4B-B8321EBDDFC3}" type="slidenum">
              <a:rPr lang="et-EE" altLang="en-US"/>
              <a:pPr>
                <a:defRPr/>
              </a:pPr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225"/>
            <a:ext cx="8999538" cy="5040313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>
              <a:noFill/>
              <a:latin typeface="Roboto Condensed" panose="02000000000000000000" pitchFamily="2" charset="0"/>
              <a:cs typeface="+mn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88" y="219075"/>
            <a:ext cx="346075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1800000"/>
          </a:xfrm>
        </p:spPr>
        <p:txBody>
          <a:bodyPr tIns="86400" anchor="t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 Blue"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1080000"/>
          </a:xfrm>
        </p:spPr>
        <p:txBody>
          <a:bodyPr tIns="54000" anchor="t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baseline="0">
                <a:solidFill>
                  <a:schemeClr val="bg1"/>
                </a:solidFill>
              </a:defRPr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800225"/>
            <a:ext cx="8999538" cy="5040313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>
              <a:noFill/>
              <a:latin typeface="Roboto Condensed" panose="02000000000000000000" pitchFamily="2" charset="0"/>
              <a:cs typeface="+mn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88" y="219075"/>
            <a:ext cx="346075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972269"/>
          </a:xfrm>
        </p:spPr>
        <p:txBody>
          <a:bodyPr tIns="86400" anchor="t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063" y="219075"/>
            <a:ext cx="3462337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1800000"/>
          </a:xfrm>
        </p:spPr>
        <p:txBody>
          <a:bodyPr tIns="86400" anchor="t"/>
          <a:lstStyle>
            <a:lvl1pPr algn="l"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888" y="219075"/>
            <a:ext cx="346075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404000" y="2448000"/>
            <a:ext cx="7200000" cy="972269"/>
          </a:xfrm>
        </p:spPr>
        <p:txBody>
          <a:bodyPr tIns="86400" anchor="t"/>
          <a:lstStyle>
            <a:lvl1pPr algn="l">
              <a:defRPr sz="5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150EB94D-2D45-4A1E-A854-FD9D042972B0}" type="slidenum">
              <a:rPr lang="et-EE" altLang="en-US"/>
              <a:pPr>
                <a:defRPr/>
              </a:pPr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l" defTabSz="449263" rtl="0" fontAlgn="base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algn="l" defTabSz="449263" rtl="0" fontAlgn="base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algn="l" defTabSz="449263" rtl="0" fontAlgn="base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algn="l" defTabSz="449263" rtl="0" fontAlgn="base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.e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1403350" y="2447925"/>
            <a:ext cx="7200900" cy="1800225"/>
          </a:xfrm>
        </p:spPr>
        <p:txBody>
          <a:bodyPr/>
          <a:lstStyle/>
          <a:p>
            <a:r>
              <a:rPr lang="et-EE" smtClean="0"/>
              <a:t>Strateegiad perioodiks 2014-2020 (2023)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1403350" y="4525963"/>
            <a:ext cx="7200900" cy="1727200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et-EE" smtClean="0"/>
              <a:t>Tanel Tang</a:t>
            </a:r>
          </a:p>
          <a:p>
            <a:pPr>
              <a:spcAft>
                <a:spcPct val="0"/>
              </a:spcAft>
            </a:pPr>
            <a:r>
              <a:rPr lang="et-EE" smtClean="0"/>
              <a:t>Peaspetsialist</a:t>
            </a:r>
          </a:p>
          <a:p>
            <a:pPr>
              <a:spcAft>
                <a:spcPct val="0"/>
              </a:spcAft>
            </a:pPr>
            <a:endParaRPr lang="et-EE" smtClean="0"/>
          </a:p>
          <a:p>
            <a:pPr>
              <a:spcAft>
                <a:spcPct val="0"/>
              </a:spcAft>
            </a:pPr>
            <a:r>
              <a:rPr lang="et-EE" smtClean="0"/>
              <a:t>16.09.2015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9388"/>
            <a:ext cx="7920037" cy="6102350"/>
          </a:xfrm>
        </p:spPr>
        <p:txBody>
          <a:bodyPr/>
          <a:lstStyle/>
          <a:p>
            <a:pPr>
              <a:defRPr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Kokku 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26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 strateegiat</a:t>
            </a: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Kokku 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1 460 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leheküljele (+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lisad)</a:t>
            </a:r>
          </a:p>
          <a:p>
            <a:pPr>
              <a:defRPr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eskmine 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strateegia pikkus 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56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 lehekülge</a:t>
            </a: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Kõige 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pikem strateegia 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92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 lehekülge </a:t>
            </a:r>
            <a:endParaRPr lang="et-E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Kõige 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lühem strateegia 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31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lehekülge </a:t>
            </a:r>
            <a:endParaRPr lang="et-EE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Nelja </a:t>
            </a: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silma 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printsiibil </a:t>
            </a: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Kokku 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183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 kommentaari</a:t>
            </a: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Kokku 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118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 meedet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Peamised märksõnad</a:t>
            </a:r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noored, piirkonnapõhisus, piirkonna </a:t>
            </a:r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kaardile </a:t>
            </a: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panek, kohalik tooraine, kohalikul </a:t>
            </a:r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ressursil baseeruv ettevõtluse </a:t>
            </a: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arendamine, turism</a:t>
            </a:r>
            <a:endParaRPr lang="et-EE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et-E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323850"/>
            <a:ext cx="7920037" cy="5957888"/>
          </a:xfrm>
        </p:spPr>
        <p:txBody>
          <a:bodyPr/>
          <a:lstStyle/>
          <a:p>
            <a:pPr>
              <a:defRPr/>
            </a:pPr>
            <a:r>
              <a:rPr lang="et-EE" sz="2400" dirty="0" smtClean="0">
                <a:solidFill>
                  <a:schemeClr val="tx1"/>
                </a:solidFill>
              </a:rPr>
              <a:t>Prioriteetseim valdkond ettevõtlus (18 strateegias)</a:t>
            </a:r>
          </a:p>
          <a:p>
            <a:pPr>
              <a:defRPr/>
            </a:pPr>
            <a:r>
              <a:rPr lang="et-EE" sz="2400" dirty="0">
                <a:solidFill>
                  <a:schemeClr val="tx1"/>
                </a:solidFill>
              </a:rPr>
              <a:t>Peamised strateegilised suunad</a:t>
            </a:r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</a:rPr>
              <a:t>Ettevõtluse arendamine- mikroettevõtlus ja turism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</a:rPr>
              <a:t>Kogukonna arendamine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000" dirty="0" err="1">
                <a:solidFill>
                  <a:schemeClr val="accent1">
                    <a:lumMod val="75000"/>
                  </a:schemeClr>
                </a:solidFill>
              </a:rPr>
              <a:t>Taristu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</a:rPr>
              <a:t> arendamine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Koostöö suurendamine (k.a. võrgustikud)</a:t>
            </a:r>
            <a:endParaRPr lang="et-EE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et-EE" sz="2800" dirty="0" smtClean="0">
                <a:solidFill>
                  <a:schemeClr val="tx1"/>
                </a:solidFill>
              </a:rPr>
              <a:t>Peamised artiklid: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14 – Teadmussiire ja teavitus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17 – Investeeringud materiaalsesse varasse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19 – Põllumajandusettevõtete ja ettevõtluse areng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20 – Põhiteenused ja külauuendus maapiirkondades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35 – Koostöö/ühistegevus</a:t>
            </a:r>
          </a:p>
          <a:p>
            <a:pPr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44 (kohustuslik) – LEADERi koostöötegevus</a:t>
            </a:r>
          </a:p>
          <a:p>
            <a:pPr>
              <a:defRPr/>
            </a:pPr>
            <a:endParaRPr lang="et-E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03238" y="539750"/>
            <a:ext cx="7920037" cy="1079500"/>
          </a:xfrm>
        </p:spPr>
        <p:txBody>
          <a:bodyPr/>
          <a:lstStyle/>
          <a:p>
            <a:r>
              <a:rPr lang="et-EE" smtClean="0"/>
              <a:t>Peamised puudused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187450"/>
            <a:ext cx="7920037" cy="5094288"/>
          </a:xfrm>
        </p:spPr>
        <p:txBody>
          <a:bodyPr/>
          <a:lstStyle/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Nõuetele vastavaid strateegiaid 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</a:p>
          <a:p>
            <a:pPr>
              <a:defRPr/>
            </a:pPr>
            <a:r>
              <a:rPr lang="et-EE" sz="2800" smtClean="0">
                <a:solidFill>
                  <a:schemeClr val="accent1">
                    <a:lumMod val="75000"/>
                  </a:schemeClr>
                </a:solidFill>
              </a:rPr>
              <a:t>- 	Meetme </a:t>
            </a: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juures puudub artikkel (puudus 8 strateegial)</a:t>
            </a:r>
          </a:p>
          <a:p>
            <a:pPr marL="457200" indent="-457200">
              <a:buFontTx/>
              <a:buChar char="-"/>
              <a:defRPr/>
            </a:pP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Strateegias puudub eesmärkide hierarhia (puudus 7 strateegial)</a:t>
            </a:r>
          </a:p>
          <a:p>
            <a:pPr marL="457200" indent="-457200">
              <a:buFontTx/>
              <a:buChar char="-"/>
              <a:defRPr/>
            </a:pP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Integreeritud olemuse kirjeldus puudu (5 strateegial)</a:t>
            </a:r>
          </a:p>
          <a:p>
            <a:pPr marL="457200" indent="-457200">
              <a:buFontTx/>
              <a:buChar char="-"/>
              <a:defRPr/>
            </a:pP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Strateegia uuendamise kord puudu (4 strateegial)</a:t>
            </a:r>
          </a:p>
          <a:p>
            <a:pPr marL="457200" indent="-457200">
              <a:buFontTx/>
              <a:buChar char="-"/>
              <a:defRPr/>
            </a:pP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Piirkonna potentsiaali analüüs puudu (3 strateegial) </a:t>
            </a:r>
          </a:p>
          <a:p>
            <a:pPr marL="457200" indent="-457200">
              <a:buFontTx/>
              <a:buChar char="-"/>
              <a:defRPr/>
            </a:pPr>
            <a:r>
              <a:rPr lang="et-EE" sz="2800" dirty="0" smtClean="0">
                <a:solidFill>
                  <a:schemeClr val="accent1">
                    <a:lumMod val="75000"/>
                  </a:schemeClr>
                </a:solidFill>
              </a:rPr>
              <a:t>Uuenduslikkuse olemuse kirjeldus või sihttasemed näitajatele (2 strateegial)</a:t>
            </a:r>
          </a:p>
          <a:p>
            <a:pPr>
              <a:defRPr/>
            </a:pPr>
            <a:endParaRPr lang="et-E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95288" y="107950"/>
            <a:ext cx="7920037" cy="503238"/>
          </a:xfrm>
        </p:spPr>
        <p:txBody>
          <a:bodyPr/>
          <a:lstStyle/>
          <a:p>
            <a:r>
              <a:rPr lang="et-EE" smtClean="0"/>
              <a:t>Üldised kommentaarid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611188"/>
            <a:ext cx="7920037" cy="56705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Juhul, 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</a:rPr>
              <a:t>kui strateegia ettevõtluse meede sisaldab ka </a:t>
            </a:r>
            <a:r>
              <a:rPr lang="et-EE" sz="2000">
                <a:solidFill>
                  <a:schemeClr val="accent1">
                    <a:lumMod val="75000"/>
                  </a:schemeClr>
                </a:solidFill>
              </a:rPr>
              <a:t>põllumajanduslikke </a:t>
            </a:r>
            <a:r>
              <a:rPr lang="et-EE" sz="2000" smtClean="0">
                <a:solidFill>
                  <a:schemeClr val="accent1">
                    <a:lumMod val="75000"/>
                  </a:schemeClr>
                </a:solidFill>
              </a:rPr>
              <a:t>investeeringuid </a:t>
            </a: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artikkel 17 mõistes, 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</a:rPr>
              <a:t>siis peab tähele panema, et toetusmäär on maksimaalselt 50</a:t>
            </a: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%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Ajakohastada elanike arv 1. jaanuar 2015 seisuga (</a:t>
            </a: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www.stat.ee</a:t>
            </a: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Jälgida, et kõik ettevalmistava toetuse määruse nõuded strateegia osadele tuleksid selgelt välja (soovitatav eraldi peatükina)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Taotlusvoorus jälgida, et artikkel 35 tegevuste toetamisel oleks tegemist ühisprojektiga (taotlejate teavitamine)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Strateegia peaks olema tavalisele inimesele kergesti loetav ja meetmega seotud teemad oleks ühes kohas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KTG koostöö meetmes selgelt välja tuua, lisaks soovitatav eelneva koostöö kirjeldus koostöö peatükki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Üle vaadata, et oleks viited ja puuduksid kirjavead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Eelneva perioodi strateegia rakendamise kohta võiks olla mõjuanalüüs, et mida täpsemalt tehti. Nt. 5 spordiväljakut, 10 terviserada jne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t-EE" sz="2000" dirty="0" smtClean="0">
                <a:solidFill>
                  <a:schemeClr val="accent1">
                    <a:lumMod val="75000"/>
                  </a:schemeClr>
                </a:solidFill>
              </a:rPr>
              <a:t>Seltsingutel on võimalus ainult teadmussiirde alt projekte esitada, kui vastab KTG pädevusele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t-E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t-EE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et-EE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et-EE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et-EE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252413"/>
            <a:ext cx="7920037" cy="60293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Hindepunktide skaala väike, sest peavad selgelt eristuma üksteisest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Põllumajandusministeerium asendada Maaeluministeeriumiga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KTG administratiivse suutlikkuse all tuua tegevmeeskonna tööülesanded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Ühisprojekti kestvus 2-4 aastat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err="1" smtClean="0">
                <a:solidFill>
                  <a:schemeClr val="accent1">
                    <a:lumMod val="75000"/>
                  </a:schemeClr>
                </a:solidFill>
              </a:rPr>
              <a:t>Turundamistegevused</a:t>
            </a: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 abikõlblikud ühisprojekti raames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Fokusseeritud SWOT- umbes 6 punkti iga teema kohta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Määrusest tulevad põhipunktid peavad olema strateegias mitte lisas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t-EE" sz="2400" dirty="0" smtClean="0">
                <a:solidFill>
                  <a:schemeClr val="accent1">
                    <a:lumMod val="75000"/>
                  </a:schemeClr>
                </a:solidFill>
              </a:rPr>
              <a:t>Koostöö peab vastama ainult artikkel 44</a:t>
            </a:r>
          </a:p>
          <a:p>
            <a:pPr>
              <a:defRPr/>
            </a:pPr>
            <a:endParaRPr lang="et-E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03238" y="539750"/>
            <a:ext cx="7920037" cy="1079500"/>
          </a:xfrm>
        </p:spPr>
        <p:txBody>
          <a:bodyPr/>
          <a:lstStyle/>
          <a:p>
            <a:r>
              <a:rPr lang="et-EE" smtClean="0"/>
              <a:t>Lairiba strateegiates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187450"/>
            <a:ext cx="8099425" cy="5094288"/>
          </a:xfrm>
        </p:spPr>
        <p:txBody>
          <a:bodyPr/>
          <a:lstStyle/>
          <a:p>
            <a:pPr>
              <a:defRPr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Kokku on 11 KTGd strateegias kaardistanud lairiba võimalusena või 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probleemina</a:t>
            </a:r>
          </a:p>
          <a:p>
            <a:pPr>
              <a:defRPr/>
            </a:pPr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17 KTGd näevad lairiba toetamist ette 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meetme(te)st</a:t>
            </a: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Põhja-Eestis üldiselt lairiba toetusena ette ei nähta</a:t>
            </a:r>
          </a:p>
          <a:p>
            <a:pPr>
              <a:defRPr/>
            </a:pP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Lairiba oli toetatava tegevusena (eraldi meetmena ei olnud)</a:t>
            </a:r>
            <a:endParaRPr lang="et-E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2555875" y="3779838"/>
            <a:ext cx="7199313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9828" rIns="0" bIns="0"/>
          <a:lstStyle/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4000" b="1">
                <a:solidFill>
                  <a:srgbClr val="004586"/>
                </a:solidFill>
              </a:rPr>
              <a:t>Tanel Tang</a:t>
            </a:r>
          </a:p>
          <a:p>
            <a:pPr hangingPunct="0">
              <a:lnSpc>
                <a:spcPct val="11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altLang="en-US" sz="3600">
                <a:solidFill>
                  <a:srgbClr val="004586"/>
                </a:solidFill>
              </a:rPr>
              <a:t>leader@agri.ee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title"/>
          </p:nvPr>
        </p:nvSpPr>
        <p:spPr>
          <a:xfrm>
            <a:off x="2771775" y="1620838"/>
            <a:ext cx="4319588" cy="2124075"/>
          </a:xfrm>
        </p:spPr>
        <p:txBody>
          <a:bodyPr tIns="156492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t-EE" altLang="en-US" sz="5400" smtClean="0">
                <a:solidFill>
                  <a:srgbClr val="004586"/>
                </a:solidFill>
              </a:rPr>
              <a:t>Aitäh!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idipohi-maaeluministeerium-2015-e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367</Words>
  <Application>Microsoft Office PowerPoint</Application>
  <PresentationFormat>Custom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Roboto Condensed</vt:lpstr>
      <vt:lpstr>Microsoft YaHei</vt:lpstr>
      <vt:lpstr>Times New Roman</vt:lpstr>
      <vt:lpstr>Arial</vt:lpstr>
      <vt:lpstr>Arial Unicode MS</vt:lpstr>
      <vt:lpstr>slaidipohi-maaeluministeerium-2015-est</vt:lpstr>
      <vt:lpstr>Strateegiad perioodiks 2014-2020 (2023)</vt:lpstr>
      <vt:lpstr>Slide 2</vt:lpstr>
      <vt:lpstr>Slide 3</vt:lpstr>
      <vt:lpstr>Peamised puudused</vt:lpstr>
      <vt:lpstr>Üldised kommentaarid</vt:lpstr>
      <vt:lpstr>Slide 6</vt:lpstr>
      <vt:lpstr>Lairiba strateegiates</vt:lpstr>
      <vt:lpstr>Aitäh!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slaidipõhi; presentatsioonipõhi; slaidid; presentatsioonid; slaid; mall; template</cp:keywords>
  <cp:lastModifiedBy/>
  <cp:revision>1</cp:revision>
  <dcterms:created xsi:type="dcterms:W3CDTF">2015-09-07T12:01:51Z</dcterms:created>
  <dcterms:modified xsi:type="dcterms:W3CDTF">2015-09-17T05:38:37Z</dcterms:modified>
</cp:coreProperties>
</file>