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5"/>
  </p:notesMasterIdLst>
  <p:sldIdLst>
    <p:sldId id="256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8" r:id="rId15"/>
    <p:sldId id="263" r:id="rId16"/>
    <p:sldId id="260" r:id="rId17"/>
    <p:sldId id="258" r:id="rId18"/>
    <p:sldId id="262" r:id="rId19"/>
    <p:sldId id="264" r:id="rId20"/>
    <p:sldId id="265" r:id="rId21"/>
    <p:sldId id="257" r:id="rId22"/>
    <p:sldId id="284" r:id="rId23"/>
    <p:sldId id="266" r:id="rId24"/>
    <p:sldId id="259" r:id="rId25"/>
    <p:sldId id="285" r:id="rId26"/>
    <p:sldId id="270" r:id="rId27"/>
    <p:sldId id="271" r:id="rId28"/>
    <p:sldId id="269" r:id="rId29"/>
    <p:sldId id="272" r:id="rId30"/>
    <p:sldId id="286" r:id="rId31"/>
    <p:sldId id="287" r:id="rId32"/>
    <p:sldId id="289" r:id="rId33"/>
    <p:sldId id="268" r:id="rId3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62" autoAdjust="0"/>
    <p:restoredTop sz="93772" autoAdjust="0"/>
  </p:normalViewPr>
  <p:slideViewPr>
    <p:cSldViewPr>
      <p:cViewPr varScale="1">
        <p:scale>
          <a:sx n="74" d="100"/>
          <a:sy n="74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6AA0F-D263-4DCF-A6AA-61B2DCF94517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4366-D518-49D8-880C-9C521C6612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58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http://sev.ee/wp-content/uploads/2013/02/varik_kerli.pdf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4366-D518-49D8-880C-9C521C661204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534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Soome-Rootsi ühine RURAL kestis lõunast lõunani, sh õhtusöök.</a:t>
            </a:r>
          </a:p>
          <a:p>
            <a:r>
              <a:rPr lang="et-EE" dirty="0" smtClean="0"/>
              <a:t>Meetodid: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 smtClean="0"/>
              <a:t>Esitleti kolme uuringut: maapiirkondade tulevik, Soome bioenergia strateegia ning Rootsi maaelu seitse tulevikustsenaariumit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 smtClean="0"/>
              <a:t>Alustati suures ringis ning paarides, siis nelikutena - ülesanne oli luua </a:t>
            </a:r>
            <a:r>
              <a:rPr lang="et-EE" dirty="0" err="1" smtClean="0"/>
              <a:t>poster</a:t>
            </a:r>
            <a:r>
              <a:rPr lang="et-EE" dirty="0" smtClean="0"/>
              <a:t> uue ajakirja jaoks, mis ilmub 9. mai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 smtClean="0"/>
              <a:t>Teisel päeval oli toolid kahes ringis – sisemises ringis istusid soomlased ja välimises rootslased ning kõik pidid ette kujutama endale aastat 2030.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 smtClean="0"/>
              <a:t>Moodustati 6-8 liikmelised grupid ning anti kätte märkmepaberid ja maatriksiga stend, kuhu sai märkida oma hirmud ja lootused seoses tulevikuga.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 smtClean="0"/>
              <a:t>Arutelu võimalike tegevuste üle, et neid soove saavutada ja ohte ära hoida.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4366-D518-49D8-880C-9C521C661204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178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Järgmisel kokkusaamisel peaks rohkem keskenduma uue perioodi (2021-2026) informeerimise protsessile. </a:t>
            </a:r>
          </a:p>
          <a:p>
            <a:endParaRPr lang="et-EE" dirty="0" smtClean="0"/>
          </a:p>
          <a:p>
            <a:r>
              <a:rPr lang="et-EE" dirty="0" smtClean="0"/>
              <a:t>Võimalik päevakava:</a:t>
            </a:r>
          </a:p>
          <a:p>
            <a:pPr marL="171450" indent="-171450">
              <a:buFontTx/>
              <a:buChar char="-"/>
            </a:pPr>
            <a:r>
              <a:rPr lang="et-EE" dirty="0" smtClean="0"/>
              <a:t>Esimene päev: saabumine õhtuks</a:t>
            </a:r>
          </a:p>
          <a:p>
            <a:pPr marL="171450" indent="-171450">
              <a:buFontTx/>
              <a:buChar char="-"/>
            </a:pPr>
            <a:r>
              <a:rPr lang="et-EE" dirty="0" smtClean="0"/>
              <a:t>Teine päev </a:t>
            </a:r>
          </a:p>
          <a:p>
            <a:pPr marL="628650" lvl="1" indent="-171450">
              <a:buFontTx/>
              <a:buChar char="-"/>
            </a:pPr>
            <a:r>
              <a:rPr lang="et-EE" dirty="0" smtClean="0"/>
              <a:t>kuni lõunani: ühine seirekomisjonide istung – info vahetus tegevuste kohta, liikmete rahvusvahelised koostööprojektid jms</a:t>
            </a:r>
          </a:p>
          <a:p>
            <a:pPr marL="628650" lvl="1" indent="-171450">
              <a:buFontTx/>
              <a:buChar char="-"/>
            </a:pPr>
            <a:r>
              <a:rPr lang="et-EE" dirty="0" smtClean="0"/>
              <a:t>peale lõunat: RURALAB</a:t>
            </a:r>
          </a:p>
          <a:p>
            <a:pPr marL="628650" lvl="1" indent="-171450">
              <a:buFontTx/>
              <a:buChar char="-"/>
            </a:pPr>
            <a:r>
              <a:rPr lang="et-EE" dirty="0" smtClean="0"/>
              <a:t>õhtul: ühine õhtusöök koos miski tegevusega</a:t>
            </a:r>
          </a:p>
          <a:p>
            <a:pPr marL="171450" lvl="0" indent="-171450">
              <a:buFontTx/>
              <a:buChar char="-"/>
            </a:pPr>
            <a:r>
              <a:rPr lang="et-EE" dirty="0" smtClean="0"/>
              <a:t>Kolmas päev: </a:t>
            </a:r>
          </a:p>
          <a:p>
            <a:pPr marL="628650" lvl="1" indent="-171450">
              <a:buFontTx/>
              <a:buChar char="-"/>
            </a:pPr>
            <a:r>
              <a:rPr lang="et-EE" dirty="0" smtClean="0"/>
              <a:t>Kuni lõunani: </a:t>
            </a:r>
            <a:r>
              <a:rPr lang="et-EE" dirty="0" err="1" smtClean="0"/>
              <a:t>Ruralab</a:t>
            </a:r>
            <a:r>
              <a:rPr lang="et-EE" dirty="0" smtClean="0"/>
              <a:t> jätkub</a:t>
            </a:r>
          </a:p>
          <a:p>
            <a:pPr marL="628650" lvl="1" indent="-171450">
              <a:buFontTx/>
              <a:buChar char="-"/>
            </a:pPr>
            <a:r>
              <a:rPr lang="et-EE" dirty="0" smtClean="0"/>
              <a:t>Peale lõunat: seirekomisjoni/koostöökoja riiklikud istungid ca 1,5-2 tundi</a:t>
            </a:r>
          </a:p>
          <a:p>
            <a:pPr marL="628650" lvl="1" indent="-171450">
              <a:buFontTx/>
              <a:buChar char="-"/>
            </a:pPr>
            <a:endParaRPr lang="et-EE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t-EE" dirty="0" smtClean="0"/>
              <a:t>Esimesel</a:t>
            </a:r>
            <a:r>
              <a:rPr lang="et-EE" baseline="0" dirty="0" smtClean="0"/>
              <a:t> päeval Eesti MAKi projektide tutvustamine </a:t>
            </a: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4366-D518-49D8-880C-9C521C661204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651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78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340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695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C315-0C7D-4D8F-A553-236EF79E05C5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2B62-8F52-4C57-8B4B-802C5616AA68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69281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AE41-3195-4A28-B1DE-F4A5EDD24183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2F42-1E83-4C94-9FD7-34E679A8D78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2100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7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B548-2354-4348-90B9-2C9F733D11ED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581E-4C9F-496E-B207-2CAF0179C66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8971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AF81-A6A7-4D8B-8C52-668B2920CAD6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352A-3BB2-44AD-BBC4-98379B17693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01518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B58D-974B-4B93-8B75-22299377B1B6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F227-7113-40BE-9178-06E5D5C20A0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1467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D66C-7254-496F-8E3B-4B3AA21DB62C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840E-3E7A-4210-A9B5-AB3D18068A4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77190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4252-8131-4542-947A-98BCE5B6A03B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3323-0F6B-47A4-A81C-7799FE74055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6887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683D-146C-4AA7-84CD-32005830B5F0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E662-D396-4841-870C-FFFF8611D6B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2285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65463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DA0E-7E46-421D-877F-5DAE8A2DF01C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ADCD-EB10-40C1-BC6E-B352A17B315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49725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0BA-FB77-4FF5-BBAD-3D342C0F9A57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EEB1-F855-4D43-852E-14E4CC5F46D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88477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550C-C55C-4F64-B267-D0EB92BA39A2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055-F319-41E0-9D4E-2FC06E49ED4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2959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C315-0C7D-4D8F-A553-236EF79E05C5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2B62-8F52-4C57-8B4B-802C5616AA68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05386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AE41-3195-4A28-B1DE-F4A5EDD24183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2F42-1E83-4C94-9FD7-34E679A8D78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86141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B548-2354-4348-90B9-2C9F733D11ED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581E-4C9F-496E-B207-2CAF0179C66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32744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AF81-A6A7-4D8B-8C52-668B2920CAD6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352A-3BB2-44AD-BBC4-98379B17693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7507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B58D-974B-4B93-8B75-22299377B1B6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F227-7113-40BE-9178-06E5D5C20A0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2142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D66C-7254-496F-8E3B-4B3AA21DB62C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840E-3E7A-4210-A9B5-AB3D18068A4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23632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4252-8131-4542-947A-98BCE5B6A03B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3323-0F6B-47A4-A81C-7799FE74055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89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9914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683D-146C-4AA7-84CD-32005830B5F0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E662-D396-4841-870C-FFFF8611D6B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83609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DA0E-7E46-421D-877F-5DAE8A2DF01C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ADCD-EB10-40C1-BC6E-B352A17B315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8860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0BA-FB77-4FF5-BBAD-3D342C0F9A57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EEB1-F855-4D43-852E-14E4CC5F46D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27612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550C-C55C-4F64-B267-D0EB92BA39A2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055-F319-41E0-9D4E-2FC06E49ED4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564960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C315-0C7D-4D8F-A553-236EF79E05C5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2B62-8F52-4C57-8B4B-802C5616AA68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42791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AE41-3195-4A28-B1DE-F4A5EDD24183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2F42-1E83-4C94-9FD7-34E679A8D78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1647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B548-2354-4348-90B9-2C9F733D11ED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581E-4C9F-496E-B207-2CAF0179C66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59394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AF81-A6A7-4D8B-8C52-668B2920CAD6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352A-3BB2-44AD-BBC4-98379B17693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07416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B58D-974B-4B93-8B75-22299377B1B6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F227-7113-40BE-9178-06E5D5C20A0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91876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D66C-7254-496F-8E3B-4B3AA21DB62C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840E-3E7A-4210-A9B5-AB3D18068A4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2421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5698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4252-8131-4542-947A-98BCE5B6A03B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3323-0F6B-47A4-A81C-7799FE74055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62899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683D-146C-4AA7-84CD-32005830B5F0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E662-D396-4841-870C-FFFF8611D6B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94794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DA0E-7E46-421D-877F-5DAE8A2DF01C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ADCD-EB10-40C1-BC6E-B352A17B315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69461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0BA-FB77-4FF5-BBAD-3D342C0F9A57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EEB1-F855-4D43-852E-14E4CC5F46D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79828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550C-C55C-4F64-B267-D0EB92BA39A2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055-F319-41E0-9D4E-2FC06E49ED4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5126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4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46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35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8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9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2743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37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84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99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64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47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701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34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04FA-EA3B-4BAE-BBC4-835CB8442A4D}" type="datetimeFigureOut">
              <a:rPr lang="et-EE" smtClean="0"/>
              <a:t>12.06.2017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B116-FDEB-4822-8220-181765C0FC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58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pealkirja laadi</a:t>
            </a:r>
          </a:p>
        </p:txBody>
      </p:sp>
      <p:sp>
        <p:nvSpPr>
          <p:cNvPr id="102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Redigeeri juhtslaidi tekstilaade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6C42D-A7CC-4D71-AB08-99F1BB83F615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C36F1-A4B6-4179-ABEF-30D2B51E46F7}" type="slidenum">
              <a:rPr lang="et-EE" altLang="et-E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799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pealkirja laadi</a:t>
            </a:r>
          </a:p>
        </p:txBody>
      </p:sp>
      <p:sp>
        <p:nvSpPr>
          <p:cNvPr id="102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Redigeeri juhtslaidi tekstilaade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6C42D-A7CC-4D71-AB08-99F1BB83F615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C36F1-A4B6-4179-ABEF-30D2B51E46F7}" type="slidenum">
              <a:rPr lang="et-EE" altLang="et-E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386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pealkirja laadi</a:t>
            </a:r>
          </a:p>
        </p:txBody>
      </p:sp>
      <p:sp>
        <p:nvSpPr>
          <p:cNvPr id="102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Redigeeri juhtslaidi tekstilaade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6C42D-A7CC-4D71-AB08-99F1BB83F615}" type="datetimeFigureOut">
              <a:rPr lang="et-E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C36F1-A4B6-4179-ABEF-30D2B51E46F7}" type="slidenum">
              <a:rPr lang="et-EE" altLang="et-E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89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04FA-EA3B-4BAE-BBC4-835CB8442A4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12.06.2017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B116-FDEB-4822-8220-181765C0FC3C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nrd.ec.europa.eu/projects-practice/academy-tour_en" TargetMode="External"/><Relationship Id="rId7" Type="http://schemas.openxmlformats.org/officeDocument/2006/relationships/hyperlink" Target="https://enrd.ec.europa.eu/projects-practice/greencarelab-support-network-nature-based-businesses_en" TargetMode="External"/><Relationship Id="rId2" Type="http://schemas.openxmlformats.org/officeDocument/2006/relationships/hyperlink" Target="https://www.proagria.fi/en/development-activities/small-group-activiti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menterabusnes.co.uk/en/cywai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info.ee/?page=34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2400" cy="2262113"/>
          </a:xfrm>
        </p:spPr>
        <p:txBody>
          <a:bodyPr>
            <a:normAutofit/>
          </a:bodyPr>
          <a:lstStyle/>
          <a:p>
            <a:r>
              <a:rPr lang="fi-FI" b="1" dirty="0" smtClean="0"/>
              <a:t>MAAELUVÕRGUSTIKU KOOSTÖÖKOJA 6. istung</a:t>
            </a:r>
            <a:br>
              <a:rPr lang="fi-FI" b="1" dirty="0" smtClean="0"/>
            </a:br>
            <a:endParaRPr lang="et-E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</a:t>
            </a:r>
            <a:r>
              <a:rPr lang="et-EE" dirty="0" smtClean="0"/>
              <a:t>EISIPÄEV</a:t>
            </a:r>
            <a:r>
              <a:rPr lang="fi-FI" dirty="0" smtClean="0"/>
              <a:t>, 13. juuni 2017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Kihnus</a:t>
            </a:r>
            <a:r>
              <a:rPr lang="fi-FI" dirty="0" smtClean="0"/>
              <a:t/>
            </a:r>
            <a:br>
              <a:rPr lang="fi-FI" dirty="0" smtClean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873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Osalejate lauaring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Eesti Külaliikumine KODUKANT</a:t>
            </a:r>
          </a:p>
          <a:p>
            <a:r>
              <a:rPr lang="et-EE" dirty="0" smtClean="0"/>
              <a:t>Eesti Leader Liit</a:t>
            </a:r>
          </a:p>
          <a:p>
            <a:r>
              <a:rPr lang="et-EE" dirty="0" smtClean="0"/>
              <a:t>Eesti Põllumajandus-Kaubanduskoda</a:t>
            </a:r>
          </a:p>
          <a:p>
            <a:r>
              <a:rPr lang="et-EE" dirty="0" smtClean="0"/>
              <a:t>Eesti Põllumajandusmuuseum</a:t>
            </a:r>
          </a:p>
          <a:p>
            <a:r>
              <a:rPr lang="et-EE" dirty="0" smtClean="0"/>
              <a:t>Eestimaa Talupidajate Keskliik</a:t>
            </a:r>
          </a:p>
          <a:p>
            <a:r>
              <a:rPr lang="et-EE" dirty="0" smtClean="0"/>
              <a:t>Maaelu Edendamise Sihtasutus (MES)</a:t>
            </a:r>
          </a:p>
          <a:p>
            <a:r>
              <a:rPr lang="et-EE" dirty="0" smtClean="0"/>
              <a:t>Maaeluministeerium</a:t>
            </a:r>
          </a:p>
          <a:p>
            <a:r>
              <a:rPr lang="et-EE" dirty="0" smtClean="0"/>
              <a:t>MTÜ Eesti Maaturism</a:t>
            </a:r>
          </a:p>
          <a:p>
            <a:r>
              <a:rPr lang="et-EE" dirty="0" smtClean="0"/>
              <a:t>TÜ Pärnu Kolledž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19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t-EE" b="1" dirty="0" smtClean="0"/>
              <a:t>KOOSTÖÖKOJA TEEMAD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OSALEJATE </a:t>
            </a:r>
            <a:r>
              <a:rPr lang="et-EE" dirty="0" smtClean="0"/>
              <a:t>LAUARING</a:t>
            </a:r>
          </a:p>
          <a:p>
            <a:endParaRPr lang="et-EE" dirty="0" smtClean="0"/>
          </a:p>
          <a:p>
            <a:r>
              <a:rPr lang="et-EE" dirty="0" smtClean="0"/>
              <a:t>Kuidas </a:t>
            </a:r>
            <a:r>
              <a:rPr lang="et-EE" dirty="0" smtClean="0"/>
              <a:t>koguda MAK nõuandetoetuse näiteid? </a:t>
            </a:r>
          </a:p>
          <a:p>
            <a:r>
              <a:rPr lang="et-EE" dirty="0" smtClean="0"/>
              <a:t>Sotsiaalne </a:t>
            </a:r>
            <a:r>
              <a:rPr lang="et-EE" dirty="0" smtClean="0"/>
              <a:t>talupidamine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Uued maaeluvõrgustiku näitused – Ave Bremse, Reve Lambur</a:t>
            </a:r>
          </a:p>
          <a:p>
            <a:r>
              <a:rPr lang="et-EE" dirty="0" smtClean="0"/>
              <a:t>Kampaania „Nähtav LEADER“ – tutvustab Meeri Klooren</a:t>
            </a:r>
          </a:p>
          <a:p>
            <a:r>
              <a:rPr lang="et-EE" dirty="0" smtClean="0"/>
              <a:t>Lairiba seminar „Igasse külasse kiire internet – vol2“ Meeri Klooren</a:t>
            </a:r>
          </a:p>
          <a:p>
            <a:r>
              <a:rPr lang="et-EE" dirty="0" smtClean="0"/>
              <a:t>RURALAB – Reve Lambur ja Ave Bremse</a:t>
            </a:r>
          </a:p>
          <a:p>
            <a:r>
              <a:rPr lang="et-EE" dirty="0" smtClean="0"/>
              <a:t>Põhja-Balti MAK näidete konkursist; konkurss „Eestis 100 parimat MAK projekti“ – Ave Bremse, Krista </a:t>
            </a:r>
            <a:r>
              <a:rPr lang="et-EE" dirty="0" smtClean="0"/>
              <a:t>Kõiv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UUED TEEMAD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0984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Kuidas koguda MAK nõuandetoetuse näiteid?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Lühiülevaate nõuandeteenistusest - Andres Vinni, MESist</a:t>
            </a:r>
          </a:p>
          <a:p>
            <a:r>
              <a:rPr lang="et-EE" dirty="0" smtClean="0"/>
              <a:t>Euroopa maaeluvõrgustike 7. kohtumine 15.-17.03.2017 Portugalis (eraldi ülevaade)</a:t>
            </a:r>
          </a:p>
          <a:p>
            <a:r>
              <a:rPr lang="et-EE" dirty="0" smtClean="0"/>
              <a:t>Nõuandetoetuse näited 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347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Euroopa maaeluvõrgustike 7. kohtumine 15.-17.03.2017 Portugalis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„On jõutud sinnamaale, et enam ei õpeta vaid konsulent, vaid üha rohkem on teiselt talunikelt õppimist!“</a:t>
            </a:r>
          </a:p>
          <a:p>
            <a:r>
              <a:rPr lang="et-EE" dirty="0" smtClean="0"/>
              <a:t>Rohkem koostööd EIP-teemadel</a:t>
            </a:r>
          </a:p>
          <a:p>
            <a:r>
              <a:rPr lang="et-EE" dirty="0" smtClean="0"/>
              <a:t>Ühisüritused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472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852" y="260649"/>
            <a:ext cx="7021644" cy="1470025"/>
          </a:xfrm>
        </p:spPr>
        <p:txBody>
          <a:bodyPr>
            <a:normAutofit/>
          </a:bodyPr>
          <a:lstStyle/>
          <a:p>
            <a:pPr algn="l"/>
            <a:r>
              <a:rPr lang="et-EE" sz="2000" b="1" dirty="0" smtClean="0"/>
              <a:t>Võrdlusuuringud talunike arutelu gruppides </a:t>
            </a:r>
            <a:r>
              <a:rPr lang="et-EE" sz="2000" dirty="0" smtClean="0"/>
              <a:t>(Soome) - Eranõustamise algatus, mille eesmärk on aidata Soome talupidajaid parandada oma tavasid ja saada paremaid tulemusi. </a:t>
            </a:r>
            <a:br>
              <a:rPr lang="et-EE" sz="2000" dirty="0" smtClean="0"/>
            </a:br>
            <a:r>
              <a:rPr lang="et-EE" sz="1400" dirty="0" smtClean="0">
                <a:hlinkClick r:id="rId2"/>
              </a:rPr>
              <a:t>https://www.proagria.fi/en/development-activities/small-group-activities</a:t>
            </a:r>
            <a:endParaRPr lang="et-EE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597" y="1844824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t-EE" sz="2000" b="1" dirty="0" smtClean="0">
                <a:solidFill>
                  <a:schemeClr val="tx1"/>
                </a:solidFill>
              </a:rPr>
              <a:t>Bussiekskursioon teise riiki </a:t>
            </a:r>
            <a:r>
              <a:rPr lang="et-EE" sz="2000" dirty="0" smtClean="0">
                <a:solidFill>
                  <a:schemeClr val="tx1"/>
                </a:solidFill>
              </a:rPr>
              <a:t>(Flandriast Inglismaale) mis sai korraldatud 24 toiduainetetööstuse ettevõtjatele ja kuhu oli kaasatud umbes kümme eksperti ja nõustajat eesmärgil arendada uusi äriideid, ettevõtjate oskusi ja enesekindlust hiljem viia neid ellu. </a:t>
            </a:r>
          </a:p>
          <a:p>
            <a:pPr algn="l"/>
            <a:r>
              <a:rPr lang="et-EE" sz="1400" dirty="0" smtClean="0">
                <a:solidFill>
                  <a:schemeClr val="tx1"/>
                </a:solidFill>
                <a:hlinkClick r:id="rId3"/>
              </a:rPr>
              <a:t>https://enrd.ec.europa.eu/projects-practice/academy-tour_en</a:t>
            </a:r>
            <a:endParaRPr lang="et-EE" sz="1400" dirty="0" smtClean="0">
              <a:solidFill>
                <a:schemeClr val="tx1"/>
              </a:solidFill>
            </a:endParaRPr>
          </a:p>
          <a:p>
            <a:pPr algn="l"/>
            <a:endParaRPr lang="et-EE" sz="1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256928" cy="12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3" y="2406234"/>
            <a:ext cx="2520827" cy="55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4" y="4005064"/>
            <a:ext cx="1860798" cy="9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9836" y="3786953"/>
            <a:ext cx="66064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Soome MTÜ kasutas EAFRD vahendeid et arendada </a:t>
            </a:r>
            <a:r>
              <a:rPr lang="et-EE" b="1" dirty="0" smtClean="0"/>
              <a:t>looduspõhiste teenuste osutajate võrgustiku </a:t>
            </a:r>
            <a:r>
              <a:rPr lang="et-EE" dirty="0" smtClean="0"/>
              <a:t>ja tegevusi, et toetada nende arengut korraldades neile õppereise ja töörühmi.</a:t>
            </a:r>
          </a:p>
          <a:p>
            <a:r>
              <a:rPr lang="et-EE" sz="1400" dirty="0" smtClean="0">
                <a:hlinkClick r:id="rId7"/>
              </a:rPr>
              <a:t>https://enrd.ec.europa.eu/projects-practice/greencarelab-support-network-nature-based-businesses_en</a:t>
            </a:r>
            <a:endParaRPr lang="et-EE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6" y="5589250"/>
            <a:ext cx="1803301" cy="62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8022" y="5445233"/>
            <a:ext cx="63022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„</a:t>
            </a:r>
            <a:r>
              <a:rPr lang="et-EE" dirty="0" err="1" smtClean="0"/>
              <a:t>Cywain</a:t>
            </a:r>
            <a:r>
              <a:rPr lang="et-EE" dirty="0" smtClean="0"/>
              <a:t> põllumajanduslik projekt „on toiduainetetööstuse jaoks loodud toetuskava eesmärgil arendada uuenduslikke ideid andes </a:t>
            </a:r>
            <a:r>
              <a:rPr lang="et-EE" dirty="0" err="1" smtClean="0"/>
              <a:t>Welsh´i</a:t>
            </a:r>
            <a:r>
              <a:rPr lang="et-EE" dirty="0" smtClean="0"/>
              <a:t> piirkonna  toodetele lisandväärtuse. </a:t>
            </a:r>
          </a:p>
          <a:p>
            <a:r>
              <a:rPr lang="et-EE" sz="1400" dirty="0" smtClean="0">
                <a:hlinkClick r:id="rId9"/>
              </a:rPr>
              <a:t>http://www.menterabusnes.co.uk/en/cywain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5999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smtClean="0"/>
              <a:t>Sotsiaalne talupidamine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TÜ Pärnu kolledži 2017.a lõputöö (sotsiaalse talupidamise tulemuste analüüs Viljandimaa </a:t>
            </a:r>
            <a:r>
              <a:rPr lang="et-EE" dirty="0" err="1" smtClean="0"/>
              <a:t>Naatsaku</a:t>
            </a:r>
            <a:r>
              <a:rPr lang="et-EE" dirty="0" smtClean="0"/>
              <a:t> talu näitel; kaitsmine 31.05.2017) - Valter Parve </a:t>
            </a:r>
          </a:p>
          <a:p>
            <a:r>
              <a:rPr lang="et-EE" dirty="0" smtClean="0"/>
              <a:t>MAKi muudatust - Elar Neito, Maaeluministeerium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Sotsiaalsest talupidamisest maaeluvõrgustiku veebil (aastad 2010-2012): </a:t>
            </a:r>
            <a:r>
              <a:rPr lang="et-EE" dirty="0" smtClean="0">
                <a:hlinkClick r:id="rId3"/>
              </a:rPr>
              <a:t>http://www.maainfo.ee/?page=3469</a:t>
            </a:r>
            <a:r>
              <a:rPr lang="et-EE" dirty="0" smtClean="0"/>
              <a:t>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756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2500" b="1" dirty="0" smtClean="0"/>
              <a:t>Muudatusettepanek „Eesti maaelu arengukava 2014–2020“ kohta, arutati 25.10.2016  seirekomisjoni X istungil</a:t>
            </a:r>
            <a:endParaRPr lang="et-EE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 smtClean="0"/>
              <a:t>Väljavõte: Meetme 4 „Investeeringud materiaalsesse varasse“ tegevuse liik 4.1 „Investeeringud põllumajandusettevõtte tulemuslikkuse parandamiseks“:</a:t>
            </a:r>
          </a:p>
          <a:p>
            <a:r>
              <a:rPr lang="et-EE" dirty="0" smtClean="0"/>
              <a:t>sihtgruppi täiendatakse eraõiguslike isikutega, kelle tegevuseks on puuetega inimeste hoolekandeasutuste tegevus ning kes kasutavad oma põhikirjaliste eesmärkide elluviimiseks ka põllumajanduslikku tegevust;</a:t>
            </a:r>
          </a:p>
          <a:p>
            <a:r>
              <a:rPr lang="et-EE" dirty="0" smtClean="0"/>
              <a:t>maksimaalne toetuse määr nimetatud eraõiguslikele isikutele on 70% (muidu üldjuhul 40%); maksimaalne toetussumma nimetatud sihtgrupile on 500 000 eurot programmiperioodil; kõigile tegevusvaldkondadele kohalduvaid eelistuskriteeriume täiendatakse eelistusega nimetatud eraõiguslikele isikutele.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47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Maaeluvõrgustiku näitused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UUS! Fotonäitus „Pagulaste ja immigrantide integratsioon Euroopa Liidus“ esmakordne esitlus Eestis 02.06.2017 (eesti keeles)</a:t>
            </a:r>
          </a:p>
          <a:p>
            <a:r>
              <a:rPr lang="et-EE" dirty="0" smtClean="0"/>
              <a:t>UUS! „Euroopa Liit maaelu arenguks – NOORTALUNIKUD“ (inglise keeles)</a:t>
            </a:r>
          </a:p>
          <a:p>
            <a:r>
              <a:rPr lang="et-EE" dirty="0" smtClean="0"/>
              <a:t>VALMIMAS! „MAATURISMI EDULOOD“ (inglise keeles)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243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0"/>
            <a:ext cx="6306014" cy="4221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97" y="2969568"/>
            <a:ext cx="583082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Lairiba seminar "Igasse külasse kiire internet – vol2" ?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 smtClean="0"/>
              <a:t>14</a:t>
            </a:r>
            <a:r>
              <a:rPr lang="et-EE" dirty="0"/>
              <a:t>. detsembril 2016 </a:t>
            </a:r>
            <a:r>
              <a:rPr lang="et-EE" dirty="0" smtClean="0"/>
              <a:t>toimus  </a:t>
            </a:r>
            <a:r>
              <a:rPr lang="et-EE" dirty="0"/>
              <a:t>esimene lairiba seminar  „Igasse külasse kiire internet“ . </a:t>
            </a:r>
            <a:r>
              <a:rPr lang="et-EE" b="1" dirty="0"/>
              <a:t>Võiks olla vajadus järgmise sarnase ürituse </a:t>
            </a:r>
            <a:r>
              <a:rPr lang="et-EE" b="1" dirty="0" smtClean="0"/>
              <a:t>järgi?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smtClean="0"/>
              <a:t>Eestis </a:t>
            </a:r>
            <a:r>
              <a:rPr lang="et-EE" dirty="0"/>
              <a:t>on mitmeid piirkondlikke lairiba arendamise algatusi: </a:t>
            </a:r>
            <a:r>
              <a:rPr lang="et-EE" dirty="0" err="1"/>
              <a:t>DigiTee</a:t>
            </a:r>
            <a:r>
              <a:rPr lang="et-EE" dirty="0"/>
              <a:t>, </a:t>
            </a:r>
            <a:r>
              <a:rPr lang="et-EE" dirty="0" err="1"/>
              <a:t>DigiMaa</a:t>
            </a:r>
            <a:r>
              <a:rPr lang="et-EE" dirty="0"/>
              <a:t>, </a:t>
            </a:r>
            <a:r>
              <a:rPr lang="et-EE" dirty="0" err="1" smtClean="0"/>
              <a:t>Digikond</a:t>
            </a:r>
            <a:endParaRPr lang="et-EE" dirty="0" smtClean="0"/>
          </a:p>
          <a:p>
            <a:r>
              <a:rPr lang="et-EE" dirty="0" smtClean="0"/>
              <a:t>Valitsus </a:t>
            </a:r>
            <a:r>
              <a:rPr lang="et-EE" dirty="0"/>
              <a:t>toetas 20 miljoni eest maal </a:t>
            </a:r>
            <a:r>
              <a:rPr lang="et-EE" dirty="0" smtClean="0"/>
              <a:t>interneti-ühenduste arendamist</a:t>
            </a:r>
          </a:p>
          <a:p>
            <a:r>
              <a:rPr lang="et-EE" dirty="0" smtClean="0"/>
              <a:t>Euroopa </a:t>
            </a:r>
            <a:r>
              <a:rPr lang="et-EE" dirty="0"/>
              <a:t>Komisjon korraldab Euroopa lairiba projektide konkursil 2017. Tähtaeg 7. </a:t>
            </a:r>
            <a:r>
              <a:rPr lang="et-EE" dirty="0" smtClean="0"/>
              <a:t>september!</a:t>
            </a:r>
          </a:p>
          <a:p>
            <a:r>
              <a:rPr lang="et-EE" dirty="0" smtClean="0"/>
              <a:t>2017 </a:t>
            </a:r>
            <a:r>
              <a:rPr lang="et-EE" dirty="0"/>
              <a:t>aasta alguses loodi lairiba pädevuse tugibüroo (</a:t>
            </a:r>
            <a:r>
              <a:rPr lang="et-EE" dirty="0" err="1"/>
              <a:t>Broadband</a:t>
            </a:r>
            <a:r>
              <a:rPr lang="et-EE" dirty="0"/>
              <a:t> </a:t>
            </a:r>
            <a:r>
              <a:rPr lang="et-EE" dirty="0" err="1"/>
              <a:t>Competence</a:t>
            </a:r>
            <a:r>
              <a:rPr lang="et-EE" dirty="0"/>
              <a:t> </a:t>
            </a:r>
            <a:r>
              <a:rPr lang="et-EE" dirty="0" err="1"/>
              <a:t>Offices</a:t>
            </a:r>
            <a:r>
              <a:rPr lang="et-EE" dirty="0"/>
              <a:t> </a:t>
            </a:r>
            <a:r>
              <a:rPr lang="et-EE" dirty="0" err="1"/>
              <a:t>Support</a:t>
            </a:r>
            <a:r>
              <a:rPr lang="et-EE" dirty="0"/>
              <a:t> </a:t>
            </a:r>
            <a:r>
              <a:rPr lang="et-EE" dirty="0" err="1"/>
              <a:t>Facility</a:t>
            </a:r>
            <a:r>
              <a:rPr lang="et-EE" dirty="0"/>
              <a:t>) Brüsselis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613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t-E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VÄLJAVÕTE Eesti maaelu arengukava 2014-2020 9. juunil 2017 toimunud seirekomisjoni istungil tutvustatud ettekandest „Eesti maaelu arengukava 2014–2020“ prioriteetide 1, 2, 3 ja 6 hindamistulemused 2017. aastal“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Hindamise viis läbi Eesti Maaülikool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5347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 smtClean="0"/>
              <a:t>Kampaania</a:t>
            </a:r>
            <a:r>
              <a:rPr lang="fi-FI" b="1" dirty="0" smtClean="0"/>
              <a:t> „</a:t>
            </a:r>
            <a:r>
              <a:rPr lang="fi-FI" b="1" dirty="0" err="1" smtClean="0"/>
              <a:t>Nähtav</a:t>
            </a:r>
            <a:r>
              <a:rPr lang="fi-FI" b="1" dirty="0" smtClean="0"/>
              <a:t> LEADER“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4"/>
            <a:ext cx="8424936" cy="4997148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Koguda </a:t>
            </a:r>
            <a:r>
              <a:rPr lang="et-EE" dirty="0"/>
              <a:t>LEADER toetus saanud objektide infot, mis on avalikud ja mida on võimalik </a:t>
            </a:r>
            <a:r>
              <a:rPr lang="et-EE" dirty="0" smtClean="0"/>
              <a:t>külastada</a:t>
            </a:r>
          </a:p>
          <a:p>
            <a:r>
              <a:rPr lang="et-EE" dirty="0" smtClean="0"/>
              <a:t>Kasutada </a:t>
            </a:r>
            <a:r>
              <a:rPr lang="et-EE" i="1" dirty="0" err="1"/>
              <a:t>Google</a:t>
            </a:r>
            <a:r>
              <a:rPr lang="et-EE" i="1" dirty="0"/>
              <a:t> </a:t>
            </a:r>
            <a:r>
              <a:rPr lang="et-EE" i="1" dirty="0" err="1"/>
              <a:t>maps</a:t>
            </a:r>
            <a:r>
              <a:rPr lang="et-EE" i="1" dirty="0"/>
              <a:t> </a:t>
            </a:r>
            <a:r>
              <a:rPr lang="et-EE" dirty="0"/>
              <a:t>rakendus, et igaüks saaks minna LEADER objekte </a:t>
            </a:r>
            <a:r>
              <a:rPr lang="et-EE" dirty="0" smtClean="0"/>
              <a:t>uudistama</a:t>
            </a:r>
          </a:p>
          <a:p>
            <a:r>
              <a:rPr lang="et-EE" dirty="0" smtClean="0"/>
              <a:t>LEADER </a:t>
            </a:r>
            <a:r>
              <a:rPr lang="et-EE" dirty="0"/>
              <a:t>suveseminari II päeval aga saab osadeks suundadeks olla ka „NÄHTAV LEADER“ kaardi alusel valitud suund, nii et saaksime ka ise katsetada, kuidas kaart abiks </a:t>
            </a:r>
            <a:r>
              <a:rPr lang="et-EE" dirty="0" smtClean="0"/>
              <a:t>on</a:t>
            </a:r>
          </a:p>
          <a:p>
            <a:r>
              <a:rPr lang="et-EE" dirty="0" smtClean="0"/>
              <a:t>Kaardi </a:t>
            </a:r>
            <a:r>
              <a:rPr lang="et-EE" dirty="0"/>
              <a:t>teavituskampaania sotsiaalmeedias ja maainfo veebilehel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34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758"/>
            <a:ext cx="6912768" cy="6912768"/>
          </a:xfrm>
        </p:spPr>
      </p:pic>
    </p:spTree>
    <p:extLst>
      <p:ext uri="{BB962C8B-B14F-4D97-AF65-F5344CB8AC3E}">
        <p14:creationId xmlns:p14="http://schemas.microsoft.com/office/powerpoint/2010/main" val="109724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Mis on RURALAB?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925140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RURALABi </a:t>
            </a:r>
            <a:r>
              <a:rPr lang="et-EE" dirty="0"/>
              <a:t>kontseptsiooni eesmärk on määratleda </a:t>
            </a:r>
            <a:r>
              <a:rPr lang="et-EE" dirty="0" err="1"/>
              <a:t>võrgustumise</a:t>
            </a:r>
            <a:r>
              <a:rPr lang="et-EE" dirty="0"/>
              <a:t> meetodid ja tegevused, mida saaks liikmesriikide vahel eksportida või importida. Lihtsamalt öeldes on </a:t>
            </a:r>
            <a:r>
              <a:rPr lang="et-EE" dirty="0" smtClean="0"/>
              <a:t>RURALAB </a:t>
            </a:r>
            <a:r>
              <a:rPr lang="et-EE" dirty="0"/>
              <a:t>fokusseeritud töögrupp, mis toob kokku laiapõhjalise ja väga hästi informeeritud maaelu sihtrühma </a:t>
            </a:r>
            <a:r>
              <a:rPr lang="et-EE" dirty="0" smtClean="0"/>
              <a:t>esindajad!</a:t>
            </a:r>
            <a:endParaRPr lang="et-EE" dirty="0"/>
          </a:p>
          <a:p>
            <a:r>
              <a:rPr lang="et-EE" dirty="0"/>
              <a:t>Taust</a:t>
            </a:r>
            <a:r>
              <a:rPr lang="et-EE" dirty="0" smtClean="0"/>
              <a:t>: Rootsi </a:t>
            </a:r>
            <a:r>
              <a:rPr lang="et-EE" dirty="0"/>
              <a:t>ja Soome maaeluvõrgustike </a:t>
            </a:r>
            <a:r>
              <a:rPr lang="et-EE" dirty="0" smtClean="0"/>
              <a:t>juhtkomisjonide </a:t>
            </a:r>
            <a:r>
              <a:rPr lang="et-EE" dirty="0"/>
              <a:t>kahepoolne </a:t>
            </a:r>
            <a:r>
              <a:rPr lang="et-EE" dirty="0" smtClean="0"/>
              <a:t>RURALAB </a:t>
            </a:r>
            <a:r>
              <a:rPr lang="et-EE" dirty="0"/>
              <a:t>toimus 2016. a mais Ahvenamaal ning plaan on seda hakata korraldama üle ühe </a:t>
            </a:r>
            <a:r>
              <a:rPr lang="et-EE" dirty="0" smtClean="0"/>
              <a:t>aasta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60793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Soome-Rootsi RURALAB teemad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Soome-Rootsi RURALABis kõikide </a:t>
            </a:r>
            <a:r>
              <a:rPr lang="et-EE" dirty="0"/>
              <a:t>gruppide tulemused jagati viide </a:t>
            </a:r>
            <a:r>
              <a:rPr lang="et-EE" dirty="0" smtClean="0"/>
              <a:t>teemasse:</a:t>
            </a:r>
          </a:p>
          <a:p>
            <a:pPr lvl="1"/>
            <a:r>
              <a:rPr lang="et-EE" dirty="0" smtClean="0"/>
              <a:t>Biomajandus</a:t>
            </a:r>
          </a:p>
          <a:p>
            <a:pPr lvl="1"/>
            <a:r>
              <a:rPr lang="et-EE" dirty="0" smtClean="0"/>
              <a:t>Innovaatilised </a:t>
            </a:r>
            <a:r>
              <a:rPr lang="et-EE" dirty="0"/>
              <a:t>ja ettevõtlikud ettevõtted ning </a:t>
            </a:r>
            <a:r>
              <a:rPr lang="et-EE" dirty="0" smtClean="0"/>
              <a:t>kogukonnad</a:t>
            </a:r>
          </a:p>
          <a:p>
            <a:pPr lvl="1"/>
            <a:r>
              <a:rPr lang="et-EE" dirty="0" smtClean="0"/>
              <a:t>Mitmekesised </a:t>
            </a:r>
            <a:r>
              <a:rPr lang="et-EE" dirty="0"/>
              <a:t>ja paindlikud </a:t>
            </a:r>
            <a:r>
              <a:rPr lang="et-EE" dirty="0" smtClean="0"/>
              <a:t>seadused</a:t>
            </a:r>
          </a:p>
          <a:p>
            <a:pPr lvl="1"/>
            <a:r>
              <a:rPr lang="et-EE" dirty="0" smtClean="0"/>
              <a:t>Edukas </a:t>
            </a:r>
            <a:r>
              <a:rPr lang="et-EE" dirty="0"/>
              <a:t>integratsioon viib tugevama </a:t>
            </a:r>
            <a:r>
              <a:rPr lang="et-EE" dirty="0" smtClean="0"/>
              <a:t>ühiskonnani</a:t>
            </a:r>
          </a:p>
          <a:p>
            <a:pPr lvl="1"/>
            <a:r>
              <a:rPr lang="et-EE" dirty="0" smtClean="0"/>
              <a:t>Majapidamised</a:t>
            </a:r>
            <a:r>
              <a:rPr lang="et-EE" dirty="0"/>
              <a:t>, infrastruktuur ja teenused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2070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et-EE" sz="3500" b="1" dirty="0" smtClean="0"/>
              <a:t>Mis oleks need ÜHISED TEEMA, mida </a:t>
            </a:r>
            <a:r>
              <a:rPr lang="et-EE" sz="3500" b="1" dirty="0" smtClean="0"/>
              <a:t>Eesti, Soome </a:t>
            </a:r>
            <a:r>
              <a:rPr lang="et-EE" sz="3500" b="1" dirty="0" smtClean="0"/>
              <a:t>ja Rootsi maaeluvõrgustike </a:t>
            </a:r>
            <a:r>
              <a:rPr lang="et-EE" sz="3500" b="1" dirty="0" smtClean="0"/>
              <a:t>juhtkomisjoni / koostöökoja </a:t>
            </a:r>
            <a:r>
              <a:rPr lang="et-EE" sz="3500" b="1" dirty="0" smtClean="0"/>
              <a:t>liikmetega </a:t>
            </a:r>
            <a:r>
              <a:rPr lang="et-EE" sz="3500" b="1" dirty="0" smtClean="0"/>
              <a:t>ühiselt arutada?</a:t>
            </a:r>
            <a:r>
              <a:rPr lang="et-EE" sz="3500" b="1" dirty="0" smtClean="0"/>
              <a:t/>
            </a:r>
            <a:br>
              <a:rPr lang="et-EE" sz="3500" b="1" dirty="0" smtClean="0"/>
            </a:br>
            <a:r>
              <a:rPr lang="et-EE" sz="2500" b="1" dirty="0" smtClean="0"/>
              <a:t>2018.a aprilli II nädal </a:t>
            </a:r>
            <a:r>
              <a:rPr lang="et-EE" sz="2500" b="1" dirty="0" smtClean="0"/>
              <a:t>Saaremaal</a:t>
            </a:r>
            <a:endParaRPr lang="et-EE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7"/>
          </a:xfrm>
        </p:spPr>
        <p:txBody>
          <a:bodyPr/>
          <a:lstStyle/>
          <a:p>
            <a:r>
              <a:rPr lang="et-EE" dirty="0" smtClean="0"/>
              <a:t>…</a:t>
            </a:r>
          </a:p>
          <a:p>
            <a:r>
              <a:rPr lang="et-EE" dirty="0" smtClean="0"/>
              <a:t>…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6593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Maaelu arengukava näidete konkurss 2017.aastal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4"/>
            <a:ext cx="8568952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Põhja-Baltimaade MAKide parimate projektinäidete konkurss</a:t>
            </a:r>
            <a:endParaRPr lang="et-EE" dirty="0" smtClean="0"/>
          </a:p>
          <a:p>
            <a:pPr lvl="1"/>
            <a:r>
              <a:rPr lang="et-EE" dirty="0" smtClean="0"/>
              <a:t>Põhja- ja Baltimaade </a:t>
            </a:r>
            <a:r>
              <a:rPr lang="et-EE" dirty="0" smtClean="0"/>
              <a:t>maaeluvõrgustikud </a:t>
            </a:r>
            <a:r>
              <a:rPr lang="et-EE" dirty="0" smtClean="0"/>
              <a:t>korraldavad ühiselt MAK projektinäidete konkursi</a:t>
            </a:r>
          </a:p>
          <a:p>
            <a:pPr lvl="1"/>
            <a:r>
              <a:rPr lang="et-EE" dirty="0" smtClean="0"/>
              <a:t>Planeeritav parimate väljakuulutamine </a:t>
            </a:r>
            <a:r>
              <a:rPr lang="et-EE" dirty="0" smtClean="0"/>
              <a:t>Rootsis, 2018.a mais (</a:t>
            </a:r>
            <a:r>
              <a:rPr lang="et-EE" dirty="0" smtClean="0"/>
              <a:t>Rootsi maapäeva raames) 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83215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Rootsi </a:t>
            </a:r>
            <a:r>
              <a:rPr lang="et-EE" dirty="0" smtClean="0"/>
              <a:t>MAKi projektinäidete </a:t>
            </a:r>
            <a:r>
              <a:rPr lang="et-EE" dirty="0"/>
              <a:t>konkursi kategooriad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4"/>
            <a:ext cx="8496944" cy="4925140"/>
          </a:xfrm>
        </p:spPr>
        <p:txBody>
          <a:bodyPr>
            <a:normAutofit fontScale="70000" lnSpcReduction="20000"/>
          </a:bodyPr>
          <a:lstStyle/>
          <a:p>
            <a:r>
              <a:rPr lang="et-EE" sz="3400" dirty="0" smtClean="0"/>
              <a:t>Aasta </a:t>
            </a:r>
            <a:r>
              <a:rPr lang="et-EE" sz="3400" b="1" dirty="0"/>
              <a:t>maaelu arengu </a:t>
            </a:r>
            <a:r>
              <a:rPr lang="et-EE" sz="3400" dirty="0"/>
              <a:t>projekt – (kohaliku toidu projekt, kogukonna lairiba, naisettevõtjate </a:t>
            </a:r>
            <a:r>
              <a:rPr lang="et-EE" sz="3400" dirty="0" smtClean="0"/>
              <a:t>koostöövõrgustik)</a:t>
            </a:r>
          </a:p>
          <a:p>
            <a:r>
              <a:rPr lang="et-EE" sz="3400" dirty="0" smtClean="0"/>
              <a:t>Aasta </a:t>
            </a:r>
            <a:r>
              <a:rPr lang="et-EE" sz="3400" b="1" dirty="0"/>
              <a:t>maaettevõtluse</a:t>
            </a:r>
            <a:r>
              <a:rPr lang="et-EE" sz="3400" dirty="0"/>
              <a:t> projekt – </a:t>
            </a:r>
            <a:r>
              <a:rPr lang="et-EE" sz="3400" dirty="0" smtClean="0"/>
              <a:t>(õunte </a:t>
            </a:r>
            <a:r>
              <a:rPr lang="et-EE" sz="3400" dirty="0"/>
              <a:t>töötlemine, kes tegeleb vanade sortidega; puhkekeskuse loomine, uudsed põdrakujulised </a:t>
            </a:r>
            <a:r>
              <a:rPr lang="et-EE" sz="3400" dirty="0" smtClean="0"/>
              <a:t>näkileivad)</a:t>
            </a:r>
          </a:p>
          <a:p>
            <a:r>
              <a:rPr lang="et-EE" sz="3400" dirty="0" smtClean="0"/>
              <a:t>Aasta </a:t>
            </a:r>
            <a:r>
              <a:rPr lang="et-EE" sz="3400" b="1" dirty="0"/>
              <a:t>innovatsioon maapiirkonnas </a:t>
            </a:r>
            <a:r>
              <a:rPr lang="et-EE" sz="3400" dirty="0"/>
              <a:t>– (buklett nõuannetega kalamehele; antibiootikumid kitsefarmist; vaadeldav </a:t>
            </a:r>
            <a:r>
              <a:rPr lang="et-EE" sz="3400" dirty="0" smtClean="0"/>
              <a:t>mesitaru)</a:t>
            </a:r>
          </a:p>
          <a:p>
            <a:r>
              <a:rPr lang="et-EE" sz="3400" dirty="0" smtClean="0"/>
              <a:t>Aasta </a:t>
            </a:r>
            <a:r>
              <a:rPr lang="et-EE" sz="3400" b="1" dirty="0"/>
              <a:t>integratsioonitegevus </a:t>
            </a:r>
            <a:r>
              <a:rPr lang="et-EE" sz="3400" dirty="0"/>
              <a:t>– (küpsetame koos; </a:t>
            </a:r>
            <a:r>
              <a:rPr lang="et-EE" sz="3400" dirty="0" smtClean="0"/>
              <a:t>talendid köögis)</a:t>
            </a:r>
          </a:p>
          <a:p>
            <a:r>
              <a:rPr lang="et-EE" sz="3400" dirty="0" smtClean="0"/>
              <a:t>Aasta </a:t>
            </a:r>
            <a:r>
              <a:rPr lang="et-EE" sz="3400" b="1" dirty="0" smtClean="0"/>
              <a:t>keskkonnaprojekt</a:t>
            </a:r>
            <a:r>
              <a:rPr lang="et-EE" sz="3400" dirty="0" smtClean="0"/>
              <a:t> </a:t>
            </a:r>
            <a:r>
              <a:rPr lang="et-EE" sz="3400" dirty="0"/>
              <a:t>– </a:t>
            </a:r>
            <a:r>
              <a:rPr lang="et-EE" sz="3400" dirty="0" smtClean="0"/>
              <a:t>(piirkonnas </a:t>
            </a:r>
            <a:r>
              <a:rPr lang="et-EE" sz="3400" dirty="0"/>
              <a:t>15-mahepoe võrgustiku loomine; hobuse sõnnikuga kütmine; </a:t>
            </a:r>
            <a:r>
              <a:rPr lang="et-EE" sz="3400" dirty="0" smtClean="0"/>
              <a:t>jäätmete kasutamine)</a:t>
            </a:r>
          </a:p>
          <a:p>
            <a:r>
              <a:rPr lang="et-EE" sz="3400" b="1" dirty="0" smtClean="0"/>
              <a:t>Noorte </a:t>
            </a:r>
            <a:r>
              <a:rPr lang="et-EE" sz="3400" b="1" dirty="0"/>
              <a:t>projekt </a:t>
            </a:r>
            <a:r>
              <a:rPr lang="et-EE" sz="3400" dirty="0"/>
              <a:t>– (noortekeskus; suvetöökohad noortele; hobustega </a:t>
            </a:r>
            <a:r>
              <a:rPr lang="et-EE" sz="3400" dirty="0" smtClean="0"/>
              <a:t>tegelemine)</a:t>
            </a:r>
          </a:p>
          <a:p>
            <a:r>
              <a:rPr lang="et-EE" sz="3400" b="1" dirty="0" smtClean="0"/>
              <a:t>LEADER </a:t>
            </a:r>
            <a:r>
              <a:rPr lang="et-EE" sz="3400" b="1" dirty="0"/>
              <a:t>projekt </a:t>
            </a:r>
            <a:r>
              <a:rPr lang="et-EE" sz="3400" dirty="0"/>
              <a:t>(väikeettevõtjate koostöö; vihmavarjuprojektid väikeettevõtjatele)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7501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Soome</a:t>
            </a:r>
            <a:r>
              <a:rPr lang="fi-FI" b="1" dirty="0" smtClean="0"/>
              <a:t> </a:t>
            </a:r>
            <a:r>
              <a:rPr lang="fi-FI" b="1" dirty="0" err="1"/>
              <a:t>MAKi</a:t>
            </a:r>
            <a:r>
              <a:rPr lang="fi-FI" b="1" dirty="0"/>
              <a:t> </a:t>
            </a:r>
            <a:r>
              <a:rPr lang="fi-FI" b="1" dirty="0" err="1"/>
              <a:t>projektinäidete</a:t>
            </a:r>
            <a:r>
              <a:rPr lang="fi-FI" b="1" dirty="0"/>
              <a:t> </a:t>
            </a:r>
            <a:r>
              <a:rPr lang="fi-FI" b="1" dirty="0" err="1"/>
              <a:t>konkursi</a:t>
            </a:r>
            <a:r>
              <a:rPr lang="fi-FI" b="1" dirty="0"/>
              <a:t> </a:t>
            </a:r>
            <a:r>
              <a:rPr lang="fi-FI" b="1" dirty="0" err="1"/>
              <a:t>kategooriad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b="1" dirty="0" smtClean="0"/>
              <a:t>Kohalik </a:t>
            </a:r>
            <a:r>
              <a:rPr lang="et-EE" b="1" dirty="0"/>
              <a:t>tegu </a:t>
            </a:r>
            <a:r>
              <a:rPr lang="et-EE" dirty="0"/>
              <a:t>- tipptasemel </a:t>
            </a:r>
            <a:r>
              <a:rPr lang="et-EE" dirty="0" err="1"/>
              <a:t>Leader-projekt</a:t>
            </a:r>
            <a:r>
              <a:rPr lang="et-EE" dirty="0"/>
              <a:t> (</a:t>
            </a:r>
            <a:r>
              <a:rPr lang="et-EE" dirty="0" err="1"/>
              <a:t>Leader-</a:t>
            </a:r>
            <a:r>
              <a:rPr lang="et-EE" dirty="0"/>
              <a:t> </a:t>
            </a:r>
            <a:r>
              <a:rPr lang="et-EE" dirty="0" err="1"/>
              <a:t>oiva</a:t>
            </a:r>
            <a:r>
              <a:rPr lang="et-EE" dirty="0"/>
              <a:t> </a:t>
            </a:r>
            <a:r>
              <a:rPr lang="et-EE" dirty="0" err="1"/>
              <a:t>paikallisteko</a:t>
            </a:r>
            <a:r>
              <a:rPr lang="et-EE" dirty="0"/>
              <a:t> / Leader </a:t>
            </a:r>
            <a:r>
              <a:rPr lang="et-EE" dirty="0" err="1"/>
              <a:t>Excellence</a:t>
            </a:r>
            <a:r>
              <a:rPr lang="et-EE" dirty="0"/>
              <a:t> </a:t>
            </a:r>
            <a:r>
              <a:rPr lang="et-EE" dirty="0" err="1"/>
              <a:t>Local</a:t>
            </a:r>
            <a:r>
              <a:rPr lang="et-EE" dirty="0"/>
              <a:t> </a:t>
            </a:r>
            <a:r>
              <a:rPr lang="et-EE" dirty="0" err="1"/>
              <a:t>Deed</a:t>
            </a:r>
            <a:r>
              <a:rPr lang="et-EE" dirty="0"/>
              <a:t>)   </a:t>
            </a:r>
            <a:endParaRPr lang="et-EE" dirty="0" smtClean="0"/>
          </a:p>
          <a:p>
            <a:r>
              <a:rPr lang="et-EE" b="1" dirty="0" smtClean="0"/>
              <a:t>Edukas </a:t>
            </a:r>
            <a:r>
              <a:rPr lang="et-EE" b="1" dirty="0"/>
              <a:t>arendusprojekt </a:t>
            </a:r>
            <a:r>
              <a:rPr lang="et-EE" dirty="0"/>
              <a:t>(</a:t>
            </a:r>
            <a:r>
              <a:rPr lang="et-EE" dirty="0" err="1"/>
              <a:t>Onnistunut</a:t>
            </a:r>
            <a:r>
              <a:rPr lang="et-EE" dirty="0"/>
              <a:t> </a:t>
            </a:r>
            <a:r>
              <a:rPr lang="et-EE" dirty="0" err="1"/>
              <a:t>kehittämishanke</a:t>
            </a:r>
            <a:r>
              <a:rPr lang="et-EE" dirty="0"/>
              <a:t> / </a:t>
            </a:r>
            <a:r>
              <a:rPr lang="et-EE" dirty="0" err="1"/>
              <a:t>Successful</a:t>
            </a:r>
            <a:r>
              <a:rPr lang="et-EE" dirty="0"/>
              <a:t> </a:t>
            </a:r>
            <a:r>
              <a:rPr lang="et-EE" dirty="0" err="1"/>
              <a:t>Development</a:t>
            </a:r>
            <a:r>
              <a:rPr lang="et-EE" dirty="0"/>
              <a:t> Project)    </a:t>
            </a:r>
            <a:endParaRPr lang="et-EE" dirty="0" smtClean="0"/>
          </a:p>
          <a:p>
            <a:r>
              <a:rPr lang="et-EE" b="1" dirty="0" smtClean="0"/>
              <a:t>Uuenduslik </a:t>
            </a:r>
            <a:r>
              <a:rPr lang="et-EE" b="1" dirty="0"/>
              <a:t>maapiirkonna ettevõtlusprojekt </a:t>
            </a:r>
            <a:r>
              <a:rPr lang="et-EE" dirty="0"/>
              <a:t>(</a:t>
            </a:r>
            <a:r>
              <a:rPr lang="et-EE" dirty="0" err="1"/>
              <a:t>Edistyksellinen</a:t>
            </a:r>
            <a:r>
              <a:rPr lang="et-EE" dirty="0"/>
              <a:t> </a:t>
            </a:r>
            <a:r>
              <a:rPr lang="et-EE" dirty="0" err="1"/>
              <a:t>maaseutuyritys</a:t>
            </a:r>
            <a:r>
              <a:rPr lang="et-EE" dirty="0"/>
              <a:t> / </a:t>
            </a:r>
            <a:r>
              <a:rPr lang="et-EE" dirty="0" err="1"/>
              <a:t>Progressive</a:t>
            </a:r>
            <a:r>
              <a:rPr lang="et-EE" dirty="0"/>
              <a:t> </a:t>
            </a:r>
            <a:r>
              <a:rPr lang="et-EE" dirty="0" err="1"/>
              <a:t>Rural</a:t>
            </a:r>
            <a:r>
              <a:rPr lang="et-EE" dirty="0"/>
              <a:t> </a:t>
            </a:r>
            <a:r>
              <a:rPr lang="et-EE" dirty="0" err="1"/>
              <a:t>Enterprise</a:t>
            </a:r>
            <a:r>
              <a:rPr lang="et-EE" dirty="0"/>
              <a:t>) </a:t>
            </a:r>
            <a:endParaRPr lang="et-EE" dirty="0" smtClean="0"/>
          </a:p>
          <a:p>
            <a:r>
              <a:rPr lang="et-EE" b="1" dirty="0" smtClean="0"/>
              <a:t>Suurepärase </a:t>
            </a:r>
            <a:r>
              <a:rPr lang="et-EE" b="1" dirty="0"/>
              <a:t>ideega maapiirkonna projekt </a:t>
            </a:r>
            <a:r>
              <a:rPr lang="et-EE" dirty="0"/>
              <a:t>(</a:t>
            </a:r>
            <a:r>
              <a:rPr lang="et-EE" dirty="0" err="1"/>
              <a:t>Mainio</a:t>
            </a:r>
            <a:r>
              <a:rPr lang="et-EE" dirty="0"/>
              <a:t> </a:t>
            </a:r>
            <a:r>
              <a:rPr lang="et-EE" dirty="0" err="1"/>
              <a:t>maaseutuoivallus</a:t>
            </a:r>
            <a:r>
              <a:rPr lang="et-EE" dirty="0"/>
              <a:t> / </a:t>
            </a:r>
            <a:r>
              <a:rPr lang="et-EE" dirty="0" err="1"/>
              <a:t>Splendid</a:t>
            </a:r>
            <a:r>
              <a:rPr lang="et-EE" dirty="0"/>
              <a:t> </a:t>
            </a:r>
            <a:r>
              <a:rPr lang="et-EE" dirty="0" err="1"/>
              <a:t>Rural</a:t>
            </a:r>
            <a:r>
              <a:rPr lang="et-EE" dirty="0"/>
              <a:t> </a:t>
            </a:r>
            <a:r>
              <a:rPr lang="et-EE" dirty="0" err="1"/>
              <a:t>Idea</a:t>
            </a:r>
            <a:r>
              <a:rPr lang="et-EE" dirty="0"/>
              <a:t>) </a:t>
            </a:r>
            <a:endParaRPr lang="et-EE" dirty="0" smtClean="0"/>
          </a:p>
          <a:p>
            <a:r>
              <a:rPr lang="et-EE" b="1" dirty="0" smtClean="0"/>
              <a:t>Eeskujulik </a:t>
            </a:r>
            <a:r>
              <a:rPr lang="et-EE" b="1" dirty="0"/>
              <a:t>keskkonda panustamise projekt </a:t>
            </a:r>
            <a:r>
              <a:rPr lang="et-EE" dirty="0"/>
              <a:t>(</a:t>
            </a:r>
            <a:r>
              <a:rPr lang="et-EE" dirty="0" err="1"/>
              <a:t>Esimerkillinen</a:t>
            </a:r>
            <a:r>
              <a:rPr lang="et-EE" dirty="0"/>
              <a:t> </a:t>
            </a:r>
            <a:r>
              <a:rPr lang="et-EE" dirty="0" err="1"/>
              <a:t>ympäristöpanostus</a:t>
            </a:r>
            <a:r>
              <a:rPr lang="et-EE" dirty="0"/>
              <a:t> / </a:t>
            </a:r>
            <a:r>
              <a:rPr lang="et-EE" dirty="0" err="1"/>
              <a:t>Exemplary</a:t>
            </a:r>
            <a:r>
              <a:rPr lang="et-EE" dirty="0"/>
              <a:t> </a:t>
            </a:r>
            <a:r>
              <a:rPr lang="et-EE" dirty="0" err="1"/>
              <a:t>Environmental</a:t>
            </a:r>
            <a:r>
              <a:rPr lang="et-EE" dirty="0"/>
              <a:t> </a:t>
            </a:r>
            <a:r>
              <a:rPr lang="et-EE" dirty="0" err="1"/>
              <a:t>Input</a:t>
            </a:r>
            <a:r>
              <a:rPr lang="et-EE" dirty="0"/>
              <a:t>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64175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7000" b="1" dirty="0" smtClean="0"/>
              <a:t>Konkurss Eestis „100 </a:t>
            </a:r>
            <a:r>
              <a:rPr lang="et-EE" sz="7000" b="1" dirty="0"/>
              <a:t>parimat MAK projekti</a:t>
            </a:r>
            <a:r>
              <a:rPr lang="et-EE" sz="7000" b="1" dirty="0" smtClean="0"/>
              <a:t>“</a:t>
            </a:r>
            <a:endParaRPr lang="et-EE" sz="7000" b="1" dirty="0"/>
          </a:p>
        </p:txBody>
      </p:sp>
    </p:spTree>
    <p:extLst>
      <p:ext uri="{BB962C8B-B14F-4D97-AF65-F5344CB8AC3E}">
        <p14:creationId xmlns:p14="http://schemas.microsoft.com/office/powerpoint/2010/main" val="3692882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UUED TEEMAD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Metsandusvaldkonna </a:t>
            </a:r>
            <a:r>
              <a:rPr lang="et-EE" dirty="0"/>
              <a:t>teemad (teema </a:t>
            </a:r>
            <a:r>
              <a:rPr lang="et-EE" dirty="0" smtClean="0"/>
              <a:t>tõestati </a:t>
            </a:r>
            <a:r>
              <a:rPr lang="et-EE" dirty="0"/>
              <a:t>MAK 2014-2020 </a:t>
            </a:r>
            <a:r>
              <a:rPr lang="et-EE" dirty="0" smtClean="0"/>
              <a:t>seirekomisjoni </a:t>
            </a:r>
            <a:r>
              <a:rPr lang="et-EE" dirty="0"/>
              <a:t>istungil</a:t>
            </a:r>
            <a:r>
              <a:rPr lang="et-EE" dirty="0" smtClean="0"/>
              <a:t>)</a:t>
            </a:r>
          </a:p>
          <a:p>
            <a:r>
              <a:rPr lang="et-EE" dirty="0"/>
              <a:t>Maale elama liikumine </a:t>
            </a:r>
            <a:r>
              <a:rPr lang="et-EE" dirty="0" smtClean="0"/>
              <a:t>(Maale </a:t>
            </a:r>
            <a:r>
              <a:rPr lang="et-EE" dirty="0"/>
              <a:t>elama messi </a:t>
            </a:r>
            <a:r>
              <a:rPr lang="et-EE" dirty="0" smtClean="0"/>
              <a:t>korraldamine …)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380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ealkiri 2"/>
          <p:cNvSpPr txBox="1">
            <a:spLocks/>
          </p:cNvSpPr>
          <p:nvPr/>
        </p:nvSpPr>
        <p:spPr bwMode="auto">
          <a:xfrm>
            <a:off x="557213" y="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t-EE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  <a:t>Tehnilise abi kasutus</a:t>
            </a:r>
            <a:endParaRPr lang="fi-FI" altLang="et-EE" b="1" smtClean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84186"/>
              </p:ext>
            </p:extLst>
          </p:nvPr>
        </p:nvGraphicFramePr>
        <p:xfrm>
          <a:off x="597694" y="2014538"/>
          <a:ext cx="7214666" cy="391386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127708">
                  <a:extLst>
                    <a:ext uri="{9D8B030D-6E8A-4147-A177-3AD203B41FA5}"/>
                  </a:extLst>
                </a:gridCol>
                <a:gridCol w="2086958">
                  <a:extLst>
                    <a:ext uri="{9D8B030D-6E8A-4147-A177-3AD203B41FA5}"/>
                  </a:extLst>
                </a:gridCol>
              </a:tblGrid>
              <a:tr h="65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Toetuse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saaja</a:t>
                      </a:r>
                      <a:endParaRPr lang="et-E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Makstud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toetuse</a:t>
                      </a:r>
                      <a:r>
                        <a:rPr lang="en-US" sz="2000" b="1" dirty="0">
                          <a:effectLst/>
                        </a:rPr>
                        <a:t> summa, €</a:t>
                      </a:r>
                      <a:endParaRPr lang="et-E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Põllumajanduse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Registrite</a:t>
                      </a:r>
                      <a:r>
                        <a:rPr lang="en-US" sz="2000" b="0" dirty="0">
                          <a:effectLst/>
                        </a:rPr>
                        <a:t> ja </a:t>
                      </a:r>
                      <a:r>
                        <a:rPr lang="en-US" sz="2000" b="0" dirty="0" err="1">
                          <a:effectLst/>
                        </a:rPr>
                        <a:t>Informatsiooni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Amet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8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938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527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Keskkonnaamet</a:t>
                      </a:r>
                      <a:endParaRPr lang="et-EE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492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741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b="0" dirty="0" smtClean="0">
                          <a:effectLst/>
                        </a:rPr>
                        <a:t>Põllumajandusamet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532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177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Maamajanduse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Infokeskus</a:t>
                      </a:r>
                      <a:endParaRPr lang="et-E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572</a:t>
                      </a:r>
                      <a:r>
                        <a:rPr lang="et-EE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715</a:t>
                      </a:r>
                      <a:endParaRPr lang="et-E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b="0" dirty="0" smtClean="0">
                          <a:effectLst/>
                        </a:rPr>
                        <a:t>Maaeluministeerium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1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896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035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Põllumajandusuuringute Keskus</a:t>
                      </a:r>
                      <a:endParaRPr lang="et-EE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916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963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Sihasutus Erametsakeskus</a:t>
                      </a:r>
                      <a:endParaRPr lang="et-EE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640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884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Veterinaar- ja Toiduamet</a:t>
                      </a:r>
                      <a:endParaRPr lang="et-EE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112</a:t>
                      </a:r>
                      <a:r>
                        <a:rPr lang="et-EE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033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  <a:tr h="326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Kokku</a:t>
                      </a:r>
                      <a:endParaRPr lang="et-EE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14 102 076</a:t>
                      </a:r>
                      <a:endParaRPr lang="et-E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90469"/>
              </p:ext>
            </p:extLst>
          </p:nvPr>
        </p:nvGraphicFramePr>
        <p:xfrm>
          <a:off x="722710" y="1135063"/>
          <a:ext cx="7089650" cy="88068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80175">
                  <a:extLst>
                    <a:ext uri="{9D8B030D-6E8A-4147-A177-3AD203B41FA5}"/>
                  </a:extLst>
                </a:gridCol>
                <a:gridCol w="1361482">
                  <a:extLst>
                    <a:ext uri="{9D8B030D-6E8A-4147-A177-3AD203B41FA5}"/>
                  </a:extLst>
                </a:gridCol>
                <a:gridCol w="1360610">
                  <a:extLst>
                    <a:ext uri="{9D8B030D-6E8A-4147-A177-3AD203B41FA5}"/>
                  </a:extLst>
                </a:gridCol>
                <a:gridCol w="1360610">
                  <a:extLst>
                    <a:ext uri="{9D8B030D-6E8A-4147-A177-3AD203B41FA5}"/>
                  </a:extLst>
                </a:gridCol>
                <a:gridCol w="1526773">
                  <a:extLst>
                    <a:ext uri="{9D8B030D-6E8A-4147-A177-3AD203B41FA5}"/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Aasta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2015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2016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Kokku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extLst>
                  <a:ext uri="{0D108BD9-81ED-4DB2-BD59-A6C34878D82A}"/>
                </a:extLst>
              </a:tr>
              <a:tr h="293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Tehniline abi, €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2 267 581   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4 275 676   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7 558 819   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14 102 076   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7642" name="TextBox 3"/>
          <p:cNvSpPr txBox="1">
            <a:spLocks noChangeArrowheads="1"/>
          </p:cNvSpPr>
          <p:nvPr/>
        </p:nvSpPr>
        <p:spPr bwMode="auto">
          <a:xfrm>
            <a:off x="597694" y="5745176"/>
            <a:ext cx="474940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t-EE" altLang="et-EE" sz="1800" smtClean="0">
                <a:solidFill>
                  <a:prstClr val="black"/>
                </a:solidFill>
              </a:rPr>
              <a:t>Eelarvest (37,8 mln eurot) on kasutatud 37,3%.</a:t>
            </a:r>
          </a:p>
        </p:txBody>
      </p:sp>
    </p:spTree>
    <p:extLst>
      <p:ext uri="{BB962C8B-B14F-4D97-AF65-F5344CB8AC3E}">
        <p14:creationId xmlns:p14="http://schemas.microsoft.com/office/powerpoint/2010/main" val="42189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ealkiri 2"/>
          <p:cNvSpPr>
            <a:spLocks noGrp="1"/>
          </p:cNvSpPr>
          <p:nvPr>
            <p:ph type="title"/>
          </p:nvPr>
        </p:nvSpPr>
        <p:spPr>
          <a:xfrm>
            <a:off x="676275" y="1838328"/>
            <a:ext cx="7294960" cy="1325563"/>
          </a:xfrm>
        </p:spPr>
        <p:txBody>
          <a:bodyPr/>
          <a:lstStyle/>
          <a:p>
            <a:pPr eaLnBrk="1" hangingPunct="1"/>
            <a:r>
              <a:rPr lang="et-EE" altLang="et-EE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Maaeluvõrgustik</a:t>
            </a:r>
            <a:r>
              <a:rPr lang="et-EE" altLang="et-EE" sz="2800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et-EE" altLang="et-EE" sz="280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et-EE" altLang="et-EE" sz="2800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et-EE" altLang="et-EE" sz="280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et-EE" altLang="et-EE" sz="2400" smtClean="0">
                <a:solidFill>
                  <a:srgbClr val="548235"/>
                </a:solidFill>
                <a:latin typeface="Arial" charset="0"/>
                <a:cs typeface="Arial" charset="0"/>
              </a:rPr>
              <a:t>Hindamisküsimus − Kuidas on riiklik maaeluvõrgustik aidanud kaasa Euroopa Parlamendi ja nõukogu määruse (EL) nr 1305/2013 artiklis 54 lõikes 2 sätestatud eesmärkide saavutamisele?</a:t>
            </a:r>
          </a:p>
        </p:txBody>
      </p:sp>
    </p:spTree>
    <p:extLst>
      <p:ext uri="{BB962C8B-B14F-4D97-AF65-F5344CB8AC3E}">
        <p14:creationId xmlns:p14="http://schemas.microsoft.com/office/powerpoint/2010/main" val="37665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ealkiri 1"/>
          <p:cNvSpPr>
            <a:spLocks noGrp="1"/>
          </p:cNvSpPr>
          <p:nvPr>
            <p:ph type="title"/>
          </p:nvPr>
        </p:nvSpPr>
        <p:spPr>
          <a:xfrm>
            <a:off x="638175" y="365126"/>
            <a:ext cx="7886700" cy="1325563"/>
          </a:xfrm>
        </p:spPr>
        <p:txBody>
          <a:bodyPr/>
          <a:lstStyle/>
          <a:p>
            <a:r>
              <a:rPr lang="et-EE" altLang="et-EE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Kvantitatiivsed tulemused (1)</a:t>
            </a:r>
            <a: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endParaRPr lang="et-EE" altLang="et-EE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38731"/>
              </p:ext>
            </p:extLst>
          </p:nvPr>
        </p:nvGraphicFramePr>
        <p:xfrm>
          <a:off x="395536" y="1268760"/>
          <a:ext cx="7750249" cy="43592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845447">
                  <a:extLst>
                    <a:ext uri="{9D8B030D-6E8A-4147-A177-3AD203B41FA5}"/>
                  </a:extLst>
                </a:gridCol>
                <a:gridCol w="3904802">
                  <a:extLst>
                    <a:ext uri="{9D8B030D-6E8A-4147-A177-3AD203B41FA5}"/>
                  </a:extLst>
                </a:gridCol>
              </a:tblGrid>
              <a:tr h="33532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</a:rPr>
                        <a:t>Indikaator</a:t>
                      </a:r>
                      <a:endParaRPr lang="et-EE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</a:rPr>
                        <a:t>Väärtus</a:t>
                      </a:r>
                      <a:endParaRPr lang="et-EE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 anchor="ctr"/>
                </a:tc>
                <a:extLst>
                  <a:ext uri="{0D108BD9-81ED-4DB2-BD59-A6C34878D82A}"/>
                </a:extLst>
              </a:tr>
              <a:tr h="6706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O1 Avaliku sektori kogukulud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572 715 €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 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34131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O24 Maaeluvõrgustiku tegevuste arv, mis on seotud valdkondliku ja analüütilise teabe vahetamisega maaelu arengu sidusrühmade vahel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Temaatilised töögrupid: 10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Konsultatsioonid sidusrühmadega: 0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Muud: 6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 anchor="ctr"/>
                </a:tc>
                <a:extLst>
                  <a:ext uri="{0D108BD9-81ED-4DB2-BD59-A6C34878D82A}"/>
                </a:extLst>
              </a:tr>
              <a:tr h="201197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O25 Maaeluvõrgustiku teavitusvahendite arv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Maaeluvõrgustiku poolt korraldatud ürituste arv: 78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Väljaannete arv: 171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Muude vahendite arv: 4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Maaeluvõrgustiku poolt kogutud projektinäidete arv: 309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3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ealkiri 1"/>
          <p:cNvSpPr>
            <a:spLocks noGrp="1"/>
          </p:cNvSpPr>
          <p:nvPr>
            <p:ph type="title"/>
          </p:nvPr>
        </p:nvSpPr>
        <p:spPr>
          <a:xfrm>
            <a:off x="638175" y="365126"/>
            <a:ext cx="7886700" cy="1325563"/>
          </a:xfrm>
        </p:spPr>
        <p:txBody>
          <a:bodyPr/>
          <a:lstStyle/>
          <a:p>
            <a:r>
              <a:rPr lang="et-EE" altLang="et-EE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Kvantitatiivsed tulemused (2)</a:t>
            </a:r>
            <a: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endParaRPr lang="et-EE" altLang="et-EE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300"/>
              </p:ext>
            </p:extLst>
          </p:nvPr>
        </p:nvGraphicFramePr>
        <p:xfrm>
          <a:off x="467544" y="1124744"/>
          <a:ext cx="7848872" cy="50296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87374">
                  <a:extLst>
                    <a:ext uri="{9D8B030D-6E8A-4147-A177-3AD203B41FA5}"/>
                  </a:extLst>
                </a:gridCol>
                <a:gridCol w="3661498">
                  <a:extLst>
                    <a:ext uri="{9D8B030D-6E8A-4147-A177-3AD203B41FA5}"/>
                  </a:extLst>
                </a:gridCol>
              </a:tblGrid>
              <a:tr h="33532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</a:rPr>
                        <a:t>Indikaator</a:t>
                      </a:r>
                      <a:endParaRPr lang="et-EE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</a:rPr>
                        <a:t>Väärtus</a:t>
                      </a:r>
                      <a:endParaRPr lang="et-EE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 anchor="ctr"/>
                </a:tc>
                <a:extLst>
                  <a:ext uri="{0D108BD9-81ED-4DB2-BD59-A6C34878D82A}"/>
                </a:extLst>
              </a:tr>
              <a:tr h="100598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O26 Euroopa maaelu arengu võrgustiku tegevustes osalemiste arv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Ürituste arv: 34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s</a:t>
                      </a:r>
                      <a:r>
                        <a:rPr lang="et-EE" sz="2000" dirty="0" smtClean="0">
                          <a:effectLst/>
                        </a:rPr>
                        <a:t>h </a:t>
                      </a:r>
                      <a:r>
                        <a:rPr lang="et-EE" sz="2000" dirty="0">
                          <a:effectLst/>
                        </a:rPr>
                        <a:t>milles maaeluvõrgustikul on olnud aktiivne panus: 10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32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A97Temaatilistes töögruppides osalejate arv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162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 anchor="ctr"/>
                </a:tc>
                <a:extLst>
                  <a:ext uri="{0D108BD9-81ED-4DB2-BD59-A6C34878D82A}"/>
                </a:extLst>
              </a:tr>
              <a:tr h="67065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A98 LEADER kohalikele tegevusgruppidele suunatud ürituste ja nendel osalejate arv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Üritused: 20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Osalejad: 1 625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3413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A99 Võrgukirja adressaatide arv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Maaeluvõrgustik: 1000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Toiduvõrgustik: 386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Innovatsioonivõrgustik: 558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LEADER: 44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 anchor="ctr"/>
                </a:tc>
                <a:extLst>
                  <a:ext uri="{0D108BD9-81ED-4DB2-BD59-A6C34878D82A}"/>
                </a:extLst>
              </a:tr>
              <a:tr h="67065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A100 Veebilehe maainfo.ee (</a:t>
                      </a:r>
                      <a:r>
                        <a:rPr lang="et-EE" sz="2000" dirty="0" err="1">
                          <a:effectLst/>
                        </a:rPr>
                        <a:t>unikaaslete</a:t>
                      </a:r>
                      <a:r>
                        <a:rPr lang="et-EE" sz="2000" dirty="0">
                          <a:effectLst/>
                        </a:rPr>
                        <a:t>) külastuste arv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285 000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5" marR="33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2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ealkiri 1"/>
          <p:cNvSpPr>
            <a:spLocks noGrp="1"/>
          </p:cNvSpPr>
          <p:nvPr>
            <p:ph type="title"/>
          </p:nvPr>
        </p:nvSpPr>
        <p:spPr>
          <a:xfrm>
            <a:off x="638175" y="365126"/>
            <a:ext cx="7886700" cy="1325563"/>
          </a:xfrm>
        </p:spPr>
        <p:txBody>
          <a:bodyPr/>
          <a:lstStyle/>
          <a:p>
            <a:r>
              <a:rPr lang="et-EE" altLang="et-EE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Kvantitatiivsed tulemused (3)</a:t>
            </a:r>
            <a: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endParaRPr lang="et-EE" altLang="et-EE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86958"/>
              </p:ext>
            </p:extLst>
          </p:nvPr>
        </p:nvGraphicFramePr>
        <p:xfrm>
          <a:off x="638176" y="1296991"/>
          <a:ext cx="7606232" cy="301783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09834">
                  <a:extLst>
                    <a:ext uri="{9D8B030D-6E8A-4147-A177-3AD203B41FA5}"/>
                  </a:extLst>
                </a:gridCol>
                <a:gridCol w="3996398">
                  <a:extLst>
                    <a:ext uri="{9D8B030D-6E8A-4147-A177-3AD203B41FA5}"/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</a:rPr>
                        <a:t>Indikaator</a:t>
                      </a:r>
                      <a:endParaRPr lang="et-EE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b="1" dirty="0" smtClean="0">
                          <a:effectLst/>
                        </a:rPr>
                        <a:t>Väärtus</a:t>
                      </a:r>
                      <a:endParaRPr lang="et-EE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 anchor="ctr"/>
                </a:tc>
                <a:extLst>
                  <a:ext uri="{0D108BD9-81ED-4DB2-BD59-A6C34878D82A}"/>
                </a:extLst>
              </a:tr>
              <a:tr h="201189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A101 Maaeluvõrgustiku poolt kogutud ja </a:t>
                      </a:r>
                      <a:r>
                        <a:rPr lang="et-EE" sz="2000" dirty="0" smtClean="0">
                          <a:effectLst/>
                        </a:rPr>
                        <a:t>levitatud </a:t>
                      </a:r>
                      <a:r>
                        <a:rPr lang="et-EE" sz="2000" dirty="0">
                          <a:effectLst/>
                        </a:rPr>
                        <a:t>projektinäidete teemad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MAK 2014–2020 tulemused: 52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LEADER/CLLD: 166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Lühikesed toidutarneahelad: 20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Innovatsioon: 9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Sotsiaalne kaasamine: 3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Muud: 35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7063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A102 Ürituste ja nendel osalejate arv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Üritused: 8</a:t>
                      </a:r>
                      <a:endParaRPr lang="et-EE" sz="20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Osalejad: 347</a:t>
                      </a:r>
                      <a:endParaRPr lang="et-E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54" marR="335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16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ealkiri 1"/>
          <p:cNvSpPr>
            <a:spLocks noGrp="1"/>
          </p:cNvSpPr>
          <p:nvPr>
            <p:ph type="title"/>
          </p:nvPr>
        </p:nvSpPr>
        <p:spPr>
          <a:xfrm>
            <a:off x="638175" y="365126"/>
            <a:ext cx="7886700" cy="1325563"/>
          </a:xfrm>
        </p:spPr>
        <p:txBody>
          <a:bodyPr/>
          <a:lstStyle/>
          <a:p>
            <a:r>
              <a:rPr lang="et-EE" altLang="et-EE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Olulisemad tulemused hindamisküsimusele vastamisel (maaeluvõrgustik) </a:t>
            </a:r>
            <a: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fi-FI" altLang="et-EE" b="1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endParaRPr lang="et-EE" altLang="et-EE" smtClean="0"/>
          </a:p>
        </p:txBody>
      </p:sp>
      <p:sp>
        <p:nvSpPr>
          <p:cNvPr id="76803" name="Sisu kohatäide 2"/>
          <p:cNvSpPr>
            <a:spLocks noGrp="1"/>
          </p:cNvSpPr>
          <p:nvPr>
            <p:ph idx="1"/>
          </p:nvPr>
        </p:nvSpPr>
        <p:spPr>
          <a:xfrm>
            <a:off x="572691" y="1690688"/>
            <a:ext cx="7886700" cy="43513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t-EE" altLang="et-EE" sz="2400" dirty="0" smtClean="0">
                <a:cs typeface="Arial" panose="020B0604020202020204" pitchFamily="34" charset="0"/>
              </a:rPr>
              <a:t>Maaeluvõrgustik on panustanud kõige enam eesmärki, mis puudutab laiema üldsuse ja võimalike toetuse saajate teavitamist maaelu arengu poliitikast ja rahastamisvõimalustest.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t-EE" sz="2400" dirty="0" smtClean="0">
                <a:cs typeface="Arial" panose="020B0604020202020204" pitchFamily="34" charset="0"/>
              </a:rPr>
              <a:t>Teine eesmärk, mille täitmisega on maaeluvõrgustik silma paistnud, on sidusrühmade </a:t>
            </a:r>
            <a:r>
              <a:rPr lang="et-EE" sz="2400" dirty="0" err="1" smtClean="0">
                <a:cs typeface="Arial" panose="020B0604020202020204" pitchFamily="34" charset="0"/>
              </a:rPr>
              <a:t>kaasatuse</a:t>
            </a:r>
            <a:r>
              <a:rPr lang="et-EE" sz="2400" dirty="0" smtClean="0">
                <a:cs typeface="Arial" panose="020B0604020202020204" pitchFamily="34" charset="0"/>
              </a:rPr>
              <a:t> suurendamine maaelu arengu rakendamisse.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t-EE" sz="2400" dirty="0" smtClean="0">
                <a:cs typeface="Arial" panose="020B0604020202020204" pitchFamily="34" charset="0"/>
              </a:rPr>
              <a:t>Maaeluvõrgustiku tagasihoidlikum panus maaelu arengu programmide rakendamise kvaliteedi parandamisse ja innovatsiooni edendamisse põllumajanduses, toidu tootmises, metsanduses ja maapiirkondades. 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t-EE" sz="2400" dirty="0" smtClean="0">
                <a:cs typeface="Arial" panose="020B0604020202020204" pitchFamily="34" charset="0"/>
              </a:rPr>
              <a:t>Maaeluvõrgustik on aktiivne Euroopa maaelu arengu võrgustikus. </a:t>
            </a:r>
            <a:r>
              <a:rPr lang="fi-FI" sz="2400" dirty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>
                <a:cs typeface="Arial" panose="020B0604020202020204" pitchFamily="34" charset="0"/>
              </a:rPr>
              <a:t>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t-EE" altLang="et-EE" sz="24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t-EE" alt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31877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28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Järeldus ja soovitused (maaeluvõrgustik) </a:t>
            </a:r>
            <a:endParaRPr lang="et-EE" altLang="et-EE" sz="2800" dirty="0" smtClean="0"/>
          </a:p>
        </p:txBody>
      </p:sp>
      <p:sp>
        <p:nvSpPr>
          <p:cNvPr id="79875" name="Sisu kohatäide 2"/>
          <p:cNvSpPr>
            <a:spLocks noGrp="1"/>
          </p:cNvSpPr>
          <p:nvPr>
            <p:ph idx="1"/>
          </p:nvPr>
        </p:nvSpPr>
        <p:spPr>
          <a:xfrm>
            <a:off x="323528" y="1340768"/>
            <a:ext cx="7886700" cy="45315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b="1" dirty="0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Järeldus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Riiklik </a:t>
            </a: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maaeluvõrgustik on väga aktiivne võrgustikutöös, omades arvestatavat kontaktide andmebaasi ja head organiseerimisvõimet.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altLang="et-EE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altLang="et-E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t-EE" alt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isu kohatäide 2"/>
          <p:cNvSpPr txBox="1">
            <a:spLocks/>
          </p:cNvSpPr>
          <p:nvPr/>
        </p:nvSpPr>
        <p:spPr bwMode="auto">
          <a:xfrm>
            <a:off x="509588" y="2789241"/>
            <a:ext cx="7886700" cy="4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b="1" dirty="0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Soovitused</a:t>
            </a:r>
          </a:p>
          <a:p>
            <a:pPr>
              <a:defRPr/>
            </a:pPr>
            <a:r>
              <a:rPr lang="et-E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Maaeluvõrgutiku rolli innovatsiooni edendamises võiks suurem olla. Ühelt poolt tähendab see </a:t>
            </a:r>
            <a:r>
              <a:rPr lang="et-E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innovatsioonikastrite</a:t>
            </a:r>
            <a:r>
              <a:rPr lang="et-E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tegemiste ja tulemuste vahendamist laiemale avalikkusele ning koostöö loomist nõuandesüsteemiga. </a:t>
            </a:r>
          </a:p>
          <a:p>
            <a:pPr>
              <a:defRPr/>
            </a:pPr>
            <a:r>
              <a:rPr lang="et-E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 </a:t>
            </a:r>
            <a:r>
              <a:rPr lang="et-E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2014–2020 rakendamise kvaliteedi parandamise ja innovatsiooni edendamise eesmärgi täitmiseks peab teadma programmi, prioriteedi, sihtvaldkonna või meetme kitsaskohti või probleeme (tuvastatav seire-, hindamis- või rakendusanalüüside kaudu), mis omakorda võimaldab maaeluvõrgustikul kitsaskoha või probleemi lahendamisele kaasa aitamisel </a:t>
            </a:r>
            <a:br>
              <a:rPr lang="et-E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sekkuda </a:t>
            </a:r>
            <a:r>
              <a:rPr lang="et-E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sisuliselt. </a:t>
            </a:r>
            <a:r>
              <a:rPr lang="et-E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317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1623</Words>
  <Application>Microsoft Office PowerPoint</Application>
  <PresentationFormat>On-screen Show (4:3)</PresentationFormat>
  <Paragraphs>223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Theme</vt:lpstr>
      <vt:lpstr>Office'i kujundus</vt:lpstr>
      <vt:lpstr>1_Office'i kujundus</vt:lpstr>
      <vt:lpstr>2_Office'i kujundus</vt:lpstr>
      <vt:lpstr>1_Office Theme</vt:lpstr>
      <vt:lpstr>MAAELUVÕRGUSTIKU KOOSTÖÖKOJA 6. istung </vt:lpstr>
      <vt:lpstr>PowerPoint Presentation</vt:lpstr>
      <vt:lpstr>PowerPoint Presentation</vt:lpstr>
      <vt:lpstr>Maaeluvõrgustik  Hindamisküsimus − Kuidas on riiklik maaeluvõrgustik aidanud kaasa Euroopa Parlamendi ja nõukogu määruse (EL) nr 1305/2013 artiklis 54 lõikes 2 sätestatud eesmärkide saavutamisele?</vt:lpstr>
      <vt:lpstr>Kvantitatiivsed tulemused (1) </vt:lpstr>
      <vt:lpstr>Kvantitatiivsed tulemused (2) </vt:lpstr>
      <vt:lpstr>Kvantitatiivsed tulemused (3) </vt:lpstr>
      <vt:lpstr>Olulisemad tulemused hindamisküsimusele vastamisel (maaeluvõrgustik)  </vt:lpstr>
      <vt:lpstr>Järeldus ja soovitused (maaeluvõrgustik) </vt:lpstr>
      <vt:lpstr>Osalejate lauaring</vt:lpstr>
      <vt:lpstr>KOOSTÖÖKOJA TEEMAD</vt:lpstr>
      <vt:lpstr>Kuidas koguda MAK nõuandetoetuse näiteid?</vt:lpstr>
      <vt:lpstr>Euroopa maaeluvõrgustike 7. kohtumine 15.-17.03.2017 Portugalis</vt:lpstr>
      <vt:lpstr>Võrdlusuuringud talunike arutelu gruppides (Soome) - Eranõustamise algatus, mille eesmärk on aidata Soome talupidajaid parandada oma tavasid ja saada paremaid tulemusi.  https://www.proagria.fi/en/development-activities/small-group-activities</vt:lpstr>
      <vt:lpstr>Sotsiaalne talupidamine</vt:lpstr>
      <vt:lpstr>Muudatusettepanek „Eesti maaelu arengukava 2014–2020“ kohta, arutati 25.10.2016  seirekomisjoni X istungil</vt:lpstr>
      <vt:lpstr>Maaeluvõrgustiku näitused</vt:lpstr>
      <vt:lpstr>PowerPoint Presentation</vt:lpstr>
      <vt:lpstr>Lairiba seminar "Igasse külasse kiire internet – vol2" ?</vt:lpstr>
      <vt:lpstr>Kampaania „Nähtav LEADER“</vt:lpstr>
      <vt:lpstr>PowerPoint Presentation</vt:lpstr>
      <vt:lpstr>Mis on RURALAB?</vt:lpstr>
      <vt:lpstr>Soome-Rootsi RURALAB teemad</vt:lpstr>
      <vt:lpstr>Mis oleks need ÜHISED TEEMA, mida Eesti, Soome ja Rootsi maaeluvõrgustike juhtkomisjoni / koostöökoja liikmetega ühiselt arutada? 2018.a aprilli II nädal Saaremaal</vt:lpstr>
      <vt:lpstr>Maaelu arengukava näidete konkurss 2017.aastal</vt:lpstr>
      <vt:lpstr>Rootsi MAKi projektinäidete konkursi kategooriad</vt:lpstr>
      <vt:lpstr>Soome MAKi projektinäidete konkursi kategooriad</vt:lpstr>
      <vt:lpstr>?</vt:lpstr>
      <vt:lpstr>UUED TEEMAD</vt:lpstr>
    </vt:vector>
  </TitlesOfParts>
  <Company>Põllumajandusministeerium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MAAELUVÕRGUSTIKU KOOSTÖÖKOJA 6. istung </dc:title>
  <dc:creator>Krista Kõiv</dc:creator>
  <cp:lastModifiedBy>Krista Kõiv</cp:lastModifiedBy>
  <cp:revision>44</cp:revision>
  <dcterms:created xsi:type="dcterms:W3CDTF">2017-06-12T03:22:46Z</dcterms:created>
  <dcterms:modified xsi:type="dcterms:W3CDTF">2017-06-12T20:37:45Z</dcterms:modified>
</cp:coreProperties>
</file>