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charts/chart3.xml" ContentType="application/vnd.openxmlformats-officedocument.drawingml.chart+xml"/>
  <Override PartName="/ppt/theme/themeOverride2.xml" ContentType="application/vnd.openxmlformats-officedocument.themeOverride+xml"/>
  <Override PartName="/ppt/charts/chart4.xml" ContentType="application/vnd.openxmlformats-officedocument.drawingml.chart+xml"/>
  <Override PartName="/ppt/charts/chart5.xml" ContentType="application/vnd.openxmlformats-officedocument.drawingml.chart+xml"/>
  <Override PartName="/ppt/notesSlides/notesSlide3.xml" ContentType="application/vnd.openxmlformats-officedocument.presentationml.notesSlide+xml"/>
  <Override PartName="/ppt/charts/chart6.xml" ContentType="application/vnd.openxmlformats-officedocument.drawingml.chart+xml"/>
  <Override PartName="/ppt/notesSlides/notesSlide4.xml" ContentType="application/vnd.openxmlformats-officedocument.presentationml.notesSlide+xml"/>
  <Override PartName="/ppt/charts/chart7.xml" ContentType="application/vnd.openxmlformats-officedocument.drawingml.chart+xml"/>
  <Override PartName="/ppt/notesSlides/notesSlide5.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6.xml" ContentType="application/vnd.openxmlformats-officedocument.themeOverride+xml"/>
  <Override PartName="/ppt/charts/chart13.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8.xml" ContentType="application/vnd.openxmlformats-officedocument.themeOverride+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notesSlides/notesSlide6.xml" ContentType="application/vnd.openxmlformats-officedocument.presentationml.notesSlide+xml"/>
  <Override PartName="/ppt/charts/chart18.xml" ContentType="application/vnd.openxmlformats-officedocument.drawingml.chart+xml"/>
  <Override PartName="/ppt/charts/chart19.xml" ContentType="application/vnd.openxmlformats-officedocument.drawingml.chart+xml"/>
  <Override PartName="/ppt/notesSlides/notesSlide7.xml" ContentType="application/vnd.openxmlformats-officedocument.presentationml.notesSlide+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9.xml" ContentType="application/vnd.openxmlformats-officedocument.themeOverride+xml"/>
  <Override PartName="/ppt/charts/chart23.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10.xml" ContentType="application/vnd.openxmlformats-officedocument.themeOverride+xml"/>
  <Override PartName="/ppt/charts/chart24.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11.xml" ContentType="application/vnd.openxmlformats-officedocument.themeOverride+xml"/>
  <Override PartName="/ppt/charts/chart25.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2.xml" ContentType="application/vnd.openxmlformats-officedocument.themeOverride+xml"/>
  <Override PartName="/ppt/charts/chart26.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3.xml" ContentType="application/vnd.openxmlformats-officedocument.themeOverride+xml"/>
  <Override PartName="/ppt/notesSlides/notesSlide8.xml" ContentType="application/vnd.openxmlformats-officedocument.presentationml.notesSlide+xml"/>
  <Override PartName="/ppt/charts/chart27.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4.xml" ContentType="application/vnd.openxmlformats-officedocument.themeOverride+xml"/>
  <Override PartName="/ppt/charts/chart28.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5.xml" ContentType="application/vnd.openxmlformats-officedocument.themeOverride+xml"/>
  <Override PartName="/ppt/charts/chart29.xml" ContentType="application/vnd.openxmlformats-officedocument.drawingml.chart+xml"/>
  <Override PartName="/ppt/charts/chart30.xml" ContentType="application/vnd.openxmlformats-officedocument.drawingml.chart+xml"/>
  <Override PartName="/ppt/notesSlides/notesSlide9.xml" ContentType="application/vnd.openxmlformats-officedocument.presentationml.notesSlide+xml"/>
  <Override PartName="/ppt/charts/chart31.xml" ContentType="application/vnd.openxmlformats-officedocument.drawingml.chart+xml"/>
  <Override PartName="/ppt/charts/chart32.xml" ContentType="application/vnd.openxmlformats-officedocument.drawingml.chart+xml"/>
  <Override PartName="/ppt/charts/chart33.xml" ContentType="application/vnd.openxmlformats-officedocument.drawingml.chart+xml"/>
  <Override PartName="/ppt/charts/chart34.xml" ContentType="application/vnd.openxmlformats-officedocument.drawingml.chart+xml"/>
  <Override PartName="/ppt/charts/chart3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6.xml" ContentType="application/vnd.openxmlformats-officedocument.themeOverride+xml"/>
  <Override PartName="/ppt/charts/chart36.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7.xml" ContentType="application/vnd.openxmlformats-officedocument.themeOverride+xml"/>
  <Override PartName="/ppt/charts/chart37.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8.xml" ContentType="application/vnd.openxmlformats-officedocument.themeOverride+xml"/>
  <Override PartName="/ppt/charts/chart38.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19.xml" ContentType="application/vnd.openxmlformats-officedocument.themeOverride+xml"/>
  <Override PartName="/ppt/charts/chart39.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20.xml" ContentType="application/vnd.openxmlformats-officedocument.themeOverride+xml"/>
  <Override PartName="/ppt/charts/chart40.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21.xml" ContentType="application/vnd.openxmlformats-officedocument.themeOverride+xml"/>
  <Override PartName="/ppt/charts/chart41.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22.xml" ContentType="application/vnd.openxmlformats-officedocument.themeOverride+xml"/>
  <Override PartName="/ppt/charts/chart42.xml" ContentType="application/vnd.openxmlformats-officedocument.drawingml.chart+xml"/>
  <Override PartName="/ppt/charts/chart43.xml" ContentType="application/vnd.openxmlformats-officedocument.drawingml.chart+xml"/>
  <Override PartName="/ppt/charts/style21.xml" ContentType="application/vnd.ms-office.chartstyle+xml"/>
  <Override PartName="/ppt/charts/colors21.xml" ContentType="application/vnd.ms-office.chartcolorstyle+xml"/>
  <Override PartName="/ppt/theme/themeOverride23.xml" ContentType="application/vnd.openxmlformats-officedocument.themeOverride+xml"/>
  <Override PartName="/ppt/charts/chart44.xml" ContentType="application/vnd.openxmlformats-officedocument.drawingml.chart+xml"/>
  <Override PartName="/ppt/notesSlides/notesSlide10.xml" ContentType="application/vnd.openxmlformats-officedocument.presentationml.notesSlide+xml"/>
  <Override PartName="/ppt/charts/chart45.xml" ContentType="application/vnd.openxmlformats-officedocument.drawingml.chart+xml"/>
  <Override PartName="/ppt/charts/chart46.xml" ContentType="application/vnd.openxmlformats-officedocument.drawingml.chart+xml"/>
  <Override PartName="/ppt/charts/chart47.xml" ContentType="application/vnd.openxmlformats-officedocument.drawingml.chart+xml"/>
  <Override PartName="/ppt/charts/chart48.xml" ContentType="application/vnd.openxmlformats-officedocument.drawingml.chart+xml"/>
  <Override PartName="/ppt/notesSlides/notesSlide11.xml" ContentType="application/vnd.openxmlformats-officedocument.presentationml.notesSlide+xml"/>
  <Override PartName="/ppt/charts/chart49.xml" ContentType="application/vnd.openxmlformats-officedocument.drawingml.chart+xml"/>
  <Override PartName="/ppt/notesSlides/notesSlide12.xml" ContentType="application/vnd.openxmlformats-officedocument.presentationml.notesSlide+xml"/>
  <Override PartName="/ppt/charts/chart50.xml" ContentType="application/vnd.openxmlformats-officedocument.drawingml.chart+xml"/>
  <Override PartName="/ppt/charts/chart51.xml" ContentType="application/vnd.openxmlformats-officedocument.drawingml.chart+xml"/>
  <Override PartName="/ppt/charts/chart52.xml" ContentType="application/vnd.openxmlformats-officedocument.drawingml.chart+xml"/>
  <Override PartName="/ppt/charts/chart53.xml" ContentType="application/vnd.openxmlformats-officedocument.drawingml.chart+xml"/>
  <Override PartName="/ppt/charts/chart54.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55.xml" ContentType="application/vnd.openxmlformats-officedocument.drawingml.chart+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4"/>
  </p:notesMasterIdLst>
  <p:handoutMasterIdLst>
    <p:handoutMasterId r:id="rId75"/>
  </p:handoutMasterIdLst>
  <p:sldIdLst>
    <p:sldId id="280" r:id="rId2"/>
    <p:sldId id="475" r:id="rId3"/>
    <p:sldId id="469" r:id="rId4"/>
    <p:sldId id="673" r:id="rId5"/>
    <p:sldId id="798" r:id="rId6"/>
    <p:sldId id="799" r:id="rId7"/>
    <p:sldId id="800" r:id="rId8"/>
    <p:sldId id="801" r:id="rId9"/>
    <p:sldId id="552" r:id="rId10"/>
    <p:sldId id="720" r:id="rId11"/>
    <p:sldId id="721" r:id="rId12"/>
    <p:sldId id="722" r:id="rId13"/>
    <p:sldId id="723" r:id="rId14"/>
    <p:sldId id="724" r:id="rId15"/>
    <p:sldId id="725" r:id="rId16"/>
    <p:sldId id="726" r:id="rId17"/>
    <p:sldId id="727" r:id="rId18"/>
    <p:sldId id="728" r:id="rId19"/>
    <p:sldId id="729" r:id="rId20"/>
    <p:sldId id="730" r:id="rId21"/>
    <p:sldId id="731" r:id="rId22"/>
    <p:sldId id="732" r:id="rId23"/>
    <p:sldId id="733" r:id="rId24"/>
    <p:sldId id="734" r:id="rId25"/>
    <p:sldId id="735" r:id="rId26"/>
    <p:sldId id="736" r:id="rId27"/>
    <p:sldId id="737" r:id="rId28"/>
    <p:sldId id="738" r:id="rId29"/>
    <p:sldId id="739" r:id="rId30"/>
    <p:sldId id="740" r:id="rId31"/>
    <p:sldId id="741" r:id="rId32"/>
    <p:sldId id="742" r:id="rId33"/>
    <p:sldId id="743" r:id="rId34"/>
    <p:sldId id="747" r:id="rId35"/>
    <p:sldId id="748" r:id="rId36"/>
    <p:sldId id="754" r:id="rId37"/>
    <p:sldId id="753" r:id="rId38"/>
    <p:sldId id="752" r:id="rId39"/>
    <p:sldId id="751" r:id="rId40"/>
    <p:sldId id="749" r:id="rId41"/>
    <p:sldId id="750" r:id="rId42"/>
    <p:sldId id="755" r:id="rId43"/>
    <p:sldId id="761" r:id="rId44"/>
    <p:sldId id="760" r:id="rId45"/>
    <p:sldId id="759" r:id="rId46"/>
    <p:sldId id="758" r:id="rId47"/>
    <p:sldId id="757" r:id="rId48"/>
    <p:sldId id="762" r:id="rId49"/>
    <p:sldId id="793" r:id="rId50"/>
    <p:sldId id="794" r:id="rId51"/>
    <p:sldId id="795" r:id="rId52"/>
    <p:sldId id="796" r:id="rId53"/>
    <p:sldId id="797" r:id="rId54"/>
    <p:sldId id="764" r:id="rId55"/>
    <p:sldId id="765" r:id="rId56"/>
    <p:sldId id="773" r:id="rId57"/>
    <p:sldId id="772" r:id="rId58"/>
    <p:sldId id="771" r:id="rId59"/>
    <p:sldId id="770" r:id="rId60"/>
    <p:sldId id="769" r:id="rId61"/>
    <p:sldId id="768" r:id="rId62"/>
    <p:sldId id="767" r:id="rId63"/>
    <p:sldId id="775" r:id="rId64"/>
    <p:sldId id="774" r:id="rId65"/>
    <p:sldId id="766" r:id="rId66"/>
    <p:sldId id="781" r:id="rId67"/>
    <p:sldId id="779" r:id="rId68"/>
    <p:sldId id="778" r:id="rId69"/>
    <p:sldId id="780" r:id="rId70"/>
    <p:sldId id="719" r:id="rId71"/>
    <p:sldId id="791" r:id="rId72"/>
    <p:sldId id="589" r:id="rId73"/>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kasv" initials="l" lastIdx="1" clrIdx="0"/>
  <p:cmAuthor id="2" name="Greta Rutkeviciute" initials="GR" lastIdx="110" clrIdx="1"/>
  <p:cmAuthor id="3" name="juste / RAIT" initials="JRY" lastIdx="8" clrIdx="2"/>
  <p:cmAuthor id="4" name="Namai" initials="N" lastIdx="1" clrIdx="3"/>
  <p:cmAuthor id="5" name="Alise Udam" initials="AU" lastIdx="8" clrIdx="4">
    <p:extLst>
      <p:ext uri="{19B8F6BF-5375-455C-9EA6-DF929625EA0E}">
        <p15:presenceInfo xmlns:p15="http://schemas.microsoft.com/office/powerpoint/2012/main" userId="Alise Uda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DCD"/>
    <a:srgbClr val="D05F12"/>
    <a:srgbClr val="E9724C"/>
    <a:srgbClr val="B45210"/>
    <a:srgbClr val="FF4343"/>
    <a:srgbClr val="FF00FF"/>
    <a:srgbClr val="0000FF"/>
    <a:srgbClr val="FFFFA7"/>
    <a:srgbClr val="FFA3A3"/>
    <a:srgbClr val="FFE1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5" autoAdjust="0"/>
    <p:restoredTop sz="96064" autoAdjust="0"/>
  </p:normalViewPr>
  <p:slideViewPr>
    <p:cSldViewPr snapToGrid="0">
      <p:cViewPr varScale="1">
        <p:scale>
          <a:sx n="119" d="100"/>
          <a:sy n="119" d="100"/>
        </p:scale>
        <p:origin x="102" y="16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54" d="100"/>
          <a:sy n="54" d="100"/>
        </p:scale>
        <p:origin x="2820" y="7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192.168.1.150\Uuringud\2021\Maaeluministeerium.%20Toidu%20ohutus\t&#246;&#246;tlus\T&#246;&#246;tlus_2021_repaired.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192.168.1.150\Uuringud\2021\Maaeluministeerium.%20Toidu%20ohutus\t&#246;&#246;tlus\T&#246;&#246;tlus_2021_repaired.xlsx" TargetMode="Externa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192.168.1.150\Uuringud\2021\Maaeluministeerium.%20Toidu%20ohutus\t&#246;&#246;tlus\T&#246;&#246;tlus_2021_repaired.xlsx" TargetMode="Externa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file:///\\192.168.1.150\Uuringud\2021\Maaeluministeerium.%20Toidu%20ohutus\t&#246;&#246;tlus\T&#246;&#246;tlus_2021_repaired.xlsx" TargetMode="External"/></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file:///\\192.168.1.150\Uuringud\2021\Maaeluministeerium.%20Toidu%20ohutus\t&#246;&#246;tlus\T&#246;&#246;tlus_2021_repaired.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220;ldjaotus_2.xlsx"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22.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file:///\\192.168.1.150\Uuringud\2021\Maaeluministeerium.%20Toidu%20ohutus\t&#246;&#246;tlus\T&#246;&#246;tlus_2021_repaired.xlsx" TargetMode="External"/></Relationships>
</file>

<file path=ppt/charts/_rels/chart23.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192.168.1.150\Uuringud\2021\Maaeluministeerium.%20Toidu%20ohutus\t&#246;&#246;tlus\T&#246;&#246;tlus_2021_repaired.xlsx" TargetMode="External"/></Relationships>
</file>

<file path=ppt/charts/_rels/chart24.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192.168.1.150\Uuringud\2021\Maaeluministeerium.%20Toidu%20ohutus\t&#246;&#246;tlus\T&#246;&#246;tlus_2021_repaired.xlsx" TargetMode="External"/></Relationships>
</file>

<file path=ppt/charts/_rels/chart25.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192.168.1.150\Uuringud\2021\Maaeluministeerium.%20Toidu%20ohutus\t&#246;&#246;tlus\T&#246;&#246;tlus_2021_repaired.xlsx" TargetMode="External"/></Relationships>
</file>

<file path=ppt/charts/_rels/chart26.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192.168.1.150\Uuringud\2021\Maaeluministeerium.%20Toidu%20ohutus\t&#246;&#246;tlus\T&#246;&#246;tlus_2021_repaired.xlsx" TargetMode="External"/></Relationships>
</file>

<file path=ppt/charts/_rels/chart27.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192.168.1.150\Uuringud\2021\Maaeluministeerium.%20Toidu%20ohutus\t&#246;&#246;tlus\T&#246;&#246;tlus_2021_repaired.xlsx" TargetMode="External"/></Relationships>
</file>

<file path=ppt/charts/_rels/chart28.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oleObject" Target="file:///\\192.168.1.150\Uuringud\2021\Maaeluministeerium.%20Toidu%20ohutus\t&#246;&#246;tlus\T&#246;&#246;tlus_2021_repaired.xlsx" TargetMode="External"/></Relationships>
</file>

<file path=ppt/charts/_rels/chart29.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30.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31.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32.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33.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34.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35.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192.168.1.150\Uuringud\2021\Maaeluministeerium.%20Toidu%20ohutus\t&#246;&#246;tlus\T&#246;&#246;tlus_2021_repaired.xlsx" TargetMode="External"/></Relationships>
</file>

<file path=ppt/charts/_rels/chart36.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oleObject" Target="file:///\\192.168.1.150\Uuringud\2021\Maaeluministeerium.%20Toidu%20ohutus\t&#246;&#246;tlus\T&#246;&#246;tlus_2021_repaired.xlsx" TargetMode="External"/></Relationships>
</file>

<file path=ppt/charts/_rels/chart37.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oleObject" Target="file:///\\192.168.1.150\Uuringud\2021\Maaeluministeerium.%20Toidu%20ohutus\t&#246;&#246;tlus\T&#246;&#246;tlus_2021_repaired.xlsx" TargetMode="External"/></Relationships>
</file>

<file path=ppt/charts/_rels/chart38.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oleObject" Target="file:///\\192.168.1.150\Uuringud\2021\Maaeluministeerium.%20Toidu%20ohutus\t&#246;&#246;tlus\T&#246;&#246;tlus_2021_repaired.xlsx" TargetMode="External"/></Relationships>
</file>

<file path=ppt/charts/_rels/chart39.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oleObject" Target="file:///\\192.168.1.150\Uuringud\2021\Maaeluministeerium.%20Toidu%20ohutus\t&#246;&#246;tlus\T&#246;&#246;tlus_2021_repaired.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40.xml.rels><?xml version="1.0" encoding="UTF-8" standalone="yes"?>
<Relationships xmlns="http://schemas.openxmlformats.org/package/2006/relationships"><Relationship Id="rId3" Type="http://schemas.openxmlformats.org/officeDocument/2006/relationships/themeOverride" Target="../theme/themeOverride21.xm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oleObject" Target="file:///\\192.168.1.150\Uuringud\2021\Maaeluministeerium.%20Toidu%20ohutus\t&#246;&#246;tlus\T&#246;&#246;tlus_2021_repaired.xlsx" TargetMode="External"/></Relationships>
</file>

<file path=ppt/charts/_rels/chart41.xml.rels><?xml version="1.0" encoding="UTF-8" standalone="yes"?>
<Relationships xmlns="http://schemas.openxmlformats.org/package/2006/relationships"><Relationship Id="rId3" Type="http://schemas.openxmlformats.org/officeDocument/2006/relationships/themeOverride" Target="../theme/themeOverride22.xm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oleObject" Target="file:///\\192.168.1.150\Uuringud\2021\Maaeluministeerium.%20Toidu%20ohutus\t&#246;&#246;tlus\T&#246;&#246;tlus_2021_repaired.xlsx" TargetMode="External"/></Relationships>
</file>

<file path=ppt/charts/_rels/chart42.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43.xml.rels><?xml version="1.0" encoding="UTF-8" standalone="yes"?>
<Relationships xmlns="http://schemas.openxmlformats.org/package/2006/relationships"><Relationship Id="rId3" Type="http://schemas.openxmlformats.org/officeDocument/2006/relationships/themeOverride" Target="../theme/themeOverride23.xml"/><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oleObject" Target="file:///\\192.168.1.150\Uuringud\2021\Maaeluministeerium.%20Toidu%20ohutus\t&#246;&#246;tlus\T&#246;&#246;tlus_2021_repaired.xlsx" TargetMode="External"/></Relationships>
</file>

<file path=ppt/charts/_rels/chart44.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45.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46.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47.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48.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49.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50.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51.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52.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53.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54.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55.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192.168.1.150\Uuringud\2021\Maaeluministeerium.%20Toidu%20ohutus\t&#246;&#246;tlus\T&#246;&#246;tlus_2021_repaired.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192.168.1.150\Uuringud\2021\Maaeluministeerium.%20Toidu%20ohutus\t&#246;&#246;tlus\T&#246;&#246;tlus_2021_repaired.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3.8095176926398501E-2"/>
          <c:y val="0"/>
          <c:w val="0.4761904526639994"/>
          <c:h val="1"/>
        </c:manualLayout>
      </c:layout>
      <c:barChart>
        <c:barDir val="bar"/>
        <c:grouping val="clustered"/>
        <c:varyColors val="0"/>
        <c:ser>
          <c:idx val="0"/>
          <c:order val="0"/>
          <c:spPr>
            <a:solidFill>
              <a:srgbClr val="14A2BA"/>
            </a:solidFill>
          </c:spPr>
          <c:invertIfNegative val="0"/>
          <c:dLbls>
            <c:spPr>
              <a:noFill/>
              <a:ln>
                <a:noFill/>
              </a:ln>
              <a:effectLst/>
            </c:spPr>
            <c:txPr>
              <a:bodyPr wrap="square" lIns="38100" tIns="19050" rIns="38100" bIns="19050" anchor="ctr">
                <a:spAutoFit/>
              </a:bodyPr>
              <a:lstStyle/>
              <a:p>
                <a:pPr>
                  <a:defRPr sz="1400" b="1">
                    <a:latin typeface="arial"/>
                    <a:ea typeface="arial"/>
                    <a:cs typeface="arial"/>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Sheet1!$C$3:$C$19</c:f>
              <c:numCache>
                <c:formatCode>0</c:formatCode>
                <c:ptCount val="17"/>
                <c:pt idx="0">
                  <c:v>47.25</c:v>
                </c:pt>
                <c:pt idx="1">
                  <c:v>52.75</c:v>
                </c:pt>
                <c:pt idx="3">
                  <c:v>69</c:v>
                </c:pt>
                <c:pt idx="4">
                  <c:v>31</c:v>
                </c:pt>
                <c:pt idx="6">
                  <c:v>17.125</c:v>
                </c:pt>
                <c:pt idx="7">
                  <c:v>40.875</c:v>
                </c:pt>
                <c:pt idx="8">
                  <c:v>28.875</c:v>
                </c:pt>
                <c:pt idx="9">
                  <c:v>13.125</c:v>
                </c:pt>
                <c:pt idx="11">
                  <c:v>10.875</c:v>
                </c:pt>
                <c:pt idx="12">
                  <c:v>32.875</c:v>
                </c:pt>
                <c:pt idx="13">
                  <c:v>19.75</c:v>
                </c:pt>
                <c:pt idx="14">
                  <c:v>10</c:v>
                </c:pt>
                <c:pt idx="15">
                  <c:v>11.25</c:v>
                </c:pt>
                <c:pt idx="16">
                  <c:v>15.25</c:v>
                </c:pt>
              </c:numCache>
            </c:numRef>
          </c:val>
          <c:extLst>
            <c:ext xmlns:c16="http://schemas.microsoft.com/office/drawing/2014/chart" uri="{C3380CC4-5D6E-409C-BE32-E72D297353CC}">
              <c16:uniqueId val="{00000000-6D0D-4C2D-B5B2-1D4FA2ED72CE}"/>
            </c:ext>
          </c:extLst>
        </c:ser>
        <c:dLbls>
          <c:showLegendKey val="0"/>
          <c:showVal val="0"/>
          <c:showCatName val="0"/>
          <c:showSerName val="0"/>
          <c:showPercent val="0"/>
          <c:showBubbleSize val="0"/>
        </c:dLbls>
        <c:gapWidth val="23"/>
        <c:axId val="399453272"/>
        <c:axId val="399456408"/>
      </c:barChart>
      <c:catAx>
        <c:axId val="399453272"/>
        <c:scaling>
          <c:orientation val="maxMin"/>
        </c:scaling>
        <c:delete val="1"/>
        <c:axPos val="l"/>
        <c:numFmt formatCode="General" sourceLinked="1"/>
        <c:majorTickMark val="out"/>
        <c:minorTickMark val="none"/>
        <c:tickLblPos val="nextTo"/>
        <c:crossAx val="399456408"/>
        <c:crosses val="autoZero"/>
        <c:auto val="1"/>
        <c:lblAlgn val="ctr"/>
        <c:lblOffset val="100"/>
        <c:noMultiLvlLbl val="0"/>
      </c:catAx>
      <c:valAx>
        <c:axId val="399456408"/>
        <c:scaling>
          <c:orientation val="minMax"/>
        </c:scaling>
        <c:delete val="1"/>
        <c:axPos val="t"/>
        <c:numFmt formatCode="0" sourceLinked="1"/>
        <c:majorTickMark val="out"/>
        <c:minorTickMark val="none"/>
        <c:tickLblPos val="nextTo"/>
        <c:crossAx val="399453272"/>
        <c:crosses val="autoZero"/>
        <c:crossBetween val="between"/>
      </c:valAx>
      <c:spPr>
        <a:solidFill>
          <a:sysClr val="window" lastClr="FFFFFF">
            <a:alpha val="0"/>
          </a:sysClr>
        </a:solidFill>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ysClr val="window" lastClr="FFFFFF">
        <a:alpha val="0"/>
      </a:sysClr>
    </a:solidFill>
    <a:ln w="6350">
      <a:noFill/>
    </a:ln>
  </c:sp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t-EE"/>
              <a:t>Mil määral nõustute järgnevate väidetega? </a:t>
            </a:r>
            <a:br>
              <a:rPr lang="et-EE"/>
            </a:br>
            <a:r>
              <a:rPr lang="et-EE" b="0"/>
              <a:t>N=800</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t-E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percentStacked"/>
        <c:varyColors val="0"/>
        <c:ser>
          <c:idx val="0"/>
          <c:order val="0"/>
          <c:tx>
            <c:strRef>
              <c:f>Q2_taust!$B$3</c:f>
              <c:strCache>
                <c:ptCount val="1"/>
                <c:pt idx="0">
                  <c:v>Nõustun igati</c:v>
                </c:pt>
              </c:strCache>
            </c:strRef>
          </c:tx>
          <c:spPr>
            <a:solidFill>
              <a:schemeClr val="accent1">
                <a:lumMod val="75000"/>
              </a:scheme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Q2_taust!$A$4:$A$12</c:f>
              <c:strCache>
                <c:ptCount val="9"/>
                <c:pt idx="0">
                  <c:v>Toiduohutuse juhtumite* tõttu olen teatud toitude suhtes kahtlustav</c:v>
                </c:pt>
                <c:pt idx="1">
                  <c:v>Mees</c:v>
                </c:pt>
                <c:pt idx="2">
                  <c:v>Naine</c:v>
                </c:pt>
                <c:pt idx="3">
                  <c:v>Olen toidu ohutuse pärast mures</c:v>
                </c:pt>
                <c:pt idx="4">
                  <c:v>Mees</c:v>
                </c:pt>
                <c:pt idx="5">
                  <c:v>Naine</c:v>
                </c:pt>
                <c:pt idx="6">
                  <c:v>Tunnen toidu ohutuse osas ebakindlust</c:v>
                </c:pt>
                <c:pt idx="7">
                  <c:v>Mees</c:v>
                </c:pt>
                <c:pt idx="8">
                  <c:v>Naine</c:v>
                </c:pt>
              </c:strCache>
            </c:strRef>
          </c:cat>
          <c:val>
            <c:numRef>
              <c:f>Q2_taust!$B$4:$B$12</c:f>
              <c:numCache>
                <c:formatCode>0</c:formatCode>
                <c:ptCount val="9"/>
                <c:pt idx="1">
                  <c:v>6.8783068783068799</c:v>
                </c:pt>
                <c:pt idx="2">
                  <c:v>6.1611374407582904</c:v>
                </c:pt>
                <c:pt idx="4">
                  <c:v>5.5555555555555598</c:v>
                </c:pt>
                <c:pt idx="5">
                  <c:v>8.5308056872037898</c:v>
                </c:pt>
                <c:pt idx="7">
                  <c:v>5.5555555555555598</c:v>
                </c:pt>
                <c:pt idx="8">
                  <c:v>4.0284360189573496</c:v>
                </c:pt>
              </c:numCache>
            </c:numRef>
          </c:val>
          <c:extLst>
            <c:ext xmlns:c16="http://schemas.microsoft.com/office/drawing/2014/chart" uri="{C3380CC4-5D6E-409C-BE32-E72D297353CC}">
              <c16:uniqueId val="{00000000-CCCC-4A0A-BDBE-6C3D0FC41AD4}"/>
            </c:ext>
          </c:extLst>
        </c:ser>
        <c:ser>
          <c:idx val="1"/>
          <c:order val="1"/>
          <c:tx>
            <c:strRef>
              <c:f>Q2_taust!$C$3</c:f>
              <c:strCache>
                <c:ptCount val="1"/>
                <c:pt idx="0">
                  <c:v>Pigem olen nõus</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Q2_taust!$A$4:$A$12</c:f>
              <c:strCache>
                <c:ptCount val="9"/>
                <c:pt idx="0">
                  <c:v>Toiduohutuse juhtumite* tõttu olen teatud toitude suhtes kahtlustav</c:v>
                </c:pt>
                <c:pt idx="1">
                  <c:v>Mees</c:v>
                </c:pt>
                <c:pt idx="2">
                  <c:v>Naine</c:v>
                </c:pt>
                <c:pt idx="3">
                  <c:v>Olen toidu ohutuse pärast mures</c:v>
                </c:pt>
                <c:pt idx="4">
                  <c:v>Mees</c:v>
                </c:pt>
                <c:pt idx="5">
                  <c:v>Naine</c:v>
                </c:pt>
                <c:pt idx="6">
                  <c:v>Tunnen toidu ohutuse osas ebakindlust</c:v>
                </c:pt>
                <c:pt idx="7">
                  <c:v>Mees</c:v>
                </c:pt>
                <c:pt idx="8">
                  <c:v>Naine</c:v>
                </c:pt>
              </c:strCache>
            </c:strRef>
          </c:cat>
          <c:val>
            <c:numRef>
              <c:f>Q2_taust!$C$4:$C$12</c:f>
              <c:numCache>
                <c:formatCode>0</c:formatCode>
                <c:ptCount val="9"/>
                <c:pt idx="1">
                  <c:v>19.841269841269799</c:v>
                </c:pt>
                <c:pt idx="2">
                  <c:v>27.962085308056899</c:v>
                </c:pt>
                <c:pt idx="4">
                  <c:v>18.253968253968299</c:v>
                </c:pt>
                <c:pt idx="5">
                  <c:v>22.748815165876799</c:v>
                </c:pt>
                <c:pt idx="7">
                  <c:v>12.962962962962999</c:v>
                </c:pt>
                <c:pt idx="8">
                  <c:v>21.327014218009499</c:v>
                </c:pt>
              </c:numCache>
            </c:numRef>
          </c:val>
          <c:extLst>
            <c:ext xmlns:c16="http://schemas.microsoft.com/office/drawing/2014/chart" uri="{C3380CC4-5D6E-409C-BE32-E72D297353CC}">
              <c16:uniqueId val="{00000001-CCCC-4A0A-BDBE-6C3D0FC41AD4}"/>
            </c:ext>
          </c:extLst>
        </c:ser>
        <c:ser>
          <c:idx val="2"/>
          <c:order val="2"/>
          <c:tx>
            <c:strRef>
              <c:f>Q2_taust!$D$3</c:f>
              <c:strCache>
                <c:ptCount val="1"/>
                <c:pt idx="0">
                  <c:v>Nii ja naa</c:v>
                </c:pt>
              </c:strCache>
            </c:strRef>
          </c:tx>
          <c:spPr>
            <a:solidFill>
              <a:srgbClr val="5B9BD5">
                <a:lumMod val="40000"/>
                <a:lumOff val="6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Q2_taust!$A$4:$A$12</c:f>
              <c:strCache>
                <c:ptCount val="9"/>
                <c:pt idx="0">
                  <c:v>Toiduohutuse juhtumite* tõttu olen teatud toitude suhtes kahtlustav</c:v>
                </c:pt>
                <c:pt idx="1">
                  <c:v>Mees</c:v>
                </c:pt>
                <c:pt idx="2">
                  <c:v>Naine</c:v>
                </c:pt>
                <c:pt idx="3">
                  <c:v>Olen toidu ohutuse pärast mures</c:v>
                </c:pt>
                <c:pt idx="4">
                  <c:v>Mees</c:v>
                </c:pt>
                <c:pt idx="5">
                  <c:v>Naine</c:v>
                </c:pt>
                <c:pt idx="6">
                  <c:v>Tunnen toidu ohutuse osas ebakindlust</c:v>
                </c:pt>
                <c:pt idx="7">
                  <c:v>Mees</c:v>
                </c:pt>
                <c:pt idx="8">
                  <c:v>Naine</c:v>
                </c:pt>
              </c:strCache>
            </c:strRef>
          </c:cat>
          <c:val>
            <c:numRef>
              <c:f>Q2_taust!$D$4:$D$12</c:f>
              <c:numCache>
                <c:formatCode>0</c:formatCode>
                <c:ptCount val="9"/>
                <c:pt idx="1">
                  <c:v>28.8359788359788</c:v>
                </c:pt>
                <c:pt idx="2">
                  <c:v>25.829383886255901</c:v>
                </c:pt>
                <c:pt idx="4">
                  <c:v>30.423280423280399</c:v>
                </c:pt>
                <c:pt idx="5">
                  <c:v>24.881516587677702</c:v>
                </c:pt>
                <c:pt idx="7">
                  <c:v>25.6613756613757</c:v>
                </c:pt>
                <c:pt idx="8">
                  <c:v>25.118483412322298</c:v>
                </c:pt>
              </c:numCache>
            </c:numRef>
          </c:val>
          <c:extLst>
            <c:ext xmlns:c16="http://schemas.microsoft.com/office/drawing/2014/chart" uri="{C3380CC4-5D6E-409C-BE32-E72D297353CC}">
              <c16:uniqueId val="{00000002-CCCC-4A0A-BDBE-6C3D0FC41AD4}"/>
            </c:ext>
          </c:extLst>
        </c:ser>
        <c:ser>
          <c:idx val="3"/>
          <c:order val="3"/>
          <c:tx>
            <c:strRef>
              <c:f>Q2_taust!$E$3</c:f>
              <c:strCache>
                <c:ptCount val="1"/>
                <c:pt idx="0">
                  <c:v>Pigem ei ole nõus</c:v>
                </c:pt>
              </c:strCache>
            </c:strRef>
          </c:tx>
          <c:spPr>
            <a:solidFill>
              <a:srgbClr val="ED7D31">
                <a:lumMod val="60000"/>
                <a:lumOff val="4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Q2_taust!$A$4:$A$12</c:f>
              <c:strCache>
                <c:ptCount val="9"/>
                <c:pt idx="0">
                  <c:v>Toiduohutuse juhtumite* tõttu olen teatud toitude suhtes kahtlustav</c:v>
                </c:pt>
                <c:pt idx="1">
                  <c:v>Mees</c:v>
                </c:pt>
                <c:pt idx="2">
                  <c:v>Naine</c:v>
                </c:pt>
                <c:pt idx="3">
                  <c:v>Olen toidu ohutuse pärast mures</c:v>
                </c:pt>
                <c:pt idx="4">
                  <c:v>Mees</c:v>
                </c:pt>
                <c:pt idx="5">
                  <c:v>Naine</c:v>
                </c:pt>
                <c:pt idx="6">
                  <c:v>Tunnen toidu ohutuse osas ebakindlust</c:v>
                </c:pt>
                <c:pt idx="7">
                  <c:v>Mees</c:v>
                </c:pt>
                <c:pt idx="8">
                  <c:v>Naine</c:v>
                </c:pt>
              </c:strCache>
            </c:strRef>
          </c:cat>
          <c:val>
            <c:numRef>
              <c:f>Q2_taust!$E$4:$E$12</c:f>
              <c:numCache>
                <c:formatCode>0</c:formatCode>
                <c:ptCount val="9"/>
                <c:pt idx="1">
                  <c:v>28.8359788359788</c:v>
                </c:pt>
                <c:pt idx="2">
                  <c:v>27.0142180094787</c:v>
                </c:pt>
                <c:pt idx="4">
                  <c:v>32.010582010581999</c:v>
                </c:pt>
                <c:pt idx="5">
                  <c:v>31.516587677725099</c:v>
                </c:pt>
                <c:pt idx="7">
                  <c:v>39.9470899470899</c:v>
                </c:pt>
                <c:pt idx="8">
                  <c:v>34.123222748815202</c:v>
                </c:pt>
              </c:numCache>
            </c:numRef>
          </c:val>
          <c:extLst>
            <c:ext xmlns:c16="http://schemas.microsoft.com/office/drawing/2014/chart" uri="{C3380CC4-5D6E-409C-BE32-E72D297353CC}">
              <c16:uniqueId val="{00000003-CCCC-4A0A-BDBE-6C3D0FC41AD4}"/>
            </c:ext>
          </c:extLst>
        </c:ser>
        <c:ser>
          <c:idx val="4"/>
          <c:order val="4"/>
          <c:tx>
            <c:strRef>
              <c:f>Q2_taust!$F$3</c:f>
              <c:strCache>
                <c:ptCount val="1"/>
                <c:pt idx="0">
                  <c:v>Üldse ei nõustu</c:v>
                </c:pt>
              </c:strCache>
            </c:strRef>
          </c:tx>
          <c:spPr>
            <a:solidFill>
              <a:srgbClr val="ED7D31"/>
            </a:solidFill>
            <a:ln>
              <a:noFill/>
            </a:ln>
            <a:effectLst/>
            <a:sp3d/>
          </c:spPr>
          <c:invertIfNegative val="0"/>
          <c:dLbls>
            <c:dLbl>
              <c:idx val="5"/>
              <c:layout>
                <c:manualLayout>
                  <c:x val="5.3220003522213264E-4"/>
                  <c:y val="3.836144762627528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CCC-4A0A-BDBE-6C3D0FC41AD4}"/>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Q2_taust!$A$4:$A$12</c:f>
              <c:strCache>
                <c:ptCount val="9"/>
                <c:pt idx="0">
                  <c:v>Toiduohutuse juhtumite* tõttu olen teatud toitude suhtes kahtlustav</c:v>
                </c:pt>
                <c:pt idx="1">
                  <c:v>Mees</c:v>
                </c:pt>
                <c:pt idx="2">
                  <c:v>Naine</c:v>
                </c:pt>
                <c:pt idx="3">
                  <c:v>Olen toidu ohutuse pärast mures</c:v>
                </c:pt>
                <c:pt idx="4">
                  <c:v>Mees</c:v>
                </c:pt>
                <c:pt idx="5">
                  <c:v>Naine</c:v>
                </c:pt>
                <c:pt idx="6">
                  <c:v>Tunnen toidu ohutuse osas ebakindlust</c:v>
                </c:pt>
                <c:pt idx="7">
                  <c:v>Mees</c:v>
                </c:pt>
                <c:pt idx="8">
                  <c:v>Naine</c:v>
                </c:pt>
              </c:strCache>
            </c:strRef>
          </c:cat>
          <c:val>
            <c:numRef>
              <c:f>Q2_taust!$F$4:$F$12</c:f>
              <c:numCache>
                <c:formatCode>0</c:formatCode>
                <c:ptCount val="9"/>
                <c:pt idx="1">
                  <c:v>12.1693121693122</c:v>
                </c:pt>
                <c:pt idx="2">
                  <c:v>8.7677725118483405</c:v>
                </c:pt>
                <c:pt idx="4">
                  <c:v>10.8465608465608</c:v>
                </c:pt>
                <c:pt idx="5">
                  <c:v>8.7677725118483405</c:v>
                </c:pt>
                <c:pt idx="7">
                  <c:v>12.4338624338624</c:v>
                </c:pt>
                <c:pt idx="8">
                  <c:v>12.085308056872</c:v>
                </c:pt>
              </c:numCache>
            </c:numRef>
          </c:val>
          <c:extLst>
            <c:ext xmlns:c16="http://schemas.microsoft.com/office/drawing/2014/chart" uri="{C3380CC4-5D6E-409C-BE32-E72D297353CC}">
              <c16:uniqueId val="{00000005-CCCC-4A0A-BDBE-6C3D0FC41AD4}"/>
            </c:ext>
          </c:extLst>
        </c:ser>
        <c:ser>
          <c:idx val="5"/>
          <c:order val="5"/>
          <c:tx>
            <c:strRef>
              <c:f>Q2_taust!$G$3</c:f>
              <c:strCache>
                <c:ptCount val="1"/>
                <c:pt idx="0">
                  <c:v>Ei oska öelda</c:v>
                </c:pt>
              </c:strCache>
            </c:strRef>
          </c:tx>
          <c:spPr>
            <a:solidFill>
              <a:sysClr val="window" lastClr="FFFFFF">
                <a:lumMod val="75000"/>
              </a:sysClr>
            </a:solidFill>
            <a:ln>
              <a:noFill/>
            </a:ln>
            <a:effectLst/>
            <a:sp3d/>
          </c:spPr>
          <c:invertIfNegative val="0"/>
          <c:dLbls>
            <c:dLbl>
              <c:idx val="4"/>
              <c:layout>
                <c:manualLayout>
                  <c:x val="5.0793640636191111E-3"/>
                  <c:y val="1.874765303255156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CCC-4A0A-BDBE-6C3D0FC41AD4}"/>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Q2_taust!$A$4:$A$12</c:f>
              <c:strCache>
                <c:ptCount val="9"/>
                <c:pt idx="0">
                  <c:v>Toiduohutuse juhtumite* tõttu olen teatud toitude suhtes kahtlustav</c:v>
                </c:pt>
                <c:pt idx="1">
                  <c:v>Mees</c:v>
                </c:pt>
                <c:pt idx="2">
                  <c:v>Naine</c:v>
                </c:pt>
                <c:pt idx="3">
                  <c:v>Olen toidu ohutuse pärast mures</c:v>
                </c:pt>
                <c:pt idx="4">
                  <c:v>Mees</c:v>
                </c:pt>
                <c:pt idx="5">
                  <c:v>Naine</c:v>
                </c:pt>
                <c:pt idx="6">
                  <c:v>Tunnen toidu ohutuse osas ebakindlust</c:v>
                </c:pt>
                <c:pt idx="7">
                  <c:v>Mees</c:v>
                </c:pt>
                <c:pt idx="8">
                  <c:v>Naine</c:v>
                </c:pt>
              </c:strCache>
            </c:strRef>
          </c:cat>
          <c:val>
            <c:numRef>
              <c:f>Q2_taust!$G$4:$G$12</c:f>
              <c:numCache>
                <c:formatCode>0</c:formatCode>
                <c:ptCount val="9"/>
                <c:pt idx="1">
                  <c:v>3.43915343915344</c:v>
                </c:pt>
                <c:pt idx="2">
                  <c:v>4.2654028436019003</c:v>
                </c:pt>
                <c:pt idx="4">
                  <c:v>2.9100529100529098</c:v>
                </c:pt>
                <c:pt idx="5">
                  <c:v>3.5545023696682501</c:v>
                </c:pt>
                <c:pt idx="7">
                  <c:v>3.43915343915344</c:v>
                </c:pt>
                <c:pt idx="8">
                  <c:v>3.3175355450236999</c:v>
                </c:pt>
              </c:numCache>
            </c:numRef>
          </c:val>
          <c:extLst>
            <c:ext xmlns:c16="http://schemas.microsoft.com/office/drawing/2014/chart" uri="{C3380CC4-5D6E-409C-BE32-E72D297353CC}">
              <c16:uniqueId val="{00000007-CCCC-4A0A-BDBE-6C3D0FC41AD4}"/>
            </c:ext>
          </c:extLst>
        </c:ser>
        <c:dLbls>
          <c:showLegendKey val="0"/>
          <c:showVal val="1"/>
          <c:showCatName val="0"/>
          <c:showSerName val="0"/>
          <c:showPercent val="0"/>
          <c:showBubbleSize val="0"/>
        </c:dLbls>
        <c:gapWidth val="150"/>
        <c:shape val="box"/>
        <c:axId val="397868056"/>
        <c:axId val="397869232"/>
        <c:axId val="0"/>
      </c:bar3DChart>
      <c:catAx>
        <c:axId val="397868056"/>
        <c:scaling>
          <c:orientation val="maxMin"/>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t-EE"/>
          </a:p>
        </c:txPr>
        <c:crossAx val="397869232"/>
        <c:crosses val="autoZero"/>
        <c:auto val="1"/>
        <c:lblAlgn val="ctr"/>
        <c:lblOffset val="100"/>
        <c:noMultiLvlLbl val="0"/>
      </c:catAx>
      <c:valAx>
        <c:axId val="397869232"/>
        <c:scaling>
          <c:orientation val="minMax"/>
        </c:scaling>
        <c:delete val="1"/>
        <c:axPos val="t"/>
        <c:numFmt formatCode="0%" sourceLinked="1"/>
        <c:majorTickMark val="none"/>
        <c:minorTickMark val="none"/>
        <c:tickLblPos val="nextTo"/>
        <c:crossAx val="3978680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t-EE"/>
        </a:p>
      </c:txPr>
    </c:legend>
    <c:plotVisOnly val="1"/>
    <c:dispBlanksAs val="gap"/>
    <c:showDLblsOverMax val="0"/>
  </c:chart>
  <c:spPr>
    <a:noFill/>
    <a:ln w="9525" cap="flat" cmpd="sng" algn="ctr">
      <a:noFill/>
      <a:round/>
    </a:ln>
    <a:effectLst/>
  </c:spPr>
  <c:txPr>
    <a:bodyPr/>
    <a:lstStyle/>
    <a:p>
      <a:pPr>
        <a:defRPr b="1"/>
      </a:pPr>
      <a:endParaRPr lang="et-EE"/>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t-EE"/>
              <a:t>Mil määral nõustute järgnevate väidetega? </a:t>
            </a:r>
            <a:br>
              <a:rPr lang="et-EE"/>
            </a:br>
            <a:r>
              <a:rPr lang="et-EE" b="0"/>
              <a:t>N=800</a:t>
            </a:r>
          </a:p>
        </c:rich>
      </c:tx>
      <c:layout>
        <c:manualLayout>
          <c:xMode val="edge"/>
          <c:yMode val="edge"/>
          <c:x val="0.29347781939251627"/>
          <c:y val="5.4360937949927232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t-E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percentStacked"/>
        <c:varyColors val="0"/>
        <c:ser>
          <c:idx val="0"/>
          <c:order val="0"/>
          <c:tx>
            <c:strRef>
              <c:f>Q2_taust!$B$20</c:f>
              <c:strCache>
                <c:ptCount val="1"/>
                <c:pt idx="0">
                  <c:v>Nõustun igati</c:v>
                </c:pt>
              </c:strCache>
            </c:strRef>
          </c:tx>
          <c:spPr>
            <a:solidFill>
              <a:schemeClr val="accent1">
                <a:lumMod val="75000"/>
              </a:scheme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Q2_taust!$A$21:$A$35</c:f>
              <c:strCache>
                <c:ptCount val="15"/>
                <c:pt idx="0">
                  <c:v>Toiduohutuse juhtumite* tõttu olen teatud toitude suhtes kahtlustav</c:v>
                </c:pt>
                <c:pt idx="1">
                  <c:v>18-29</c:v>
                </c:pt>
                <c:pt idx="2">
                  <c:v>30-49</c:v>
                </c:pt>
                <c:pt idx="3">
                  <c:v>50-64</c:v>
                </c:pt>
                <c:pt idx="4">
                  <c:v>65-74</c:v>
                </c:pt>
                <c:pt idx="5">
                  <c:v>Olen toidu ohutuse pärast mures</c:v>
                </c:pt>
                <c:pt idx="6">
                  <c:v>18-29</c:v>
                </c:pt>
                <c:pt idx="7">
                  <c:v>30-49</c:v>
                </c:pt>
                <c:pt idx="8">
                  <c:v>50-64</c:v>
                </c:pt>
                <c:pt idx="9">
                  <c:v>65-74</c:v>
                </c:pt>
                <c:pt idx="10">
                  <c:v>Tunnen toidu ohutuse osas ebakindlust</c:v>
                </c:pt>
                <c:pt idx="11">
                  <c:v>18-29</c:v>
                </c:pt>
                <c:pt idx="12">
                  <c:v>30-49</c:v>
                </c:pt>
                <c:pt idx="13">
                  <c:v>50-64</c:v>
                </c:pt>
                <c:pt idx="14">
                  <c:v>65-74</c:v>
                </c:pt>
              </c:strCache>
            </c:strRef>
          </c:cat>
          <c:val>
            <c:numRef>
              <c:f>Q2_taust!$B$21:$B$35</c:f>
              <c:numCache>
                <c:formatCode>0</c:formatCode>
                <c:ptCount val="15"/>
                <c:pt idx="1">
                  <c:v>5.10948905109489</c:v>
                </c:pt>
                <c:pt idx="2">
                  <c:v>7.6452599388379197</c:v>
                </c:pt>
                <c:pt idx="3">
                  <c:v>4.7619047619047601</c:v>
                </c:pt>
                <c:pt idx="4">
                  <c:v>8.5714285714285694</c:v>
                </c:pt>
                <c:pt idx="6">
                  <c:v>7.2992700729926998</c:v>
                </c:pt>
                <c:pt idx="7">
                  <c:v>8.5626911314984699</c:v>
                </c:pt>
                <c:pt idx="8">
                  <c:v>4.7619047619047601</c:v>
                </c:pt>
                <c:pt idx="9">
                  <c:v>7.6190476190476204</c:v>
                </c:pt>
                <c:pt idx="11">
                  <c:v>5.10948905109489</c:v>
                </c:pt>
                <c:pt idx="12">
                  <c:v>5.1987767584097897</c:v>
                </c:pt>
                <c:pt idx="13">
                  <c:v>4.3290043290043299</c:v>
                </c:pt>
                <c:pt idx="14">
                  <c:v>3.8095238095238102</c:v>
                </c:pt>
              </c:numCache>
            </c:numRef>
          </c:val>
          <c:extLst>
            <c:ext xmlns:c16="http://schemas.microsoft.com/office/drawing/2014/chart" uri="{C3380CC4-5D6E-409C-BE32-E72D297353CC}">
              <c16:uniqueId val="{00000000-5C47-4A9F-A39C-DDF68F01B27F}"/>
            </c:ext>
          </c:extLst>
        </c:ser>
        <c:ser>
          <c:idx val="1"/>
          <c:order val="1"/>
          <c:tx>
            <c:strRef>
              <c:f>Q2_taust!$C$20</c:f>
              <c:strCache>
                <c:ptCount val="1"/>
                <c:pt idx="0">
                  <c:v>Pigem olen nõus</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Q2_taust!$A$21:$A$35</c:f>
              <c:strCache>
                <c:ptCount val="15"/>
                <c:pt idx="0">
                  <c:v>Toiduohutuse juhtumite* tõttu olen teatud toitude suhtes kahtlustav</c:v>
                </c:pt>
                <c:pt idx="1">
                  <c:v>18-29</c:v>
                </c:pt>
                <c:pt idx="2">
                  <c:v>30-49</c:v>
                </c:pt>
                <c:pt idx="3">
                  <c:v>50-64</c:v>
                </c:pt>
                <c:pt idx="4">
                  <c:v>65-74</c:v>
                </c:pt>
                <c:pt idx="5">
                  <c:v>Olen toidu ohutuse pärast mures</c:v>
                </c:pt>
                <c:pt idx="6">
                  <c:v>18-29</c:v>
                </c:pt>
                <c:pt idx="7">
                  <c:v>30-49</c:v>
                </c:pt>
                <c:pt idx="8">
                  <c:v>50-64</c:v>
                </c:pt>
                <c:pt idx="9">
                  <c:v>65-74</c:v>
                </c:pt>
                <c:pt idx="10">
                  <c:v>Tunnen toidu ohutuse osas ebakindlust</c:v>
                </c:pt>
                <c:pt idx="11">
                  <c:v>18-29</c:v>
                </c:pt>
                <c:pt idx="12">
                  <c:v>30-49</c:v>
                </c:pt>
                <c:pt idx="13">
                  <c:v>50-64</c:v>
                </c:pt>
                <c:pt idx="14">
                  <c:v>65-74</c:v>
                </c:pt>
              </c:strCache>
            </c:strRef>
          </c:cat>
          <c:val>
            <c:numRef>
              <c:f>Q2_taust!$C$21:$C$35</c:f>
              <c:numCache>
                <c:formatCode>0</c:formatCode>
                <c:ptCount val="15"/>
                <c:pt idx="1">
                  <c:v>27.737226277372301</c:v>
                </c:pt>
                <c:pt idx="2">
                  <c:v>23.853211009174299</c:v>
                </c:pt>
                <c:pt idx="3">
                  <c:v>22.5108225108225</c:v>
                </c:pt>
                <c:pt idx="4">
                  <c:v>23.8095238095238</c:v>
                </c:pt>
                <c:pt idx="6">
                  <c:v>18.248175182481798</c:v>
                </c:pt>
                <c:pt idx="7">
                  <c:v>20.489296636085601</c:v>
                </c:pt>
                <c:pt idx="8">
                  <c:v>21.6450216450216</c:v>
                </c:pt>
                <c:pt idx="9">
                  <c:v>21.904761904761902</c:v>
                </c:pt>
                <c:pt idx="11">
                  <c:v>18.978102189781001</c:v>
                </c:pt>
                <c:pt idx="12">
                  <c:v>18.348623853210999</c:v>
                </c:pt>
                <c:pt idx="13">
                  <c:v>16.883116883116902</c:v>
                </c:pt>
                <c:pt idx="14">
                  <c:v>13.3333333333333</c:v>
                </c:pt>
              </c:numCache>
            </c:numRef>
          </c:val>
          <c:extLst>
            <c:ext xmlns:c16="http://schemas.microsoft.com/office/drawing/2014/chart" uri="{C3380CC4-5D6E-409C-BE32-E72D297353CC}">
              <c16:uniqueId val="{00000001-5C47-4A9F-A39C-DDF68F01B27F}"/>
            </c:ext>
          </c:extLst>
        </c:ser>
        <c:ser>
          <c:idx val="2"/>
          <c:order val="2"/>
          <c:tx>
            <c:strRef>
              <c:f>Q2_taust!$D$20</c:f>
              <c:strCache>
                <c:ptCount val="1"/>
                <c:pt idx="0">
                  <c:v>Nii ja naa</c:v>
                </c:pt>
              </c:strCache>
            </c:strRef>
          </c:tx>
          <c:spPr>
            <a:solidFill>
              <a:srgbClr val="5B9BD5">
                <a:lumMod val="40000"/>
                <a:lumOff val="6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Q2_taust!$A$21:$A$35</c:f>
              <c:strCache>
                <c:ptCount val="15"/>
                <c:pt idx="0">
                  <c:v>Toiduohutuse juhtumite* tõttu olen teatud toitude suhtes kahtlustav</c:v>
                </c:pt>
                <c:pt idx="1">
                  <c:v>18-29</c:v>
                </c:pt>
                <c:pt idx="2">
                  <c:v>30-49</c:v>
                </c:pt>
                <c:pt idx="3">
                  <c:v>50-64</c:v>
                </c:pt>
                <c:pt idx="4">
                  <c:v>65-74</c:v>
                </c:pt>
                <c:pt idx="5">
                  <c:v>Olen toidu ohutuse pärast mures</c:v>
                </c:pt>
                <c:pt idx="6">
                  <c:v>18-29</c:v>
                </c:pt>
                <c:pt idx="7">
                  <c:v>30-49</c:v>
                </c:pt>
                <c:pt idx="8">
                  <c:v>50-64</c:v>
                </c:pt>
                <c:pt idx="9">
                  <c:v>65-74</c:v>
                </c:pt>
                <c:pt idx="10">
                  <c:v>Tunnen toidu ohutuse osas ebakindlust</c:v>
                </c:pt>
                <c:pt idx="11">
                  <c:v>18-29</c:v>
                </c:pt>
                <c:pt idx="12">
                  <c:v>30-49</c:v>
                </c:pt>
                <c:pt idx="13">
                  <c:v>50-64</c:v>
                </c:pt>
                <c:pt idx="14">
                  <c:v>65-74</c:v>
                </c:pt>
              </c:strCache>
            </c:strRef>
          </c:cat>
          <c:val>
            <c:numRef>
              <c:f>Q2_taust!$D$21:$D$35</c:f>
              <c:numCache>
                <c:formatCode>0</c:formatCode>
                <c:ptCount val="15"/>
                <c:pt idx="1">
                  <c:v>24.087591240875899</c:v>
                </c:pt>
                <c:pt idx="2">
                  <c:v>28.440366972477101</c:v>
                </c:pt>
                <c:pt idx="3">
                  <c:v>29.004329004329001</c:v>
                </c:pt>
                <c:pt idx="4">
                  <c:v>23.8095238095238</c:v>
                </c:pt>
                <c:pt idx="6">
                  <c:v>28.4671532846715</c:v>
                </c:pt>
                <c:pt idx="7">
                  <c:v>28.440366972477101</c:v>
                </c:pt>
                <c:pt idx="8">
                  <c:v>29.437229437229401</c:v>
                </c:pt>
                <c:pt idx="9">
                  <c:v>19.047619047619001</c:v>
                </c:pt>
                <c:pt idx="11">
                  <c:v>26.277372262773699</c:v>
                </c:pt>
                <c:pt idx="12">
                  <c:v>26.911314984709499</c:v>
                </c:pt>
                <c:pt idx="13">
                  <c:v>23.8095238095238</c:v>
                </c:pt>
                <c:pt idx="14">
                  <c:v>22.8571428571429</c:v>
                </c:pt>
              </c:numCache>
            </c:numRef>
          </c:val>
          <c:extLst>
            <c:ext xmlns:c16="http://schemas.microsoft.com/office/drawing/2014/chart" uri="{C3380CC4-5D6E-409C-BE32-E72D297353CC}">
              <c16:uniqueId val="{00000002-5C47-4A9F-A39C-DDF68F01B27F}"/>
            </c:ext>
          </c:extLst>
        </c:ser>
        <c:ser>
          <c:idx val="3"/>
          <c:order val="3"/>
          <c:tx>
            <c:strRef>
              <c:f>Q2_taust!$E$20</c:f>
              <c:strCache>
                <c:ptCount val="1"/>
                <c:pt idx="0">
                  <c:v>Pigem ei ole nõus</c:v>
                </c:pt>
              </c:strCache>
            </c:strRef>
          </c:tx>
          <c:spPr>
            <a:solidFill>
              <a:srgbClr val="ED7D31">
                <a:lumMod val="60000"/>
                <a:lumOff val="4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Q2_taust!$A$21:$A$35</c:f>
              <c:strCache>
                <c:ptCount val="15"/>
                <c:pt idx="0">
                  <c:v>Toiduohutuse juhtumite* tõttu olen teatud toitude suhtes kahtlustav</c:v>
                </c:pt>
                <c:pt idx="1">
                  <c:v>18-29</c:v>
                </c:pt>
                <c:pt idx="2">
                  <c:v>30-49</c:v>
                </c:pt>
                <c:pt idx="3">
                  <c:v>50-64</c:v>
                </c:pt>
                <c:pt idx="4">
                  <c:v>65-74</c:v>
                </c:pt>
                <c:pt idx="5">
                  <c:v>Olen toidu ohutuse pärast mures</c:v>
                </c:pt>
                <c:pt idx="6">
                  <c:v>18-29</c:v>
                </c:pt>
                <c:pt idx="7">
                  <c:v>30-49</c:v>
                </c:pt>
                <c:pt idx="8">
                  <c:v>50-64</c:v>
                </c:pt>
                <c:pt idx="9">
                  <c:v>65-74</c:v>
                </c:pt>
                <c:pt idx="10">
                  <c:v>Tunnen toidu ohutuse osas ebakindlust</c:v>
                </c:pt>
                <c:pt idx="11">
                  <c:v>18-29</c:v>
                </c:pt>
                <c:pt idx="12">
                  <c:v>30-49</c:v>
                </c:pt>
                <c:pt idx="13">
                  <c:v>50-64</c:v>
                </c:pt>
                <c:pt idx="14">
                  <c:v>65-74</c:v>
                </c:pt>
              </c:strCache>
            </c:strRef>
          </c:cat>
          <c:val>
            <c:numRef>
              <c:f>Q2_taust!$E$21:$E$35</c:f>
              <c:numCache>
                <c:formatCode>0</c:formatCode>
                <c:ptCount val="15"/>
                <c:pt idx="1">
                  <c:v>29.927007299270102</c:v>
                </c:pt>
                <c:pt idx="2">
                  <c:v>26.299694189602398</c:v>
                </c:pt>
                <c:pt idx="3">
                  <c:v>29.004329004329001</c:v>
                </c:pt>
                <c:pt idx="4">
                  <c:v>27.619047619047599</c:v>
                </c:pt>
                <c:pt idx="6">
                  <c:v>34.306569343065703</c:v>
                </c:pt>
                <c:pt idx="7">
                  <c:v>27.5229357798165</c:v>
                </c:pt>
                <c:pt idx="8">
                  <c:v>33.3333333333333</c:v>
                </c:pt>
                <c:pt idx="9">
                  <c:v>38.095238095238102</c:v>
                </c:pt>
                <c:pt idx="11">
                  <c:v>35.766423357664202</c:v>
                </c:pt>
                <c:pt idx="12">
                  <c:v>33.3333333333333</c:v>
                </c:pt>
                <c:pt idx="13">
                  <c:v>39.826839826839802</c:v>
                </c:pt>
                <c:pt idx="14">
                  <c:v>42.857142857142897</c:v>
                </c:pt>
              </c:numCache>
            </c:numRef>
          </c:val>
          <c:extLst>
            <c:ext xmlns:c16="http://schemas.microsoft.com/office/drawing/2014/chart" uri="{C3380CC4-5D6E-409C-BE32-E72D297353CC}">
              <c16:uniqueId val="{00000003-5C47-4A9F-A39C-DDF68F01B27F}"/>
            </c:ext>
          </c:extLst>
        </c:ser>
        <c:ser>
          <c:idx val="4"/>
          <c:order val="4"/>
          <c:tx>
            <c:strRef>
              <c:f>Q2_taust!$F$20</c:f>
              <c:strCache>
                <c:ptCount val="1"/>
                <c:pt idx="0">
                  <c:v>Üldse ei nõustu</c:v>
                </c:pt>
              </c:strCache>
            </c:strRef>
          </c:tx>
          <c:spPr>
            <a:solidFill>
              <a:srgbClr val="ED7D31"/>
            </a:solidFill>
            <a:ln>
              <a:noFill/>
            </a:ln>
            <a:effectLst/>
            <a:sp3d/>
          </c:spPr>
          <c:invertIfNegative val="0"/>
          <c:dLbls>
            <c:dLbl>
              <c:idx val="5"/>
              <c:layout>
                <c:manualLayout>
                  <c:x val="5.3220003522213264E-4"/>
                  <c:y val="3.836144762627528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C47-4A9F-A39C-DDF68F01B27F}"/>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Q2_taust!$A$21:$A$35</c:f>
              <c:strCache>
                <c:ptCount val="15"/>
                <c:pt idx="0">
                  <c:v>Toiduohutuse juhtumite* tõttu olen teatud toitude suhtes kahtlustav</c:v>
                </c:pt>
                <c:pt idx="1">
                  <c:v>18-29</c:v>
                </c:pt>
                <c:pt idx="2">
                  <c:v>30-49</c:v>
                </c:pt>
                <c:pt idx="3">
                  <c:v>50-64</c:v>
                </c:pt>
                <c:pt idx="4">
                  <c:v>65-74</c:v>
                </c:pt>
                <c:pt idx="5">
                  <c:v>Olen toidu ohutuse pärast mures</c:v>
                </c:pt>
                <c:pt idx="6">
                  <c:v>18-29</c:v>
                </c:pt>
                <c:pt idx="7">
                  <c:v>30-49</c:v>
                </c:pt>
                <c:pt idx="8">
                  <c:v>50-64</c:v>
                </c:pt>
                <c:pt idx="9">
                  <c:v>65-74</c:v>
                </c:pt>
                <c:pt idx="10">
                  <c:v>Tunnen toidu ohutuse osas ebakindlust</c:v>
                </c:pt>
                <c:pt idx="11">
                  <c:v>18-29</c:v>
                </c:pt>
                <c:pt idx="12">
                  <c:v>30-49</c:v>
                </c:pt>
                <c:pt idx="13">
                  <c:v>50-64</c:v>
                </c:pt>
                <c:pt idx="14">
                  <c:v>65-74</c:v>
                </c:pt>
              </c:strCache>
            </c:strRef>
          </c:cat>
          <c:val>
            <c:numRef>
              <c:f>Q2_taust!$F$21:$F$35</c:f>
              <c:numCache>
                <c:formatCode>0</c:formatCode>
                <c:ptCount val="15"/>
                <c:pt idx="1">
                  <c:v>10.2189781021898</c:v>
                </c:pt>
                <c:pt idx="2">
                  <c:v>8.5626911314984699</c:v>
                </c:pt>
                <c:pt idx="3">
                  <c:v>11.6883116883117</c:v>
                </c:pt>
                <c:pt idx="4">
                  <c:v>13.3333333333333</c:v>
                </c:pt>
                <c:pt idx="6">
                  <c:v>9.4890510948905096</c:v>
                </c:pt>
                <c:pt idx="7">
                  <c:v>9.7859327217125394</c:v>
                </c:pt>
                <c:pt idx="8">
                  <c:v>9.0909090909090899</c:v>
                </c:pt>
                <c:pt idx="9">
                  <c:v>11.4285714285714</c:v>
                </c:pt>
                <c:pt idx="11">
                  <c:v>12.408759124087601</c:v>
                </c:pt>
                <c:pt idx="12">
                  <c:v>11.3149847094801</c:v>
                </c:pt>
                <c:pt idx="13">
                  <c:v>12.987012987012999</c:v>
                </c:pt>
                <c:pt idx="14">
                  <c:v>13.3333333333333</c:v>
                </c:pt>
              </c:numCache>
            </c:numRef>
          </c:val>
          <c:extLst>
            <c:ext xmlns:c16="http://schemas.microsoft.com/office/drawing/2014/chart" uri="{C3380CC4-5D6E-409C-BE32-E72D297353CC}">
              <c16:uniqueId val="{00000005-5C47-4A9F-A39C-DDF68F01B27F}"/>
            </c:ext>
          </c:extLst>
        </c:ser>
        <c:ser>
          <c:idx val="5"/>
          <c:order val="5"/>
          <c:tx>
            <c:strRef>
              <c:f>Q2_taust!$G$20</c:f>
              <c:strCache>
                <c:ptCount val="1"/>
                <c:pt idx="0">
                  <c:v>Ei oska öelda</c:v>
                </c:pt>
              </c:strCache>
            </c:strRef>
          </c:tx>
          <c:spPr>
            <a:solidFill>
              <a:sysClr val="window" lastClr="FFFFFF">
                <a:lumMod val="75000"/>
              </a:sysClr>
            </a:solidFill>
            <a:ln>
              <a:noFill/>
            </a:ln>
            <a:effectLst/>
            <a:sp3d/>
          </c:spPr>
          <c:invertIfNegative val="0"/>
          <c:dLbls>
            <c:dLbl>
              <c:idx val="4"/>
              <c:layout>
                <c:manualLayout>
                  <c:x val="5.0793640636191111E-3"/>
                  <c:y val="1.874765303255156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C47-4A9F-A39C-DDF68F01B27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Q2_taust!$A$21:$A$35</c:f>
              <c:strCache>
                <c:ptCount val="15"/>
                <c:pt idx="0">
                  <c:v>Toiduohutuse juhtumite* tõttu olen teatud toitude suhtes kahtlustav</c:v>
                </c:pt>
                <c:pt idx="1">
                  <c:v>18-29</c:v>
                </c:pt>
                <c:pt idx="2">
                  <c:v>30-49</c:v>
                </c:pt>
                <c:pt idx="3">
                  <c:v>50-64</c:v>
                </c:pt>
                <c:pt idx="4">
                  <c:v>65-74</c:v>
                </c:pt>
                <c:pt idx="5">
                  <c:v>Olen toidu ohutuse pärast mures</c:v>
                </c:pt>
                <c:pt idx="6">
                  <c:v>18-29</c:v>
                </c:pt>
                <c:pt idx="7">
                  <c:v>30-49</c:v>
                </c:pt>
                <c:pt idx="8">
                  <c:v>50-64</c:v>
                </c:pt>
                <c:pt idx="9">
                  <c:v>65-74</c:v>
                </c:pt>
                <c:pt idx="10">
                  <c:v>Tunnen toidu ohutuse osas ebakindlust</c:v>
                </c:pt>
                <c:pt idx="11">
                  <c:v>18-29</c:v>
                </c:pt>
                <c:pt idx="12">
                  <c:v>30-49</c:v>
                </c:pt>
                <c:pt idx="13">
                  <c:v>50-64</c:v>
                </c:pt>
                <c:pt idx="14">
                  <c:v>65-74</c:v>
                </c:pt>
              </c:strCache>
            </c:strRef>
          </c:cat>
          <c:val>
            <c:numRef>
              <c:f>Q2_taust!$G$21:$G$35</c:f>
              <c:numCache>
                <c:formatCode>0</c:formatCode>
                <c:ptCount val="15"/>
                <c:pt idx="1">
                  <c:v>2.9197080291970798</c:v>
                </c:pt>
                <c:pt idx="2">
                  <c:v>5.1987767584097897</c:v>
                </c:pt>
                <c:pt idx="3">
                  <c:v>3.0303030303030298</c:v>
                </c:pt>
                <c:pt idx="4">
                  <c:v>2.8571428571428599</c:v>
                </c:pt>
                <c:pt idx="6">
                  <c:v>2.1897810218978102</c:v>
                </c:pt>
                <c:pt idx="7">
                  <c:v>5.1987767584097897</c:v>
                </c:pt>
                <c:pt idx="8">
                  <c:v>1.73160173160173</c:v>
                </c:pt>
                <c:pt idx="9">
                  <c:v>1.9047619047619</c:v>
                </c:pt>
                <c:pt idx="11">
                  <c:v>1.4598540145985399</c:v>
                </c:pt>
                <c:pt idx="12">
                  <c:v>4.8929663608562697</c:v>
                </c:pt>
                <c:pt idx="13">
                  <c:v>2.16450216450216</c:v>
                </c:pt>
                <c:pt idx="14">
                  <c:v>3.8095238095238102</c:v>
                </c:pt>
              </c:numCache>
            </c:numRef>
          </c:val>
          <c:extLst>
            <c:ext xmlns:c16="http://schemas.microsoft.com/office/drawing/2014/chart" uri="{C3380CC4-5D6E-409C-BE32-E72D297353CC}">
              <c16:uniqueId val="{00000007-5C47-4A9F-A39C-DDF68F01B27F}"/>
            </c:ext>
          </c:extLst>
        </c:ser>
        <c:dLbls>
          <c:showLegendKey val="0"/>
          <c:showVal val="1"/>
          <c:showCatName val="0"/>
          <c:showSerName val="0"/>
          <c:showPercent val="0"/>
          <c:showBubbleSize val="0"/>
        </c:dLbls>
        <c:gapWidth val="150"/>
        <c:shape val="box"/>
        <c:axId val="397869624"/>
        <c:axId val="401367384"/>
        <c:axId val="0"/>
      </c:bar3DChart>
      <c:catAx>
        <c:axId val="397869624"/>
        <c:scaling>
          <c:orientation val="maxMin"/>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t-EE"/>
          </a:p>
        </c:txPr>
        <c:crossAx val="401367384"/>
        <c:crosses val="autoZero"/>
        <c:auto val="1"/>
        <c:lblAlgn val="ctr"/>
        <c:lblOffset val="100"/>
        <c:noMultiLvlLbl val="0"/>
      </c:catAx>
      <c:valAx>
        <c:axId val="401367384"/>
        <c:scaling>
          <c:orientation val="minMax"/>
        </c:scaling>
        <c:delete val="1"/>
        <c:axPos val="t"/>
        <c:numFmt formatCode="0%" sourceLinked="1"/>
        <c:majorTickMark val="none"/>
        <c:minorTickMark val="none"/>
        <c:tickLblPos val="nextTo"/>
        <c:crossAx val="397869624"/>
        <c:crosses val="autoZero"/>
        <c:crossBetween val="between"/>
      </c:valAx>
      <c:spPr>
        <a:noFill/>
        <a:ln>
          <a:noFill/>
        </a:ln>
        <a:effectLst/>
      </c:spPr>
    </c:plotArea>
    <c:legend>
      <c:legendPos val="b"/>
      <c:layout>
        <c:manualLayout>
          <c:xMode val="edge"/>
          <c:yMode val="edge"/>
          <c:x val="7.0632925513709768E-2"/>
          <c:y val="0.91186355158127941"/>
          <c:w val="0.89999989169096395"/>
          <c:h val="3.3775510468793374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t-EE"/>
        </a:p>
      </c:txPr>
    </c:legend>
    <c:plotVisOnly val="1"/>
    <c:dispBlanksAs val="gap"/>
    <c:showDLblsOverMax val="0"/>
  </c:chart>
  <c:spPr>
    <a:noFill/>
    <a:ln w="9525" cap="flat" cmpd="sng" algn="ctr">
      <a:noFill/>
      <a:round/>
    </a:ln>
    <a:effectLst/>
  </c:spPr>
  <c:txPr>
    <a:bodyPr/>
    <a:lstStyle/>
    <a:p>
      <a:pPr>
        <a:defRPr b="1"/>
      </a:pPr>
      <a:endParaRPr lang="et-EE"/>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t-EE"/>
              <a:t>Mil määral nõustute järgnevate väidetega? </a:t>
            </a:r>
            <a:br>
              <a:rPr lang="et-EE"/>
            </a:br>
            <a:r>
              <a:rPr lang="et-EE" b="0"/>
              <a:t>N=800</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t-E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percentStacked"/>
        <c:varyColors val="0"/>
        <c:ser>
          <c:idx val="0"/>
          <c:order val="0"/>
          <c:tx>
            <c:strRef>
              <c:f>Q2_taust!$B$45</c:f>
              <c:strCache>
                <c:ptCount val="1"/>
                <c:pt idx="0">
                  <c:v>Nõustun igati</c:v>
                </c:pt>
              </c:strCache>
            </c:strRef>
          </c:tx>
          <c:spPr>
            <a:solidFill>
              <a:schemeClr val="accent1">
                <a:lumMod val="75000"/>
              </a:scheme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Q2_taust!$A$46:$A$54</c:f>
              <c:strCache>
                <c:ptCount val="9"/>
                <c:pt idx="0">
                  <c:v>Toiduohutuse juhtumite* tõttu olen teatud toitude suhtes kahtlustav</c:v>
                </c:pt>
                <c:pt idx="1">
                  <c:v>eesti</c:v>
                </c:pt>
                <c:pt idx="2">
                  <c:v>vene ja muu</c:v>
                </c:pt>
                <c:pt idx="3">
                  <c:v>Olen toidu ohutuse pärast mures</c:v>
                </c:pt>
                <c:pt idx="4">
                  <c:v>eesti</c:v>
                </c:pt>
                <c:pt idx="5">
                  <c:v>vene ja muu</c:v>
                </c:pt>
                <c:pt idx="6">
                  <c:v>Tunnen toidu ohutuse osas ebakindlust</c:v>
                </c:pt>
                <c:pt idx="7">
                  <c:v>eesti</c:v>
                </c:pt>
                <c:pt idx="8">
                  <c:v>vene ja muu</c:v>
                </c:pt>
              </c:strCache>
            </c:strRef>
          </c:cat>
          <c:val>
            <c:numRef>
              <c:f>Q2_taust!$B$46:$B$54</c:f>
              <c:numCache>
                <c:formatCode>0</c:formatCode>
                <c:ptCount val="9"/>
                <c:pt idx="1">
                  <c:v>5.7971014492753596</c:v>
                </c:pt>
                <c:pt idx="2">
                  <c:v>8.0645161290322598</c:v>
                </c:pt>
                <c:pt idx="4">
                  <c:v>4.8913043478260896</c:v>
                </c:pt>
                <c:pt idx="5">
                  <c:v>12.0967741935484</c:v>
                </c:pt>
                <c:pt idx="7">
                  <c:v>4.1666666666666696</c:v>
                </c:pt>
                <c:pt idx="8">
                  <c:v>6.0483870967741904</c:v>
                </c:pt>
              </c:numCache>
            </c:numRef>
          </c:val>
          <c:extLst>
            <c:ext xmlns:c16="http://schemas.microsoft.com/office/drawing/2014/chart" uri="{C3380CC4-5D6E-409C-BE32-E72D297353CC}">
              <c16:uniqueId val="{00000000-AD26-43D2-ADF8-4542548F2C81}"/>
            </c:ext>
          </c:extLst>
        </c:ser>
        <c:ser>
          <c:idx val="1"/>
          <c:order val="1"/>
          <c:tx>
            <c:strRef>
              <c:f>Q2_taust!$C$45</c:f>
              <c:strCache>
                <c:ptCount val="1"/>
                <c:pt idx="0">
                  <c:v>Pigem olen nõus</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Q2_taust!$A$46:$A$54</c:f>
              <c:strCache>
                <c:ptCount val="9"/>
                <c:pt idx="0">
                  <c:v>Toiduohutuse juhtumite* tõttu olen teatud toitude suhtes kahtlustav</c:v>
                </c:pt>
                <c:pt idx="1">
                  <c:v>eesti</c:v>
                </c:pt>
                <c:pt idx="2">
                  <c:v>vene ja muu</c:v>
                </c:pt>
                <c:pt idx="3">
                  <c:v>Olen toidu ohutuse pärast mures</c:v>
                </c:pt>
                <c:pt idx="4">
                  <c:v>eesti</c:v>
                </c:pt>
                <c:pt idx="5">
                  <c:v>vene ja muu</c:v>
                </c:pt>
                <c:pt idx="6">
                  <c:v>Tunnen toidu ohutuse osas ebakindlust</c:v>
                </c:pt>
                <c:pt idx="7">
                  <c:v>eesti</c:v>
                </c:pt>
                <c:pt idx="8">
                  <c:v>vene ja muu</c:v>
                </c:pt>
              </c:strCache>
            </c:strRef>
          </c:cat>
          <c:val>
            <c:numRef>
              <c:f>Q2_taust!$C$46:$C$54</c:f>
              <c:numCache>
                <c:formatCode>0</c:formatCode>
                <c:ptCount val="9"/>
                <c:pt idx="1">
                  <c:v>22.101449275362299</c:v>
                </c:pt>
                <c:pt idx="2">
                  <c:v>28.629032258064498</c:v>
                </c:pt>
                <c:pt idx="4">
                  <c:v>17.210144927536199</c:v>
                </c:pt>
                <c:pt idx="5">
                  <c:v>28.2258064516129</c:v>
                </c:pt>
                <c:pt idx="7">
                  <c:v>14.673913043478301</c:v>
                </c:pt>
                <c:pt idx="8">
                  <c:v>23.387096774193498</c:v>
                </c:pt>
              </c:numCache>
            </c:numRef>
          </c:val>
          <c:extLst>
            <c:ext xmlns:c16="http://schemas.microsoft.com/office/drawing/2014/chart" uri="{C3380CC4-5D6E-409C-BE32-E72D297353CC}">
              <c16:uniqueId val="{00000001-AD26-43D2-ADF8-4542548F2C81}"/>
            </c:ext>
          </c:extLst>
        </c:ser>
        <c:ser>
          <c:idx val="2"/>
          <c:order val="2"/>
          <c:tx>
            <c:strRef>
              <c:f>Q2_taust!$D$45</c:f>
              <c:strCache>
                <c:ptCount val="1"/>
                <c:pt idx="0">
                  <c:v>Nii ja naa</c:v>
                </c:pt>
              </c:strCache>
            </c:strRef>
          </c:tx>
          <c:spPr>
            <a:solidFill>
              <a:srgbClr val="5B9BD5">
                <a:lumMod val="40000"/>
                <a:lumOff val="6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Q2_taust!$A$46:$A$54</c:f>
              <c:strCache>
                <c:ptCount val="9"/>
                <c:pt idx="0">
                  <c:v>Toiduohutuse juhtumite* tõttu olen teatud toitude suhtes kahtlustav</c:v>
                </c:pt>
                <c:pt idx="1">
                  <c:v>eesti</c:v>
                </c:pt>
                <c:pt idx="2">
                  <c:v>vene ja muu</c:v>
                </c:pt>
                <c:pt idx="3">
                  <c:v>Olen toidu ohutuse pärast mures</c:v>
                </c:pt>
                <c:pt idx="4">
                  <c:v>eesti</c:v>
                </c:pt>
                <c:pt idx="5">
                  <c:v>vene ja muu</c:v>
                </c:pt>
                <c:pt idx="6">
                  <c:v>Tunnen toidu ohutuse osas ebakindlust</c:v>
                </c:pt>
                <c:pt idx="7">
                  <c:v>eesti</c:v>
                </c:pt>
                <c:pt idx="8">
                  <c:v>vene ja muu</c:v>
                </c:pt>
              </c:strCache>
            </c:strRef>
          </c:cat>
          <c:val>
            <c:numRef>
              <c:f>Q2_taust!$D$46:$D$54</c:f>
              <c:numCache>
                <c:formatCode>0</c:formatCode>
                <c:ptCount val="9"/>
                <c:pt idx="1">
                  <c:v>26.811594202898501</c:v>
                </c:pt>
                <c:pt idx="2">
                  <c:v>28.2258064516129</c:v>
                </c:pt>
                <c:pt idx="4">
                  <c:v>26.992753623188399</c:v>
                </c:pt>
                <c:pt idx="5">
                  <c:v>28.629032258064498</c:v>
                </c:pt>
                <c:pt idx="7">
                  <c:v>22.826086956521699</c:v>
                </c:pt>
                <c:pt idx="8">
                  <c:v>31.048387096774199</c:v>
                </c:pt>
              </c:numCache>
            </c:numRef>
          </c:val>
          <c:extLst>
            <c:ext xmlns:c16="http://schemas.microsoft.com/office/drawing/2014/chart" uri="{C3380CC4-5D6E-409C-BE32-E72D297353CC}">
              <c16:uniqueId val="{00000002-AD26-43D2-ADF8-4542548F2C81}"/>
            </c:ext>
          </c:extLst>
        </c:ser>
        <c:ser>
          <c:idx val="3"/>
          <c:order val="3"/>
          <c:tx>
            <c:strRef>
              <c:f>Q2_taust!$E$45</c:f>
              <c:strCache>
                <c:ptCount val="1"/>
                <c:pt idx="0">
                  <c:v>Pigem ei ole nõus</c:v>
                </c:pt>
              </c:strCache>
            </c:strRef>
          </c:tx>
          <c:spPr>
            <a:solidFill>
              <a:srgbClr val="ED7D31">
                <a:lumMod val="60000"/>
                <a:lumOff val="4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Q2_taust!$A$46:$A$54</c:f>
              <c:strCache>
                <c:ptCount val="9"/>
                <c:pt idx="0">
                  <c:v>Toiduohutuse juhtumite* tõttu olen teatud toitude suhtes kahtlustav</c:v>
                </c:pt>
                <c:pt idx="1">
                  <c:v>eesti</c:v>
                </c:pt>
                <c:pt idx="2">
                  <c:v>vene ja muu</c:v>
                </c:pt>
                <c:pt idx="3">
                  <c:v>Olen toidu ohutuse pärast mures</c:v>
                </c:pt>
                <c:pt idx="4">
                  <c:v>eesti</c:v>
                </c:pt>
                <c:pt idx="5">
                  <c:v>vene ja muu</c:v>
                </c:pt>
                <c:pt idx="6">
                  <c:v>Tunnen toidu ohutuse osas ebakindlust</c:v>
                </c:pt>
                <c:pt idx="7">
                  <c:v>eesti</c:v>
                </c:pt>
                <c:pt idx="8">
                  <c:v>vene ja muu</c:v>
                </c:pt>
              </c:strCache>
            </c:strRef>
          </c:cat>
          <c:val>
            <c:numRef>
              <c:f>Q2_taust!$E$46:$E$54</c:f>
              <c:numCache>
                <c:formatCode>0</c:formatCode>
                <c:ptCount val="9"/>
                <c:pt idx="1">
                  <c:v>29.347826086956498</c:v>
                </c:pt>
                <c:pt idx="2">
                  <c:v>24.596774193548399</c:v>
                </c:pt>
                <c:pt idx="4">
                  <c:v>37.137681159420303</c:v>
                </c:pt>
                <c:pt idx="5">
                  <c:v>19.758064516129</c:v>
                </c:pt>
                <c:pt idx="7">
                  <c:v>41.123188405797102</c:v>
                </c:pt>
                <c:pt idx="8">
                  <c:v>27.419354838709701</c:v>
                </c:pt>
              </c:numCache>
            </c:numRef>
          </c:val>
          <c:extLst>
            <c:ext xmlns:c16="http://schemas.microsoft.com/office/drawing/2014/chart" uri="{C3380CC4-5D6E-409C-BE32-E72D297353CC}">
              <c16:uniqueId val="{00000003-AD26-43D2-ADF8-4542548F2C81}"/>
            </c:ext>
          </c:extLst>
        </c:ser>
        <c:ser>
          <c:idx val="4"/>
          <c:order val="4"/>
          <c:tx>
            <c:strRef>
              <c:f>Q2_taust!$F$45</c:f>
              <c:strCache>
                <c:ptCount val="1"/>
                <c:pt idx="0">
                  <c:v>Üldse ei nõustu</c:v>
                </c:pt>
              </c:strCache>
            </c:strRef>
          </c:tx>
          <c:spPr>
            <a:solidFill>
              <a:srgbClr val="ED7D31"/>
            </a:solidFill>
            <a:ln>
              <a:noFill/>
            </a:ln>
            <a:effectLst/>
            <a:sp3d/>
          </c:spPr>
          <c:invertIfNegative val="0"/>
          <c:dLbls>
            <c:dLbl>
              <c:idx val="5"/>
              <c:layout>
                <c:manualLayout>
                  <c:x val="5.3220003522213264E-4"/>
                  <c:y val="3.836144762627528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D26-43D2-ADF8-4542548F2C81}"/>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Q2_taust!$A$46:$A$54</c:f>
              <c:strCache>
                <c:ptCount val="9"/>
                <c:pt idx="0">
                  <c:v>Toiduohutuse juhtumite* tõttu olen teatud toitude suhtes kahtlustav</c:v>
                </c:pt>
                <c:pt idx="1">
                  <c:v>eesti</c:v>
                </c:pt>
                <c:pt idx="2">
                  <c:v>vene ja muu</c:v>
                </c:pt>
                <c:pt idx="3">
                  <c:v>Olen toidu ohutuse pärast mures</c:v>
                </c:pt>
                <c:pt idx="4">
                  <c:v>eesti</c:v>
                </c:pt>
                <c:pt idx="5">
                  <c:v>vene ja muu</c:v>
                </c:pt>
                <c:pt idx="6">
                  <c:v>Tunnen toidu ohutuse osas ebakindlust</c:v>
                </c:pt>
                <c:pt idx="7">
                  <c:v>eesti</c:v>
                </c:pt>
                <c:pt idx="8">
                  <c:v>vene ja muu</c:v>
                </c:pt>
              </c:strCache>
            </c:strRef>
          </c:cat>
          <c:val>
            <c:numRef>
              <c:f>Q2_taust!$F$46:$F$54</c:f>
              <c:numCache>
                <c:formatCode>0</c:formatCode>
                <c:ptCount val="9"/>
                <c:pt idx="1">
                  <c:v>13.2246376811594</c:v>
                </c:pt>
                <c:pt idx="2">
                  <c:v>4.0322580645161299</c:v>
                </c:pt>
                <c:pt idx="4">
                  <c:v>11.231884057971</c:v>
                </c:pt>
                <c:pt idx="5">
                  <c:v>6.4516129032258096</c:v>
                </c:pt>
                <c:pt idx="7">
                  <c:v>14.311594202898601</c:v>
                </c:pt>
                <c:pt idx="8">
                  <c:v>7.6612903225806503</c:v>
                </c:pt>
              </c:numCache>
            </c:numRef>
          </c:val>
          <c:extLst>
            <c:ext xmlns:c16="http://schemas.microsoft.com/office/drawing/2014/chart" uri="{C3380CC4-5D6E-409C-BE32-E72D297353CC}">
              <c16:uniqueId val="{00000005-AD26-43D2-ADF8-4542548F2C81}"/>
            </c:ext>
          </c:extLst>
        </c:ser>
        <c:ser>
          <c:idx val="5"/>
          <c:order val="5"/>
          <c:tx>
            <c:strRef>
              <c:f>Q2_taust!$G$45</c:f>
              <c:strCache>
                <c:ptCount val="1"/>
                <c:pt idx="0">
                  <c:v>Ei oska öelda</c:v>
                </c:pt>
              </c:strCache>
            </c:strRef>
          </c:tx>
          <c:spPr>
            <a:solidFill>
              <a:sysClr val="window" lastClr="FFFFFF">
                <a:lumMod val="75000"/>
              </a:sysClr>
            </a:solidFill>
            <a:ln>
              <a:noFill/>
            </a:ln>
            <a:effectLst/>
            <a:sp3d/>
          </c:spPr>
          <c:invertIfNegative val="0"/>
          <c:dLbls>
            <c:dLbl>
              <c:idx val="4"/>
              <c:layout>
                <c:manualLayout>
                  <c:x val="5.0793640636191111E-3"/>
                  <c:y val="1.874765303255156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D26-43D2-ADF8-4542548F2C81}"/>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Q2_taust!$A$46:$A$54</c:f>
              <c:strCache>
                <c:ptCount val="9"/>
                <c:pt idx="0">
                  <c:v>Toiduohutuse juhtumite* tõttu olen teatud toitude suhtes kahtlustav</c:v>
                </c:pt>
                <c:pt idx="1">
                  <c:v>eesti</c:v>
                </c:pt>
                <c:pt idx="2">
                  <c:v>vene ja muu</c:v>
                </c:pt>
                <c:pt idx="3">
                  <c:v>Olen toidu ohutuse pärast mures</c:v>
                </c:pt>
                <c:pt idx="4">
                  <c:v>eesti</c:v>
                </c:pt>
                <c:pt idx="5">
                  <c:v>vene ja muu</c:v>
                </c:pt>
                <c:pt idx="6">
                  <c:v>Tunnen toidu ohutuse osas ebakindlust</c:v>
                </c:pt>
                <c:pt idx="7">
                  <c:v>eesti</c:v>
                </c:pt>
                <c:pt idx="8">
                  <c:v>vene ja muu</c:v>
                </c:pt>
              </c:strCache>
            </c:strRef>
          </c:cat>
          <c:val>
            <c:numRef>
              <c:f>Q2_taust!$G$46:$G$54</c:f>
              <c:numCache>
                <c:formatCode>0</c:formatCode>
                <c:ptCount val="9"/>
                <c:pt idx="1">
                  <c:v>2.7173913043478302</c:v>
                </c:pt>
                <c:pt idx="2">
                  <c:v>6.4516129032258096</c:v>
                </c:pt>
                <c:pt idx="4">
                  <c:v>2.5362318840579698</c:v>
                </c:pt>
                <c:pt idx="5">
                  <c:v>4.8387096774193603</c:v>
                </c:pt>
                <c:pt idx="7">
                  <c:v>2.8985507246376798</c:v>
                </c:pt>
                <c:pt idx="8">
                  <c:v>4.4354838709677402</c:v>
                </c:pt>
              </c:numCache>
            </c:numRef>
          </c:val>
          <c:extLst>
            <c:ext xmlns:c16="http://schemas.microsoft.com/office/drawing/2014/chart" uri="{C3380CC4-5D6E-409C-BE32-E72D297353CC}">
              <c16:uniqueId val="{00000007-AD26-43D2-ADF8-4542548F2C81}"/>
            </c:ext>
          </c:extLst>
        </c:ser>
        <c:dLbls>
          <c:showLegendKey val="0"/>
          <c:showVal val="1"/>
          <c:showCatName val="0"/>
          <c:showSerName val="0"/>
          <c:showPercent val="0"/>
          <c:showBubbleSize val="0"/>
        </c:dLbls>
        <c:gapWidth val="150"/>
        <c:shape val="box"/>
        <c:axId val="401374048"/>
        <c:axId val="401373264"/>
        <c:axId val="0"/>
      </c:bar3DChart>
      <c:catAx>
        <c:axId val="401374048"/>
        <c:scaling>
          <c:orientation val="maxMin"/>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t-EE"/>
          </a:p>
        </c:txPr>
        <c:crossAx val="401373264"/>
        <c:crosses val="autoZero"/>
        <c:auto val="1"/>
        <c:lblAlgn val="ctr"/>
        <c:lblOffset val="100"/>
        <c:noMultiLvlLbl val="0"/>
      </c:catAx>
      <c:valAx>
        <c:axId val="401373264"/>
        <c:scaling>
          <c:orientation val="minMax"/>
        </c:scaling>
        <c:delete val="1"/>
        <c:axPos val="t"/>
        <c:numFmt formatCode="0%" sourceLinked="1"/>
        <c:majorTickMark val="none"/>
        <c:minorTickMark val="none"/>
        <c:tickLblPos val="nextTo"/>
        <c:crossAx val="4013740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t-EE"/>
        </a:p>
      </c:txPr>
    </c:legend>
    <c:plotVisOnly val="1"/>
    <c:dispBlanksAs val="gap"/>
    <c:showDLblsOverMax val="0"/>
  </c:chart>
  <c:spPr>
    <a:noFill/>
    <a:ln w="9525" cap="flat" cmpd="sng" algn="ctr">
      <a:noFill/>
      <a:round/>
    </a:ln>
    <a:effectLst/>
  </c:spPr>
  <c:txPr>
    <a:bodyPr/>
    <a:lstStyle/>
    <a:p>
      <a:pPr>
        <a:defRPr b="1"/>
      </a:pPr>
      <a:endParaRPr lang="et-EE"/>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t-EE"/>
              <a:t>Mil määral nõustute järgnevate väidetega? </a:t>
            </a:r>
            <a:br>
              <a:rPr lang="et-EE"/>
            </a:br>
            <a:r>
              <a:rPr lang="et-EE" b="0"/>
              <a:t>N=800</a:t>
            </a:r>
          </a:p>
        </c:rich>
      </c:tx>
      <c:layout>
        <c:manualLayout>
          <c:xMode val="edge"/>
          <c:yMode val="edge"/>
          <c:x val="0.35934183456878815"/>
          <c:y val="7.8431372549019607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t-E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percentStacked"/>
        <c:varyColors val="0"/>
        <c:ser>
          <c:idx val="0"/>
          <c:order val="0"/>
          <c:tx>
            <c:strRef>
              <c:f>Q2_taust!$B$63</c:f>
              <c:strCache>
                <c:ptCount val="1"/>
                <c:pt idx="0">
                  <c:v>Nõustun igati</c:v>
                </c:pt>
              </c:strCache>
            </c:strRef>
          </c:tx>
          <c:spPr>
            <a:solidFill>
              <a:schemeClr val="accent1">
                <a:lumMod val="75000"/>
              </a:schemeClr>
            </a:solidFill>
            <a:ln>
              <a:noFill/>
            </a:ln>
            <a:effectLst/>
            <a:sp3d/>
          </c:spPr>
          <c:invertIfNegative val="0"/>
          <c:dLbls>
            <c:dLbl>
              <c:idx val="15"/>
              <c:delete val="1"/>
              <c:extLst>
                <c:ext xmlns:c15="http://schemas.microsoft.com/office/drawing/2012/chart" uri="{CE6537A1-D6FC-4f65-9D91-7224C49458BB}"/>
                <c:ext xmlns:c16="http://schemas.microsoft.com/office/drawing/2014/chart" uri="{C3380CC4-5D6E-409C-BE32-E72D297353CC}">
                  <c16:uniqueId val="{00000000-E89A-4966-86D3-290DD22CF887}"/>
                </c:ext>
              </c:extLst>
            </c:dLbl>
            <c:spPr>
              <a:noFill/>
              <a:ln>
                <a:noFill/>
              </a:ln>
              <a:effectLst/>
            </c:spPr>
            <c:txPr>
              <a:bodyPr rot="0" spcFirstLastPara="1" vertOverflow="ellipsis" vert="horz" wrap="square" anchor="ctr" anchorCtr="1"/>
              <a:lstStyle/>
              <a:p>
                <a:pPr>
                  <a:defRPr sz="1075"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Q2_taust!$A$64:$A$81</c:f>
              <c:strCache>
                <c:ptCount val="18"/>
                <c:pt idx="0">
                  <c:v>Toiduohutuse juhtumite* tõttu olen teatud toitude suhtes kahtlustav</c:v>
                </c:pt>
                <c:pt idx="1">
                  <c:v>Põhja-Eesti</c:v>
                </c:pt>
                <c:pt idx="2">
                  <c:v>Virumaa</c:v>
                </c:pt>
                <c:pt idx="3">
                  <c:v>Kesk-Eesti</c:v>
                </c:pt>
                <c:pt idx="4">
                  <c:v>Lääne-Eesti</c:v>
                </c:pt>
                <c:pt idx="5">
                  <c:v>Lõuna-Eesti</c:v>
                </c:pt>
                <c:pt idx="6">
                  <c:v>Olen toidu ohutuse pärast mures</c:v>
                </c:pt>
                <c:pt idx="7">
                  <c:v>Põhja-Eesti</c:v>
                </c:pt>
                <c:pt idx="8">
                  <c:v>Virumaa</c:v>
                </c:pt>
                <c:pt idx="9">
                  <c:v>Kesk-Eesti</c:v>
                </c:pt>
                <c:pt idx="10">
                  <c:v>Lääne-Eesti</c:v>
                </c:pt>
                <c:pt idx="11">
                  <c:v>Lõuna-Eesti</c:v>
                </c:pt>
                <c:pt idx="12">
                  <c:v>Tunnen toidu ohutuse osas ebakindlust</c:v>
                </c:pt>
                <c:pt idx="13">
                  <c:v>Põhja-Eesti</c:v>
                </c:pt>
                <c:pt idx="14">
                  <c:v>Virumaa</c:v>
                </c:pt>
                <c:pt idx="15">
                  <c:v>Kesk-Eesti</c:v>
                </c:pt>
                <c:pt idx="16">
                  <c:v>Lääne-Eesti</c:v>
                </c:pt>
                <c:pt idx="17">
                  <c:v>Lõuna-Eesti</c:v>
                </c:pt>
              </c:strCache>
            </c:strRef>
          </c:cat>
          <c:val>
            <c:numRef>
              <c:f>Q2_taust!$B$64:$B$81</c:f>
              <c:numCache>
                <c:formatCode>0</c:formatCode>
                <c:ptCount val="18"/>
                <c:pt idx="1">
                  <c:v>5.6650246305418701</c:v>
                </c:pt>
                <c:pt idx="2">
                  <c:v>12.0967741935484</c:v>
                </c:pt>
                <c:pt idx="3">
                  <c:v>1.9607843137254899</c:v>
                </c:pt>
                <c:pt idx="4">
                  <c:v>2.5</c:v>
                </c:pt>
                <c:pt idx="5">
                  <c:v>7.9136690647482002</c:v>
                </c:pt>
                <c:pt idx="7">
                  <c:v>7.6354679802955703</c:v>
                </c:pt>
                <c:pt idx="8">
                  <c:v>12.0967741935484</c:v>
                </c:pt>
                <c:pt idx="9">
                  <c:v>1.9607843137254899</c:v>
                </c:pt>
                <c:pt idx="10">
                  <c:v>2.5</c:v>
                </c:pt>
                <c:pt idx="11">
                  <c:v>5.7553956834532398</c:v>
                </c:pt>
                <c:pt idx="13">
                  <c:v>5.1724137931034502</c:v>
                </c:pt>
                <c:pt idx="14">
                  <c:v>8.8709677419354804</c:v>
                </c:pt>
                <c:pt idx="15">
                  <c:v>0</c:v>
                </c:pt>
                <c:pt idx="16">
                  <c:v>3.75</c:v>
                </c:pt>
                <c:pt idx="17">
                  <c:v>2.1582733812949599</c:v>
                </c:pt>
              </c:numCache>
            </c:numRef>
          </c:val>
          <c:extLst>
            <c:ext xmlns:c16="http://schemas.microsoft.com/office/drawing/2014/chart" uri="{C3380CC4-5D6E-409C-BE32-E72D297353CC}">
              <c16:uniqueId val="{00000000-5353-4A27-B5B2-FEF2B22A3A4E}"/>
            </c:ext>
          </c:extLst>
        </c:ser>
        <c:ser>
          <c:idx val="1"/>
          <c:order val="1"/>
          <c:tx>
            <c:strRef>
              <c:f>Q2_taust!$C$63</c:f>
              <c:strCache>
                <c:ptCount val="1"/>
                <c:pt idx="0">
                  <c:v>Pigem olen nõus</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075"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Q2_taust!$A$64:$A$81</c:f>
              <c:strCache>
                <c:ptCount val="18"/>
                <c:pt idx="0">
                  <c:v>Toiduohutuse juhtumite* tõttu olen teatud toitude suhtes kahtlustav</c:v>
                </c:pt>
                <c:pt idx="1">
                  <c:v>Põhja-Eesti</c:v>
                </c:pt>
                <c:pt idx="2">
                  <c:v>Virumaa</c:v>
                </c:pt>
                <c:pt idx="3">
                  <c:v>Kesk-Eesti</c:v>
                </c:pt>
                <c:pt idx="4">
                  <c:v>Lääne-Eesti</c:v>
                </c:pt>
                <c:pt idx="5">
                  <c:v>Lõuna-Eesti</c:v>
                </c:pt>
                <c:pt idx="6">
                  <c:v>Olen toidu ohutuse pärast mures</c:v>
                </c:pt>
                <c:pt idx="7">
                  <c:v>Põhja-Eesti</c:v>
                </c:pt>
                <c:pt idx="8">
                  <c:v>Virumaa</c:v>
                </c:pt>
                <c:pt idx="9">
                  <c:v>Kesk-Eesti</c:v>
                </c:pt>
                <c:pt idx="10">
                  <c:v>Lääne-Eesti</c:v>
                </c:pt>
                <c:pt idx="11">
                  <c:v>Lõuna-Eesti</c:v>
                </c:pt>
                <c:pt idx="12">
                  <c:v>Tunnen toidu ohutuse osas ebakindlust</c:v>
                </c:pt>
                <c:pt idx="13">
                  <c:v>Põhja-Eesti</c:v>
                </c:pt>
                <c:pt idx="14">
                  <c:v>Virumaa</c:v>
                </c:pt>
                <c:pt idx="15">
                  <c:v>Kesk-Eesti</c:v>
                </c:pt>
                <c:pt idx="16">
                  <c:v>Lääne-Eesti</c:v>
                </c:pt>
                <c:pt idx="17">
                  <c:v>Lõuna-Eesti</c:v>
                </c:pt>
              </c:strCache>
            </c:strRef>
          </c:cat>
          <c:val>
            <c:numRef>
              <c:f>Q2_taust!$C$64:$C$81</c:f>
              <c:numCache>
                <c:formatCode>0</c:formatCode>
                <c:ptCount val="18"/>
                <c:pt idx="1">
                  <c:v>25.862068965517199</c:v>
                </c:pt>
                <c:pt idx="2">
                  <c:v>28.2258064516129</c:v>
                </c:pt>
                <c:pt idx="3">
                  <c:v>13.7254901960784</c:v>
                </c:pt>
                <c:pt idx="4">
                  <c:v>20</c:v>
                </c:pt>
                <c:pt idx="5">
                  <c:v>21.582733812949598</c:v>
                </c:pt>
                <c:pt idx="7">
                  <c:v>23.1527093596059</c:v>
                </c:pt>
                <c:pt idx="8">
                  <c:v>25</c:v>
                </c:pt>
                <c:pt idx="9">
                  <c:v>11.764705882352899</c:v>
                </c:pt>
                <c:pt idx="10">
                  <c:v>13.75</c:v>
                </c:pt>
                <c:pt idx="11">
                  <c:v>16.5467625899281</c:v>
                </c:pt>
                <c:pt idx="13">
                  <c:v>18.4729064039409</c:v>
                </c:pt>
                <c:pt idx="14">
                  <c:v>19.354838709677399</c:v>
                </c:pt>
                <c:pt idx="15">
                  <c:v>11.764705882352899</c:v>
                </c:pt>
                <c:pt idx="16">
                  <c:v>15</c:v>
                </c:pt>
                <c:pt idx="17">
                  <c:v>15.8273381294964</c:v>
                </c:pt>
              </c:numCache>
            </c:numRef>
          </c:val>
          <c:extLst>
            <c:ext xmlns:c16="http://schemas.microsoft.com/office/drawing/2014/chart" uri="{C3380CC4-5D6E-409C-BE32-E72D297353CC}">
              <c16:uniqueId val="{00000001-5353-4A27-B5B2-FEF2B22A3A4E}"/>
            </c:ext>
          </c:extLst>
        </c:ser>
        <c:ser>
          <c:idx val="2"/>
          <c:order val="2"/>
          <c:tx>
            <c:strRef>
              <c:f>Q2_taust!$D$63</c:f>
              <c:strCache>
                <c:ptCount val="1"/>
                <c:pt idx="0">
                  <c:v>Nii ja naa</c:v>
                </c:pt>
              </c:strCache>
            </c:strRef>
          </c:tx>
          <c:spPr>
            <a:solidFill>
              <a:srgbClr val="5B9BD5">
                <a:lumMod val="40000"/>
                <a:lumOff val="60000"/>
              </a:srgbClr>
            </a:solidFill>
            <a:ln>
              <a:noFill/>
            </a:ln>
            <a:effectLst/>
            <a:sp3d/>
          </c:spPr>
          <c:invertIfNegative val="0"/>
          <c:dLbls>
            <c:spPr>
              <a:noFill/>
              <a:ln>
                <a:noFill/>
              </a:ln>
              <a:effectLst/>
            </c:spPr>
            <c:txPr>
              <a:bodyPr rot="0" spcFirstLastPara="1" vertOverflow="ellipsis" vert="horz" wrap="square" anchor="ctr" anchorCtr="1"/>
              <a:lstStyle/>
              <a:p>
                <a:pPr>
                  <a:defRPr sz="1075"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Q2_taust!$A$64:$A$81</c:f>
              <c:strCache>
                <c:ptCount val="18"/>
                <c:pt idx="0">
                  <c:v>Toiduohutuse juhtumite* tõttu olen teatud toitude suhtes kahtlustav</c:v>
                </c:pt>
                <c:pt idx="1">
                  <c:v>Põhja-Eesti</c:v>
                </c:pt>
                <c:pt idx="2">
                  <c:v>Virumaa</c:v>
                </c:pt>
                <c:pt idx="3">
                  <c:v>Kesk-Eesti</c:v>
                </c:pt>
                <c:pt idx="4">
                  <c:v>Lääne-Eesti</c:v>
                </c:pt>
                <c:pt idx="5">
                  <c:v>Lõuna-Eesti</c:v>
                </c:pt>
                <c:pt idx="6">
                  <c:v>Olen toidu ohutuse pärast mures</c:v>
                </c:pt>
                <c:pt idx="7">
                  <c:v>Põhja-Eesti</c:v>
                </c:pt>
                <c:pt idx="8">
                  <c:v>Virumaa</c:v>
                </c:pt>
                <c:pt idx="9">
                  <c:v>Kesk-Eesti</c:v>
                </c:pt>
                <c:pt idx="10">
                  <c:v>Lääne-Eesti</c:v>
                </c:pt>
                <c:pt idx="11">
                  <c:v>Lõuna-Eesti</c:v>
                </c:pt>
                <c:pt idx="12">
                  <c:v>Tunnen toidu ohutuse osas ebakindlust</c:v>
                </c:pt>
                <c:pt idx="13">
                  <c:v>Põhja-Eesti</c:v>
                </c:pt>
                <c:pt idx="14">
                  <c:v>Virumaa</c:v>
                </c:pt>
                <c:pt idx="15">
                  <c:v>Kesk-Eesti</c:v>
                </c:pt>
                <c:pt idx="16">
                  <c:v>Lääne-Eesti</c:v>
                </c:pt>
                <c:pt idx="17">
                  <c:v>Lõuna-Eesti</c:v>
                </c:pt>
              </c:strCache>
            </c:strRef>
          </c:cat>
          <c:val>
            <c:numRef>
              <c:f>Q2_taust!$D$64:$D$81</c:f>
              <c:numCache>
                <c:formatCode>0</c:formatCode>
                <c:ptCount val="18"/>
                <c:pt idx="1">
                  <c:v>29.310344827586199</c:v>
                </c:pt>
                <c:pt idx="2">
                  <c:v>24.193548387096801</c:v>
                </c:pt>
                <c:pt idx="3">
                  <c:v>25.490196078431399</c:v>
                </c:pt>
                <c:pt idx="4">
                  <c:v>21.25</c:v>
                </c:pt>
                <c:pt idx="5">
                  <c:v>28.0575539568345</c:v>
                </c:pt>
                <c:pt idx="7">
                  <c:v>26.108374384236399</c:v>
                </c:pt>
                <c:pt idx="8">
                  <c:v>31.451612903225801</c:v>
                </c:pt>
                <c:pt idx="9">
                  <c:v>23.529411764705898</c:v>
                </c:pt>
                <c:pt idx="10">
                  <c:v>26.25</c:v>
                </c:pt>
                <c:pt idx="11">
                  <c:v>30.2158273381295</c:v>
                </c:pt>
                <c:pt idx="13">
                  <c:v>26.8472906403941</c:v>
                </c:pt>
                <c:pt idx="14">
                  <c:v>29.0322580645161</c:v>
                </c:pt>
                <c:pt idx="15">
                  <c:v>17.647058823529399</c:v>
                </c:pt>
                <c:pt idx="16">
                  <c:v>17.5</c:v>
                </c:pt>
                <c:pt idx="17">
                  <c:v>25.179856115107899</c:v>
                </c:pt>
              </c:numCache>
            </c:numRef>
          </c:val>
          <c:extLst>
            <c:ext xmlns:c16="http://schemas.microsoft.com/office/drawing/2014/chart" uri="{C3380CC4-5D6E-409C-BE32-E72D297353CC}">
              <c16:uniqueId val="{00000002-5353-4A27-B5B2-FEF2B22A3A4E}"/>
            </c:ext>
          </c:extLst>
        </c:ser>
        <c:ser>
          <c:idx val="3"/>
          <c:order val="3"/>
          <c:tx>
            <c:strRef>
              <c:f>Q2_taust!$E$63</c:f>
              <c:strCache>
                <c:ptCount val="1"/>
                <c:pt idx="0">
                  <c:v>Pigem ei ole nõus</c:v>
                </c:pt>
              </c:strCache>
            </c:strRef>
          </c:tx>
          <c:spPr>
            <a:solidFill>
              <a:srgbClr val="ED7D31">
                <a:lumMod val="60000"/>
                <a:lumOff val="40000"/>
              </a:srgbClr>
            </a:solidFill>
            <a:ln>
              <a:noFill/>
            </a:ln>
            <a:effectLst/>
            <a:sp3d/>
          </c:spPr>
          <c:invertIfNegative val="0"/>
          <c:dLbls>
            <c:spPr>
              <a:noFill/>
              <a:ln>
                <a:noFill/>
              </a:ln>
              <a:effectLst/>
            </c:spPr>
            <c:txPr>
              <a:bodyPr rot="0" spcFirstLastPara="1" vertOverflow="ellipsis" vert="horz" wrap="square" anchor="ctr" anchorCtr="1"/>
              <a:lstStyle/>
              <a:p>
                <a:pPr>
                  <a:defRPr sz="1075"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Q2_taust!$A$64:$A$81</c:f>
              <c:strCache>
                <c:ptCount val="18"/>
                <c:pt idx="0">
                  <c:v>Toiduohutuse juhtumite* tõttu olen teatud toitude suhtes kahtlustav</c:v>
                </c:pt>
                <c:pt idx="1">
                  <c:v>Põhja-Eesti</c:v>
                </c:pt>
                <c:pt idx="2">
                  <c:v>Virumaa</c:v>
                </c:pt>
                <c:pt idx="3">
                  <c:v>Kesk-Eesti</c:v>
                </c:pt>
                <c:pt idx="4">
                  <c:v>Lääne-Eesti</c:v>
                </c:pt>
                <c:pt idx="5">
                  <c:v>Lõuna-Eesti</c:v>
                </c:pt>
                <c:pt idx="6">
                  <c:v>Olen toidu ohutuse pärast mures</c:v>
                </c:pt>
                <c:pt idx="7">
                  <c:v>Põhja-Eesti</c:v>
                </c:pt>
                <c:pt idx="8">
                  <c:v>Virumaa</c:v>
                </c:pt>
                <c:pt idx="9">
                  <c:v>Kesk-Eesti</c:v>
                </c:pt>
                <c:pt idx="10">
                  <c:v>Lääne-Eesti</c:v>
                </c:pt>
                <c:pt idx="11">
                  <c:v>Lõuna-Eesti</c:v>
                </c:pt>
                <c:pt idx="12">
                  <c:v>Tunnen toidu ohutuse osas ebakindlust</c:v>
                </c:pt>
                <c:pt idx="13">
                  <c:v>Põhja-Eesti</c:v>
                </c:pt>
                <c:pt idx="14">
                  <c:v>Virumaa</c:v>
                </c:pt>
                <c:pt idx="15">
                  <c:v>Kesk-Eesti</c:v>
                </c:pt>
                <c:pt idx="16">
                  <c:v>Lääne-Eesti</c:v>
                </c:pt>
                <c:pt idx="17">
                  <c:v>Lõuna-Eesti</c:v>
                </c:pt>
              </c:strCache>
            </c:strRef>
          </c:cat>
          <c:val>
            <c:numRef>
              <c:f>Q2_taust!$E$64:$E$81</c:f>
              <c:numCache>
                <c:formatCode>0</c:formatCode>
                <c:ptCount val="18"/>
                <c:pt idx="1">
                  <c:v>26.354679802955701</c:v>
                </c:pt>
                <c:pt idx="2">
                  <c:v>20.161290322580601</c:v>
                </c:pt>
                <c:pt idx="3">
                  <c:v>41.176470588235297</c:v>
                </c:pt>
                <c:pt idx="4">
                  <c:v>40</c:v>
                </c:pt>
                <c:pt idx="5">
                  <c:v>27.3381294964029</c:v>
                </c:pt>
                <c:pt idx="7">
                  <c:v>31.773399014778299</c:v>
                </c:pt>
                <c:pt idx="8">
                  <c:v>19.354838709677399</c:v>
                </c:pt>
                <c:pt idx="9">
                  <c:v>45.098039215686299</c:v>
                </c:pt>
                <c:pt idx="10">
                  <c:v>45</c:v>
                </c:pt>
                <c:pt idx="11">
                  <c:v>30.2158273381295</c:v>
                </c:pt>
                <c:pt idx="13">
                  <c:v>35.221674876847302</c:v>
                </c:pt>
                <c:pt idx="14">
                  <c:v>26.612903225806399</c:v>
                </c:pt>
                <c:pt idx="15">
                  <c:v>47.058823529411796</c:v>
                </c:pt>
                <c:pt idx="16">
                  <c:v>55</c:v>
                </c:pt>
                <c:pt idx="17">
                  <c:v>36.690647482014398</c:v>
                </c:pt>
              </c:numCache>
            </c:numRef>
          </c:val>
          <c:extLst>
            <c:ext xmlns:c16="http://schemas.microsoft.com/office/drawing/2014/chart" uri="{C3380CC4-5D6E-409C-BE32-E72D297353CC}">
              <c16:uniqueId val="{00000003-5353-4A27-B5B2-FEF2B22A3A4E}"/>
            </c:ext>
          </c:extLst>
        </c:ser>
        <c:ser>
          <c:idx val="4"/>
          <c:order val="4"/>
          <c:tx>
            <c:strRef>
              <c:f>Q2_taust!$F$63</c:f>
              <c:strCache>
                <c:ptCount val="1"/>
                <c:pt idx="0">
                  <c:v>Üldse ei nõustu</c:v>
                </c:pt>
              </c:strCache>
            </c:strRef>
          </c:tx>
          <c:spPr>
            <a:solidFill>
              <a:srgbClr val="ED7D31"/>
            </a:solidFill>
            <a:ln>
              <a:noFill/>
            </a:ln>
            <a:effectLst/>
            <a:sp3d/>
          </c:spPr>
          <c:invertIfNegative val="0"/>
          <c:dLbls>
            <c:dLbl>
              <c:idx val="5"/>
              <c:layout>
                <c:manualLayout>
                  <c:x val="5.3220003522213264E-4"/>
                  <c:y val="3.836144762627528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353-4A27-B5B2-FEF2B22A3A4E}"/>
                </c:ext>
              </c:extLst>
            </c:dLbl>
            <c:spPr>
              <a:noFill/>
              <a:ln>
                <a:noFill/>
              </a:ln>
              <a:effectLst/>
            </c:spPr>
            <c:txPr>
              <a:bodyPr rot="0" spcFirstLastPara="1" vertOverflow="ellipsis" vert="horz" wrap="square" anchor="ctr" anchorCtr="1"/>
              <a:lstStyle/>
              <a:p>
                <a:pPr>
                  <a:defRPr sz="1075"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Q2_taust!$A$64:$A$81</c:f>
              <c:strCache>
                <c:ptCount val="18"/>
                <c:pt idx="0">
                  <c:v>Toiduohutuse juhtumite* tõttu olen teatud toitude suhtes kahtlustav</c:v>
                </c:pt>
                <c:pt idx="1">
                  <c:v>Põhja-Eesti</c:v>
                </c:pt>
                <c:pt idx="2">
                  <c:v>Virumaa</c:v>
                </c:pt>
                <c:pt idx="3">
                  <c:v>Kesk-Eesti</c:v>
                </c:pt>
                <c:pt idx="4">
                  <c:v>Lääne-Eesti</c:v>
                </c:pt>
                <c:pt idx="5">
                  <c:v>Lõuna-Eesti</c:v>
                </c:pt>
                <c:pt idx="6">
                  <c:v>Olen toidu ohutuse pärast mures</c:v>
                </c:pt>
                <c:pt idx="7">
                  <c:v>Põhja-Eesti</c:v>
                </c:pt>
                <c:pt idx="8">
                  <c:v>Virumaa</c:v>
                </c:pt>
                <c:pt idx="9">
                  <c:v>Kesk-Eesti</c:v>
                </c:pt>
                <c:pt idx="10">
                  <c:v>Lääne-Eesti</c:v>
                </c:pt>
                <c:pt idx="11">
                  <c:v>Lõuna-Eesti</c:v>
                </c:pt>
                <c:pt idx="12">
                  <c:v>Tunnen toidu ohutuse osas ebakindlust</c:v>
                </c:pt>
                <c:pt idx="13">
                  <c:v>Põhja-Eesti</c:v>
                </c:pt>
                <c:pt idx="14">
                  <c:v>Virumaa</c:v>
                </c:pt>
                <c:pt idx="15">
                  <c:v>Kesk-Eesti</c:v>
                </c:pt>
                <c:pt idx="16">
                  <c:v>Lääne-Eesti</c:v>
                </c:pt>
                <c:pt idx="17">
                  <c:v>Lõuna-Eesti</c:v>
                </c:pt>
              </c:strCache>
            </c:strRef>
          </c:cat>
          <c:val>
            <c:numRef>
              <c:f>Q2_taust!$F$64:$F$81</c:f>
              <c:numCache>
                <c:formatCode>0</c:formatCode>
                <c:ptCount val="18"/>
                <c:pt idx="1">
                  <c:v>8.1280788177339893</c:v>
                </c:pt>
                <c:pt idx="2">
                  <c:v>8.8709677419354804</c:v>
                </c:pt>
                <c:pt idx="3">
                  <c:v>15.6862745098039</c:v>
                </c:pt>
                <c:pt idx="4">
                  <c:v>13.75</c:v>
                </c:pt>
                <c:pt idx="5">
                  <c:v>14.3884892086331</c:v>
                </c:pt>
                <c:pt idx="7">
                  <c:v>8.3743842364531993</c:v>
                </c:pt>
                <c:pt idx="8">
                  <c:v>6.4516129032258096</c:v>
                </c:pt>
                <c:pt idx="9">
                  <c:v>13.7254901960784</c:v>
                </c:pt>
                <c:pt idx="10">
                  <c:v>10</c:v>
                </c:pt>
                <c:pt idx="11">
                  <c:v>15.1079136690647</c:v>
                </c:pt>
                <c:pt idx="13">
                  <c:v>11.0837438423645</c:v>
                </c:pt>
                <c:pt idx="14">
                  <c:v>11.290322580645199</c:v>
                </c:pt>
                <c:pt idx="15">
                  <c:v>19.6078431372549</c:v>
                </c:pt>
                <c:pt idx="16">
                  <c:v>8.75</c:v>
                </c:pt>
                <c:pt idx="17">
                  <c:v>15.8273381294964</c:v>
                </c:pt>
              </c:numCache>
            </c:numRef>
          </c:val>
          <c:extLst>
            <c:ext xmlns:c16="http://schemas.microsoft.com/office/drawing/2014/chart" uri="{C3380CC4-5D6E-409C-BE32-E72D297353CC}">
              <c16:uniqueId val="{00000005-5353-4A27-B5B2-FEF2B22A3A4E}"/>
            </c:ext>
          </c:extLst>
        </c:ser>
        <c:ser>
          <c:idx val="5"/>
          <c:order val="5"/>
          <c:tx>
            <c:strRef>
              <c:f>Q2_taust!$G$63</c:f>
              <c:strCache>
                <c:ptCount val="1"/>
                <c:pt idx="0">
                  <c:v>Ei oska öelda</c:v>
                </c:pt>
              </c:strCache>
            </c:strRef>
          </c:tx>
          <c:spPr>
            <a:solidFill>
              <a:sysClr val="window" lastClr="FFFFFF">
                <a:lumMod val="75000"/>
              </a:sysClr>
            </a:solidFill>
            <a:ln>
              <a:noFill/>
            </a:ln>
            <a:effectLst/>
            <a:sp3d/>
          </c:spPr>
          <c:invertIfNegative val="0"/>
          <c:dLbls>
            <c:dLbl>
              <c:idx val="4"/>
              <c:layout>
                <c:manualLayout>
                  <c:x val="5.0793640636191111E-3"/>
                  <c:y val="1.874765303255156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353-4A27-B5B2-FEF2B22A3A4E}"/>
                </c:ext>
              </c:extLst>
            </c:dLbl>
            <c:spPr>
              <a:noFill/>
              <a:ln>
                <a:noFill/>
              </a:ln>
              <a:effectLst/>
            </c:spPr>
            <c:txPr>
              <a:bodyPr rot="0" spcFirstLastPara="1" vertOverflow="ellipsis" vert="horz" wrap="square" lIns="38100" tIns="19050" rIns="38100" bIns="19050" anchor="ctr" anchorCtr="1">
                <a:spAutoFit/>
              </a:bodyPr>
              <a:lstStyle/>
              <a:p>
                <a:pPr>
                  <a:defRPr sz="1075"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Q2_taust!$A$64:$A$81</c:f>
              <c:strCache>
                <c:ptCount val="18"/>
                <c:pt idx="0">
                  <c:v>Toiduohutuse juhtumite* tõttu olen teatud toitude suhtes kahtlustav</c:v>
                </c:pt>
                <c:pt idx="1">
                  <c:v>Põhja-Eesti</c:v>
                </c:pt>
                <c:pt idx="2">
                  <c:v>Virumaa</c:v>
                </c:pt>
                <c:pt idx="3">
                  <c:v>Kesk-Eesti</c:v>
                </c:pt>
                <c:pt idx="4">
                  <c:v>Lääne-Eesti</c:v>
                </c:pt>
                <c:pt idx="5">
                  <c:v>Lõuna-Eesti</c:v>
                </c:pt>
                <c:pt idx="6">
                  <c:v>Olen toidu ohutuse pärast mures</c:v>
                </c:pt>
                <c:pt idx="7">
                  <c:v>Põhja-Eesti</c:v>
                </c:pt>
                <c:pt idx="8">
                  <c:v>Virumaa</c:v>
                </c:pt>
                <c:pt idx="9">
                  <c:v>Kesk-Eesti</c:v>
                </c:pt>
                <c:pt idx="10">
                  <c:v>Lääne-Eesti</c:v>
                </c:pt>
                <c:pt idx="11">
                  <c:v>Lõuna-Eesti</c:v>
                </c:pt>
                <c:pt idx="12">
                  <c:v>Tunnen toidu ohutuse osas ebakindlust</c:v>
                </c:pt>
                <c:pt idx="13">
                  <c:v>Põhja-Eesti</c:v>
                </c:pt>
                <c:pt idx="14">
                  <c:v>Virumaa</c:v>
                </c:pt>
                <c:pt idx="15">
                  <c:v>Kesk-Eesti</c:v>
                </c:pt>
                <c:pt idx="16">
                  <c:v>Lääne-Eesti</c:v>
                </c:pt>
                <c:pt idx="17">
                  <c:v>Lõuna-Eesti</c:v>
                </c:pt>
              </c:strCache>
            </c:strRef>
          </c:cat>
          <c:val>
            <c:numRef>
              <c:f>Q2_taust!$G$64:$G$81</c:f>
              <c:numCache>
                <c:formatCode>0</c:formatCode>
                <c:ptCount val="18"/>
                <c:pt idx="1">
                  <c:v>4.6798029556650302</c:v>
                </c:pt>
                <c:pt idx="2">
                  <c:v>6.4516129032258096</c:v>
                </c:pt>
                <c:pt idx="3">
                  <c:v>1.9607843137254899</c:v>
                </c:pt>
                <c:pt idx="4">
                  <c:v>2.5</c:v>
                </c:pt>
                <c:pt idx="5">
                  <c:v>0.71942446043165498</c:v>
                </c:pt>
                <c:pt idx="7">
                  <c:v>2.95566502463054</c:v>
                </c:pt>
                <c:pt idx="8">
                  <c:v>5.6451612903225801</c:v>
                </c:pt>
                <c:pt idx="9">
                  <c:v>3.9215686274509798</c:v>
                </c:pt>
                <c:pt idx="10">
                  <c:v>2.5</c:v>
                </c:pt>
                <c:pt idx="11">
                  <c:v>2.1582733812949599</c:v>
                </c:pt>
                <c:pt idx="13">
                  <c:v>3.20197044334975</c:v>
                </c:pt>
                <c:pt idx="14">
                  <c:v>4.8387096774193603</c:v>
                </c:pt>
                <c:pt idx="15">
                  <c:v>3.9215686274509798</c:v>
                </c:pt>
                <c:pt idx="16">
                  <c:v>0</c:v>
                </c:pt>
                <c:pt idx="17">
                  <c:v>4.3165467625899296</c:v>
                </c:pt>
              </c:numCache>
            </c:numRef>
          </c:val>
          <c:extLst>
            <c:ext xmlns:c16="http://schemas.microsoft.com/office/drawing/2014/chart" uri="{C3380CC4-5D6E-409C-BE32-E72D297353CC}">
              <c16:uniqueId val="{00000007-5353-4A27-B5B2-FEF2B22A3A4E}"/>
            </c:ext>
          </c:extLst>
        </c:ser>
        <c:dLbls>
          <c:showLegendKey val="0"/>
          <c:showVal val="1"/>
          <c:showCatName val="0"/>
          <c:showSerName val="0"/>
          <c:showPercent val="0"/>
          <c:showBubbleSize val="0"/>
        </c:dLbls>
        <c:gapWidth val="150"/>
        <c:shape val="box"/>
        <c:axId val="401366600"/>
        <c:axId val="401373656"/>
        <c:axId val="0"/>
      </c:bar3DChart>
      <c:catAx>
        <c:axId val="401366600"/>
        <c:scaling>
          <c:orientation val="maxMin"/>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075" b="1" i="0" u="none" strike="noStrike" kern="1200" baseline="0">
                <a:solidFill>
                  <a:schemeClr val="tx1">
                    <a:lumMod val="65000"/>
                    <a:lumOff val="35000"/>
                  </a:schemeClr>
                </a:solidFill>
                <a:latin typeface="+mn-lt"/>
                <a:ea typeface="+mn-ea"/>
                <a:cs typeface="+mn-cs"/>
              </a:defRPr>
            </a:pPr>
            <a:endParaRPr lang="et-EE"/>
          </a:p>
        </c:txPr>
        <c:crossAx val="401373656"/>
        <c:crosses val="autoZero"/>
        <c:auto val="1"/>
        <c:lblAlgn val="ctr"/>
        <c:lblOffset val="100"/>
        <c:noMultiLvlLbl val="0"/>
      </c:catAx>
      <c:valAx>
        <c:axId val="401373656"/>
        <c:scaling>
          <c:orientation val="minMax"/>
        </c:scaling>
        <c:delete val="1"/>
        <c:axPos val="t"/>
        <c:numFmt formatCode="0%" sourceLinked="1"/>
        <c:majorTickMark val="none"/>
        <c:minorTickMark val="none"/>
        <c:tickLblPos val="nextTo"/>
        <c:crossAx val="40136660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75" b="1" i="0" u="none" strike="noStrike" kern="1200" baseline="0">
              <a:solidFill>
                <a:schemeClr val="tx1">
                  <a:lumMod val="65000"/>
                  <a:lumOff val="35000"/>
                </a:schemeClr>
              </a:solidFill>
              <a:latin typeface="+mn-lt"/>
              <a:ea typeface="+mn-ea"/>
              <a:cs typeface="+mn-cs"/>
            </a:defRPr>
          </a:pPr>
          <a:endParaRPr lang="et-EE"/>
        </a:p>
      </c:txPr>
    </c:legend>
    <c:plotVisOnly val="1"/>
    <c:dispBlanksAs val="gap"/>
    <c:showDLblsOverMax val="0"/>
  </c:chart>
  <c:spPr>
    <a:noFill/>
    <a:ln w="9525" cap="flat" cmpd="sng" algn="ctr">
      <a:noFill/>
      <a:round/>
    </a:ln>
    <a:effectLst/>
  </c:spPr>
  <c:txPr>
    <a:bodyPr/>
    <a:lstStyle/>
    <a:p>
      <a:pPr>
        <a:defRPr b="1"/>
      </a:pPr>
      <a:endParaRPr lang="et-EE"/>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t-EE"/>
              <a:t>Toidukäitlemisettevõtjad pööravad toidu ohutusele erilist tähelepanu?</a:t>
            </a:r>
            <a:br>
              <a:rPr lang="et-EE"/>
            </a:br>
            <a:r>
              <a:rPr lang="et-EE" b="0"/>
              <a:t>N=800</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t-E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percentStacked"/>
        <c:varyColors val="0"/>
        <c:ser>
          <c:idx val="0"/>
          <c:order val="0"/>
          <c:tx>
            <c:strRef>
              <c:f>Q3a!$B$2</c:f>
              <c:strCache>
                <c:ptCount val="1"/>
                <c:pt idx="0">
                  <c:v>Nõustun igati</c:v>
                </c:pt>
              </c:strCache>
            </c:strRef>
          </c:tx>
          <c:spPr>
            <a:solidFill>
              <a:schemeClr val="accent1">
                <a:lumMod val="75000"/>
              </a:scheme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Q3a!$A$3:$A$8</c:f>
              <c:strCache>
                <c:ptCount val="6"/>
                <c:pt idx="0">
                  <c:v>Põllumajandustootjad on pädevad toidu ohutust kontrollima</c:v>
                </c:pt>
                <c:pt idx="1">
                  <c:v>Põllumajandustootjatel on piisavalt teadmisi toidu ohutuse tagamiseks</c:v>
                </c:pt>
                <c:pt idx="2">
                  <c:v>Põllumajandustootjad pööravad toidu ohutusele erilist tähelepanu</c:v>
                </c:pt>
                <c:pt idx="3">
                  <c:v>Põllumajandustootjad on toidu ohutuse osas ausad</c:v>
                </c:pt>
                <c:pt idx="4">
                  <c:v>Põllumajandustootjate tegevus toidu ohutuse tagamiseks on piisav</c:v>
                </c:pt>
                <c:pt idx="5">
                  <c:v>Põllumajandustootjad on toidu ohutust puudutava info osas piisavalt avatud</c:v>
                </c:pt>
              </c:strCache>
            </c:strRef>
          </c:cat>
          <c:val>
            <c:numRef>
              <c:f>Q3a!$B$3:$B$8</c:f>
              <c:numCache>
                <c:formatCode>0</c:formatCode>
                <c:ptCount val="6"/>
                <c:pt idx="0">
                  <c:v>10.75</c:v>
                </c:pt>
                <c:pt idx="1">
                  <c:v>9.5</c:v>
                </c:pt>
                <c:pt idx="2">
                  <c:v>5.5</c:v>
                </c:pt>
                <c:pt idx="3">
                  <c:v>5.5</c:v>
                </c:pt>
                <c:pt idx="4">
                  <c:v>5</c:v>
                </c:pt>
                <c:pt idx="5">
                  <c:v>5</c:v>
                </c:pt>
              </c:numCache>
            </c:numRef>
          </c:val>
          <c:extLst>
            <c:ext xmlns:c16="http://schemas.microsoft.com/office/drawing/2014/chart" uri="{C3380CC4-5D6E-409C-BE32-E72D297353CC}">
              <c16:uniqueId val="{00000000-92E0-483D-B33D-204E822286EC}"/>
            </c:ext>
          </c:extLst>
        </c:ser>
        <c:ser>
          <c:idx val="1"/>
          <c:order val="1"/>
          <c:tx>
            <c:strRef>
              <c:f>Q3a!$C$2</c:f>
              <c:strCache>
                <c:ptCount val="1"/>
                <c:pt idx="0">
                  <c:v>Pigem olen nõus</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Q3a!$A$3:$A$8</c:f>
              <c:strCache>
                <c:ptCount val="6"/>
                <c:pt idx="0">
                  <c:v>Põllumajandustootjad on pädevad toidu ohutust kontrollima</c:v>
                </c:pt>
                <c:pt idx="1">
                  <c:v>Põllumajandustootjatel on piisavalt teadmisi toidu ohutuse tagamiseks</c:v>
                </c:pt>
                <c:pt idx="2">
                  <c:v>Põllumajandustootjad pööravad toidu ohutusele erilist tähelepanu</c:v>
                </c:pt>
                <c:pt idx="3">
                  <c:v>Põllumajandustootjad on toidu ohutuse osas ausad</c:v>
                </c:pt>
                <c:pt idx="4">
                  <c:v>Põllumajandustootjate tegevus toidu ohutuse tagamiseks on piisav</c:v>
                </c:pt>
                <c:pt idx="5">
                  <c:v>Põllumajandustootjad on toidu ohutust puudutava info osas piisavalt avatud</c:v>
                </c:pt>
              </c:strCache>
            </c:strRef>
          </c:cat>
          <c:val>
            <c:numRef>
              <c:f>Q3a!$C$3:$C$8</c:f>
              <c:numCache>
                <c:formatCode>0</c:formatCode>
                <c:ptCount val="6"/>
                <c:pt idx="0">
                  <c:v>43.25</c:v>
                </c:pt>
                <c:pt idx="1">
                  <c:v>48.625</c:v>
                </c:pt>
                <c:pt idx="2">
                  <c:v>30.875</c:v>
                </c:pt>
                <c:pt idx="3">
                  <c:v>28</c:v>
                </c:pt>
                <c:pt idx="4">
                  <c:v>31.875</c:v>
                </c:pt>
                <c:pt idx="5">
                  <c:v>27.75</c:v>
                </c:pt>
              </c:numCache>
            </c:numRef>
          </c:val>
          <c:extLst>
            <c:ext xmlns:c16="http://schemas.microsoft.com/office/drawing/2014/chart" uri="{C3380CC4-5D6E-409C-BE32-E72D297353CC}">
              <c16:uniqueId val="{00000001-92E0-483D-B33D-204E822286EC}"/>
            </c:ext>
          </c:extLst>
        </c:ser>
        <c:ser>
          <c:idx val="2"/>
          <c:order val="2"/>
          <c:tx>
            <c:strRef>
              <c:f>Q3a!$D$2</c:f>
              <c:strCache>
                <c:ptCount val="1"/>
                <c:pt idx="0">
                  <c:v>Nii ja naa</c:v>
                </c:pt>
              </c:strCache>
            </c:strRef>
          </c:tx>
          <c:spPr>
            <a:solidFill>
              <a:srgbClr val="5B9BD5">
                <a:lumMod val="40000"/>
                <a:lumOff val="6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Q3a!$A$3:$A$8</c:f>
              <c:strCache>
                <c:ptCount val="6"/>
                <c:pt idx="0">
                  <c:v>Põllumajandustootjad on pädevad toidu ohutust kontrollima</c:v>
                </c:pt>
                <c:pt idx="1">
                  <c:v>Põllumajandustootjatel on piisavalt teadmisi toidu ohutuse tagamiseks</c:v>
                </c:pt>
                <c:pt idx="2">
                  <c:v>Põllumajandustootjad pööravad toidu ohutusele erilist tähelepanu</c:v>
                </c:pt>
                <c:pt idx="3">
                  <c:v>Põllumajandustootjad on toidu ohutuse osas ausad</c:v>
                </c:pt>
                <c:pt idx="4">
                  <c:v>Põllumajandustootjate tegevus toidu ohutuse tagamiseks on piisav</c:v>
                </c:pt>
                <c:pt idx="5">
                  <c:v>Põllumajandustootjad on toidu ohutust puudutava info osas piisavalt avatud</c:v>
                </c:pt>
              </c:strCache>
            </c:strRef>
          </c:cat>
          <c:val>
            <c:numRef>
              <c:f>Q3a!$D$3:$D$8</c:f>
              <c:numCache>
                <c:formatCode>0</c:formatCode>
                <c:ptCount val="6"/>
                <c:pt idx="0">
                  <c:v>26</c:v>
                </c:pt>
                <c:pt idx="1">
                  <c:v>22.875</c:v>
                </c:pt>
                <c:pt idx="2">
                  <c:v>34</c:v>
                </c:pt>
                <c:pt idx="3">
                  <c:v>39.125</c:v>
                </c:pt>
                <c:pt idx="4">
                  <c:v>35.375</c:v>
                </c:pt>
                <c:pt idx="5">
                  <c:v>37.25</c:v>
                </c:pt>
              </c:numCache>
            </c:numRef>
          </c:val>
          <c:extLst>
            <c:ext xmlns:c16="http://schemas.microsoft.com/office/drawing/2014/chart" uri="{C3380CC4-5D6E-409C-BE32-E72D297353CC}">
              <c16:uniqueId val="{00000002-92E0-483D-B33D-204E822286EC}"/>
            </c:ext>
          </c:extLst>
        </c:ser>
        <c:ser>
          <c:idx val="3"/>
          <c:order val="3"/>
          <c:tx>
            <c:strRef>
              <c:f>Q3a!$E$2</c:f>
              <c:strCache>
                <c:ptCount val="1"/>
                <c:pt idx="0">
                  <c:v>Pigem ei ole nõus</c:v>
                </c:pt>
              </c:strCache>
            </c:strRef>
          </c:tx>
          <c:spPr>
            <a:solidFill>
              <a:srgbClr val="ED7D31">
                <a:lumMod val="60000"/>
                <a:lumOff val="4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Q3a!$A$3:$A$8</c:f>
              <c:strCache>
                <c:ptCount val="6"/>
                <c:pt idx="0">
                  <c:v>Põllumajandustootjad on pädevad toidu ohutust kontrollima</c:v>
                </c:pt>
                <c:pt idx="1">
                  <c:v>Põllumajandustootjatel on piisavalt teadmisi toidu ohutuse tagamiseks</c:v>
                </c:pt>
                <c:pt idx="2">
                  <c:v>Põllumajandustootjad pööravad toidu ohutusele erilist tähelepanu</c:v>
                </c:pt>
                <c:pt idx="3">
                  <c:v>Põllumajandustootjad on toidu ohutuse osas ausad</c:v>
                </c:pt>
                <c:pt idx="4">
                  <c:v>Põllumajandustootjate tegevus toidu ohutuse tagamiseks on piisav</c:v>
                </c:pt>
                <c:pt idx="5">
                  <c:v>Põllumajandustootjad on toidu ohutust puudutava info osas piisavalt avatud</c:v>
                </c:pt>
              </c:strCache>
            </c:strRef>
          </c:cat>
          <c:val>
            <c:numRef>
              <c:f>Q3a!$E$3:$E$8</c:f>
              <c:numCache>
                <c:formatCode>0</c:formatCode>
                <c:ptCount val="6"/>
                <c:pt idx="0">
                  <c:v>12.375</c:v>
                </c:pt>
                <c:pt idx="1">
                  <c:v>11.375</c:v>
                </c:pt>
                <c:pt idx="2">
                  <c:v>16.125</c:v>
                </c:pt>
                <c:pt idx="3">
                  <c:v>17</c:v>
                </c:pt>
                <c:pt idx="4">
                  <c:v>16.25</c:v>
                </c:pt>
                <c:pt idx="5">
                  <c:v>17.75</c:v>
                </c:pt>
              </c:numCache>
            </c:numRef>
          </c:val>
          <c:extLst>
            <c:ext xmlns:c16="http://schemas.microsoft.com/office/drawing/2014/chart" uri="{C3380CC4-5D6E-409C-BE32-E72D297353CC}">
              <c16:uniqueId val="{00000003-92E0-483D-B33D-204E822286EC}"/>
            </c:ext>
          </c:extLst>
        </c:ser>
        <c:ser>
          <c:idx val="4"/>
          <c:order val="4"/>
          <c:tx>
            <c:strRef>
              <c:f>Q3a!$F$2</c:f>
              <c:strCache>
                <c:ptCount val="1"/>
                <c:pt idx="0">
                  <c:v>Üldse ei nõustu</c:v>
                </c:pt>
              </c:strCache>
            </c:strRef>
          </c:tx>
          <c:spPr>
            <a:solidFill>
              <a:srgbClr val="ED7D31"/>
            </a:solidFill>
            <a:ln>
              <a:noFill/>
            </a:ln>
            <a:effectLst/>
            <a:sp3d/>
          </c:spPr>
          <c:invertIfNegative val="0"/>
          <c:dLbls>
            <c:dLbl>
              <c:idx val="5"/>
              <c:layout>
                <c:manualLayout>
                  <c:x val="5.3220003522213264E-4"/>
                  <c:y val="3.836144762627528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2E0-483D-B33D-204E822286EC}"/>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Q3a!$A$3:$A$8</c:f>
              <c:strCache>
                <c:ptCount val="6"/>
                <c:pt idx="0">
                  <c:v>Põllumajandustootjad on pädevad toidu ohutust kontrollima</c:v>
                </c:pt>
                <c:pt idx="1">
                  <c:v>Põllumajandustootjatel on piisavalt teadmisi toidu ohutuse tagamiseks</c:v>
                </c:pt>
                <c:pt idx="2">
                  <c:v>Põllumajandustootjad pööravad toidu ohutusele erilist tähelepanu</c:v>
                </c:pt>
                <c:pt idx="3">
                  <c:v>Põllumajandustootjad on toidu ohutuse osas ausad</c:v>
                </c:pt>
                <c:pt idx="4">
                  <c:v>Põllumajandustootjate tegevus toidu ohutuse tagamiseks on piisav</c:v>
                </c:pt>
                <c:pt idx="5">
                  <c:v>Põllumajandustootjad on toidu ohutust puudutava info osas piisavalt avatud</c:v>
                </c:pt>
              </c:strCache>
            </c:strRef>
          </c:cat>
          <c:val>
            <c:numRef>
              <c:f>Q3a!$F$3:$F$8</c:f>
              <c:numCache>
                <c:formatCode>0</c:formatCode>
                <c:ptCount val="6"/>
                <c:pt idx="0">
                  <c:v>2</c:v>
                </c:pt>
                <c:pt idx="1">
                  <c:v>1.5</c:v>
                </c:pt>
                <c:pt idx="2">
                  <c:v>4.125</c:v>
                </c:pt>
                <c:pt idx="3">
                  <c:v>5</c:v>
                </c:pt>
                <c:pt idx="4">
                  <c:v>3.625</c:v>
                </c:pt>
                <c:pt idx="5">
                  <c:v>3.75</c:v>
                </c:pt>
              </c:numCache>
            </c:numRef>
          </c:val>
          <c:extLst>
            <c:ext xmlns:c16="http://schemas.microsoft.com/office/drawing/2014/chart" uri="{C3380CC4-5D6E-409C-BE32-E72D297353CC}">
              <c16:uniqueId val="{00000005-92E0-483D-B33D-204E822286EC}"/>
            </c:ext>
          </c:extLst>
        </c:ser>
        <c:ser>
          <c:idx val="5"/>
          <c:order val="5"/>
          <c:tx>
            <c:strRef>
              <c:f>Q3a!$G$2</c:f>
              <c:strCache>
                <c:ptCount val="1"/>
                <c:pt idx="0">
                  <c:v>Ei oska öelda</c:v>
                </c:pt>
              </c:strCache>
            </c:strRef>
          </c:tx>
          <c:spPr>
            <a:solidFill>
              <a:sysClr val="window" lastClr="FFFFFF">
                <a:lumMod val="75000"/>
              </a:sysClr>
            </a:solidFill>
            <a:ln>
              <a:noFill/>
            </a:ln>
            <a:effectLst/>
            <a:sp3d/>
          </c:spPr>
          <c:invertIfNegative val="0"/>
          <c:dLbls>
            <c:dLbl>
              <c:idx val="4"/>
              <c:layout>
                <c:manualLayout>
                  <c:x val="5.0793640636191111E-3"/>
                  <c:y val="1.874765303255156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2E0-483D-B33D-204E822286EC}"/>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Q3a!$A$3:$A$8</c:f>
              <c:strCache>
                <c:ptCount val="6"/>
                <c:pt idx="0">
                  <c:v>Põllumajandustootjad on pädevad toidu ohutust kontrollima</c:v>
                </c:pt>
                <c:pt idx="1">
                  <c:v>Põllumajandustootjatel on piisavalt teadmisi toidu ohutuse tagamiseks</c:v>
                </c:pt>
                <c:pt idx="2">
                  <c:v>Põllumajandustootjad pööravad toidu ohutusele erilist tähelepanu</c:v>
                </c:pt>
                <c:pt idx="3">
                  <c:v>Põllumajandustootjad on toidu ohutuse osas ausad</c:v>
                </c:pt>
                <c:pt idx="4">
                  <c:v>Põllumajandustootjate tegevus toidu ohutuse tagamiseks on piisav</c:v>
                </c:pt>
                <c:pt idx="5">
                  <c:v>Põllumajandustootjad on toidu ohutust puudutava info osas piisavalt avatud</c:v>
                </c:pt>
              </c:strCache>
            </c:strRef>
          </c:cat>
          <c:val>
            <c:numRef>
              <c:f>Q3a!$G$3:$G$8</c:f>
              <c:numCache>
                <c:formatCode>0</c:formatCode>
                <c:ptCount val="6"/>
                <c:pt idx="0">
                  <c:v>5.625</c:v>
                </c:pt>
                <c:pt idx="1">
                  <c:v>6.125</c:v>
                </c:pt>
                <c:pt idx="2">
                  <c:v>9.375</c:v>
                </c:pt>
                <c:pt idx="3">
                  <c:v>5.375</c:v>
                </c:pt>
                <c:pt idx="4">
                  <c:v>7.875</c:v>
                </c:pt>
                <c:pt idx="5">
                  <c:v>8.5</c:v>
                </c:pt>
              </c:numCache>
            </c:numRef>
          </c:val>
          <c:extLst>
            <c:ext xmlns:c16="http://schemas.microsoft.com/office/drawing/2014/chart" uri="{C3380CC4-5D6E-409C-BE32-E72D297353CC}">
              <c16:uniqueId val="{00000007-92E0-483D-B33D-204E822286EC}"/>
            </c:ext>
          </c:extLst>
        </c:ser>
        <c:dLbls>
          <c:showLegendKey val="0"/>
          <c:showVal val="1"/>
          <c:showCatName val="0"/>
          <c:showSerName val="0"/>
          <c:showPercent val="0"/>
          <c:showBubbleSize val="0"/>
        </c:dLbls>
        <c:gapWidth val="150"/>
        <c:shape val="box"/>
        <c:axId val="401367776"/>
        <c:axId val="401369736"/>
        <c:axId val="0"/>
      </c:bar3DChart>
      <c:catAx>
        <c:axId val="401367776"/>
        <c:scaling>
          <c:orientation val="maxMin"/>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t-EE"/>
          </a:p>
        </c:txPr>
        <c:crossAx val="401369736"/>
        <c:crosses val="autoZero"/>
        <c:auto val="1"/>
        <c:lblAlgn val="ctr"/>
        <c:lblOffset val="100"/>
        <c:noMultiLvlLbl val="0"/>
      </c:catAx>
      <c:valAx>
        <c:axId val="401369736"/>
        <c:scaling>
          <c:orientation val="minMax"/>
        </c:scaling>
        <c:delete val="1"/>
        <c:axPos val="t"/>
        <c:numFmt formatCode="0%" sourceLinked="1"/>
        <c:majorTickMark val="none"/>
        <c:minorTickMark val="none"/>
        <c:tickLblPos val="nextTo"/>
        <c:crossAx val="401367776"/>
        <c:crosses val="autoZero"/>
        <c:crossBetween val="between"/>
      </c:valAx>
      <c:spPr>
        <a:noFill/>
        <a:ln>
          <a:noFill/>
        </a:ln>
        <a:effectLst/>
      </c:spPr>
    </c:plotArea>
    <c:legend>
      <c:legendPos val="b"/>
      <c:layout>
        <c:manualLayout>
          <c:xMode val="edge"/>
          <c:yMode val="edge"/>
          <c:x val="0.16495238040625923"/>
          <c:y val="0.87862511238318297"/>
          <c:w val="0.77569182270472981"/>
          <c:h val="0.1053719003925352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t-EE"/>
        </a:p>
      </c:txPr>
    </c:legend>
    <c:plotVisOnly val="1"/>
    <c:dispBlanksAs val="gap"/>
    <c:showDLblsOverMax val="0"/>
  </c:chart>
  <c:spPr>
    <a:noFill/>
    <a:ln w="9525" cap="flat" cmpd="sng" algn="ctr">
      <a:noFill/>
      <a:round/>
    </a:ln>
    <a:effectLst/>
  </c:spPr>
  <c:txPr>
    <a:bodyPr/>
    <a:lstStyle/>
    <a:p>
      <a:pPr>
        <a:defRPr b="1"/>
      </a:pPr>
      <a:endParaRPr lang="et-EE"/>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dirty="0">
                <a:solidFill>
                  <a:srgbClr val="595959"/>
                </a:solidFill>
                <a:latin typeface="Calibri"/>
              </a:rPr>
              <a:t>Mil määral nõustute järgnevate väidetega? 
</a:t>
            </a:r>
            <a:r>
              <a:rPr lang="et-EE" sz="1400" b="0" strike="noStrike" spc="-1" dirty="0">
                <a:solidFill>
                  <a:srgbClr val="595959"/>
                </a:solidFill>
                <a:latin typeface="Calibri"/>
              </a:rPr>
              <a:t>N=800</a:t>
            </a:r>
          </a:p>
        </c:rich>
      </c:tx>
      <c:layout>
        <c:manualLayout>
          <c:xMode val="edge"/>
          <c:yMode val="edge"/>
          <c:x val="0.35259104330708663"/>
          <c:y val="8.4394505207181864E-2"/>
        </c:manualLayout>
      </c:layout>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bar3DChart>
        <c:barDir val="bar"/>
        <c:grouping val="percentStacked"/>
        <c:varyColors val="0"/>
        <c:ser>
          <c:idx val="0"/>
          <c:order val="0"/>
          <c:tx>
            <c:strRef>
              <c:f>Q3a_taust!$B$2</c:f>
              <c:strCache>
                <c:ptCount val="1"/>
                <c:pt idx="0">
                  <c:v>Nõustun igati</c:v>
                </c:pt>
              </c:strCache>
            </c:strRef>
          </c:tx>
          <c:spPr>
            <a:solidFill>
              <a:srgbClr val="2F5597"/>
            </a:solidFill>
            <a:ln w="0">
              <a:noFill/>
            </a:ln>
          </c:spPr>
          <c:invertIfNegative val="0"/>
          <c:dLbls>
            <c:spPr>
              <a:noFill/>
              <a:ln>
                <a:noFill/>
              </a:ln>
              <a:effectLst/>
            </c:spPr>
            <c:txPr>
              <a:bodyPr wrap="square"/>
              <a:lstStyle/>
              <a:p>
                <a:pPr>
                  <a:defRPr sz="1075"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Q3a_taust!$A$3:$A$20</c:f>
              <c:strCache>
                <c:ptCount val="18"/>
                <c:pt idx="0">
                  <c:v>Põllumajandustootjad on pädevad toidu ohutust kontrollima</c:v>
                </c:pt>
                <c:pt idx="1">
                  <c:v>Mees</c:v>
                </c:pt>
                <c:pt idx="2">
                  <c:v>Naine</c:v>
                </c:pt>
                <c:pt idx="3">
                  <c:v>Põllumajandustootjatel on piisavalt teadmisi toidu ohutuse tagamiseks</c:v>
                </c:pt>
                <c:pt idx="4">
                  <c:v>Mees</c:v>
                </c:pt>
                <c:pt idx="5">
                  <c:v>Naine</c:v>
                </c:pt>
                <c:pt idx="6">
                  <c:v>Põllumajandustootjad pööravad toidu ohutusele erilist tähelepanu</c:v>
                </c:pt>
                <c:pt idx="7">
                  <c:v>Mees</c:v>
                </c:pt>
                <c:pt idx="8">
                  <c:v>Naine</c:v>
                </c:pt>
                <c:pt idx="9">
                  <c:v>Põllumajandustootjad on toidu ohutuse osas ausad</c:v>
                </c:pt>
                <c:pt idx="10">
                  <c:v>Mees</c:v>
                </c:pt>
                <c:pt idx="11">
                  <c:v>Naine</c:v>
                </c:pt>
                <c:pt idx="12">
                  <c:v>Põllumajandustootjate tegevus toidu ohutuse tagamiseks on piisav</c:v>
                </c:pt>
                <c:pt idx="13">
                  <c:v>Mees</c:v>
                </c:pt>
                <c:pt idx="14">
                  <c:v>Naine</c:v>
                </c:pt>
                <c:pt idx="15">
                  <c:v>Põllumajandustootjad on toidu ohutust puudutava info osas piisavalt avatud</c:v>
                </c:pt>
                <c:pt idx="16">
                  <c:v>Mees</c:v>
                </c:pt>
                <c:pt idx="17">
                  <c:v>Naine</c:v>
                </c:pt>
              </c:strCache>
            </c:strRef>
          </c:cat>
          <c:val>
            <c:numRef>
              <c:f>Q3a_taust!$B$3:$B$20</c:f>
              <c:numCache>
                <c:formatCode>0</c:formatCode>
                <c:ptCount val="18"/>
                <c:pt idx="1">
                  <c:v>11.3756613756614</c:v>
                </c:pt>
                <c:pt idx="2">
                  <c:v>10.1895734597156</c:v>
                </c:pt>
                <c:pt idx="4">
                  <c:v>10.8465608465608</c:v>
                </c:pt>
                <c:pt idx="5">
                  <c:v>8.2938388625592392</c:v>
                </c:pt>
                <c:pt idx="7">
                  <c:v>6.6137566137566104</c:v>
                </c:pt>
                <c:pt idx="8">
                  <c:v>4.50236966824645</c:v>
                </c:pt>
                <c:pt idx="10">
                  <c:v>6.3492063492063497</c:v>
                </c:pt>
                <c:pt idx="11">
                  <c:v>4.7393364928909998</c:v>
                </c:pt>
                <c:pt idx="13">
                  <c:v>5.5555555555555598</c:v>
                </c:pt>
                <c:pt idx="14">
                  <c:v>4.50236966824645</c:v>
                </c:pt>
                <c:pt idx="16">
                  <c:v>5.5555555555555598</c:v>
                </c:pt>
                <c:pt idx="17">
                  <c:v>4.50236966824645</c:v>
                </c:pt>
              </c:numCache>
            </c:numRef>
          </c:val>
          <c:extLst>
            <c:ext xmlns:c16="http://schemas.microsoft.com/office/drawing/2014/chart" uri="{C3380CC4-5D6E-409C-BE32-E72D297353CC}">
              <c16:uniqueId val="{00000000-91DD-422E-BCBF-DE8C2843B143}"/>
            </c:ext>
          </c:extLst>
        </c:ser>
        <c:ser>
          <c:idx val="1"/>
          <c:order val="1"/>
          <c:tx>
            <c:strRef>
              <c:f>Q3a_taust!$C$2</c:f>
              <c:strCache>
                <c:ptCount val="1"/>
                <c:pt idx="0">
                  <c:v>Pigem olen nõus</c:v>
                </c:pt>
              </c:strCache>
            </c:strRef>
          </c:tx>
          <c:spPr>
            <a:solidFill>
              <a:srgbClr val="4472C4"/>
            </a:solidFill>
            <a:ln w="0">
              <a:noFill/>
            </a:ln>
          </c:spPr>
          <c:invertIfNegative val="0"/>
          <c:dLbls>
            <c:spPr>
              <a:noFill/>
              <a:ln>
                <a:noFill/>
              </a:ln>
              <a:effectLst/>
            </c:spPr>
            <c:txPr>
              <a:bodyPr wrap="square"/>
              <a:lstStyle/>
              <a:p>
                <a:pPr>
                  <a:defRPr sz="1075"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Q3a_taust!$A$3:$A$20</c:f>
              <c:strCache>
                <c:ptCount val="18"/>
                <c:pt idx="0">
                  <c:v>Põllumajandustootjad on pädevad toidu ohutust kontrollima</c:v>
                </c:pt>
                <c:pt idx="1">
                  <c:v>Mees</c:v>
                </c:pt>
                <c:pt idx="2">
                  <c:v>Naine</c:v>
                </c:pt>
                <c:pt idx="3">
                  <c:v>Põllumajandustootjatel on piisavalt teadmisi toidu ohutuse tagamiseks</c:v>
                </c:pt>
                <c:pt idx="4">
                  <c:v>Mees</c:v>
                </c:pt>
                <c:pt idx="5">
                  <c:v>Naine</c:v>
                </c:pt>
                <c:pt idx="6">
                  <c:v>Põllumajandustootjad pööravad toidu ohutusele erilist tähelepanu</c:v>
                </c:pt>
                <c:pt idx="7">
                  <c:v>Mees</c:v>
                </c:pt>
                <c:pt idx="8">
                  <c:v>Naine</c:v>
                </c:pt>
                <c:pt idx="9">
                  <c:v>Põllumajandustootjad on toidu ohutuse osas ausad</c:v>
                </c:pt>
                <c:pt idx="10">
                  <c:v>Mees</c:v>
                </c:pt>
                <c:pt idx="11">
                  <c:v>Naine</c:v>
                </c:pt>
                <c:pt idx="12">
                  <c:v>Põllumajandustootjate tegevus toidu ohutuse tagamiseks on piisav</c:v>
                </c:pt>
                <c:pt idx="13">
                  <c:v>Mees</c:v>
                </c:pt>
                <c:pt idx="14">
                  <c:v>Naine</c:v>
                </c:pt>
                <c:pt idx="15">
                  <c:v>Põllumajandustootjad on toidu ohutust puudutava info osas piisavalt avatud</c:v>
                </c:pt>
                <c:pt idx="16">
                  <c:v>Mees</c:v>
                </c:pt>
                <c:pt idx="17">
                  <c:v>Naine</c:v>
                </c:pt>
              </c:strCache>
            </c:strRef>
          </c:cat>
          <c:val>
            <c:numRef>
              <c:f>Q3a_taust!$C$3:$C$20</c:f>
              <c:numCache>
                <c:formatCode>0</c:formatCode>
                <c:ptCount val="18"/>
                <c:pt idx="1">
                  <c:v>42.328042328042301</c:v>
                </c:pt>
                <c:pt idx="2">
                  <c:v>44.075829383886301</c:v>
                </c:pt>
                <c:pt idx="4">
                  <c:v>48.148148148148202</c:v>
                </c:pt>
                <c:pt idx="5">
                  <c:v>49.052132701421797</c:v>
                </c:pt>
                <c:pt idx="7">
                  <c:v>32.2751322751323</c:v>
                </c:pt>
                <c:pt idx="8">
                  <c:v>29.6208530805687</c:v>
                </c:pt>
                <c:pt idx="10">
                  <c:v>27.513227513227498</c:v>
                </c:pt>
                <c:pt idx="11">
                  <c:v>28.436018957346</c:v>
                </c:pt>
                <c:pt idx="13">
                  <c:v>34.920634920634903</c:v>
                </c:pt>
                <c:pt idx="14">
                  <c:v>29.146919431279599</c:v>
                </c:pt>
                <c:pt idx="16">
                  <c:v>28.042328042327998</c:v>
                </c:pt>
                <c:pt idx="17">
                  <c:v>27.488151658767801</c:v>
                </c:pt>
              </c:numCache>
            </c:numRef>
          </c:val>
          <c:extLst>
            <c:ext xmlns:c16="http://schemas.microsoft.com/office/drawing/2014/chart" uri="{C3380CC4-5D6E-409C-BE32-E72D297353CC}">
              <c16:uniqueId val="{00000001-91DD-422E-BCBF-DE8C2843B143}"/>
            </c:ext>
          </c:extLst>
        </c:ser>
        <c:ser>
          <c:idx val="2"/>
          <c:order val="2"/>
          <c:tx>
            <c:strRef>
              <c:f>Q3a_taust!$D$2</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075"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Q3a_taust!$A$3:$A$20</c:f>
              <c:strCache>
                <c:ptCount val="18"/>
                <c:pt idx="0">
                  <c:v>Põllumajandustootjad on pädevad toidu ohutust kontrollima</c:v>
                </c:pt>
                <c:pt idx="1">
                  <c:v>Mees</c:v>
                </c:pt>
                <c:pt idx="2">
                  <c:v>Naine</c:v>
                </c:pt>
                <c:pt idx="3">
                  <c:v>Põllumajandustootjatel on piisavalt teadmisi toidu ohutuse tagamiseks</c:v>
                </c:pt>
                <c:pt idx="4">
                  <c:v>Mees</c:v>
                </c:pt>
                <c:pt idx="5">
                  <c:v>Naine</c:v>
                </c:pt>
                <c:pt idx="6">
                  <c:v>Põllumajandustootjad pööravad toidu ohutusele erilist tähelepanu</c:v>
                </c:pt>
                <c:pt idx="7">
                  <c:v>Mees</c:v>
                </c:pt>
                <c:pt idx="8">
                  <c:v>Naine</c:v>
                </c:pt>
                <c:pt idx="9">
                  <c:v>Põllumajandustootjad on toidu ohutuse osas ausad</c:v>
                </c:pt>
                <c:pt idx="10">
                  <c:v>Mees</c:v>
                </c:pt>
                <c:pt idx="11">
                  <c:v>Naine</c:v>
                </c:pt>
                <c:pt idx="12">
                  <c:v>Põllumajandustootjate tegevus toidu ohutuse tagamiseks on piisav</c:v>
                </c:pt>
                <c:pt idx="13">
                  <c:v>Mees</c:v>
                </c:pt>
                <c:pt idx="14">
                  <c:v>Naine</c:v>
                </c:pt>
                <c:pt idx="15">
                  <c:v>Põllumajandustootjad on toidu ohutust puudutava info osas piisavalt avatud</c:v>
                </c:pt>
                <c:pt idx="16">
                  <c:v>Mees</c:v>
                </c:pt>
                <c:pt idx="17">
                  <c:v>Naine</c:v>
                </c:pt>
              </c:strCache>
            </c:strRef>
          </c:cat>
          <c:val>
            <c:numRef>
              <c:f>Q3a_taust!$D$3:$D$20</c:f>
              <c:numCache>
                <c:formatCode>0</c:formatCode>
                <c:ptCount val="18"/>
                <c:pt idx="1">
                  <c:v>24.3386243386243</c:v>
                </c:pt>
                <c:pt idx="2">
                  <c:v>27.488151658767801</c:v>
                </c:pt>
                <c:pt idx="4">
                  <c:v>22.2222222222222</c:v>
                </c:pt>
                <c:pt idx="5">
                  <c:v>23.459715639810401</c:v>
                </c:pt>
                <c:pt idx="7">
                  <c:v>30.687830687830701</c:v>
                </c:pt>
                <c:pt idx="8">
                  <c:v>36.966824644549803</c:v>
                </c:pt>
                <c:pt idx="10">
                  <c:v>36.243386243386198</c:v>
                </c:pt>
                <c:pt idx="11">
                  <c:v>41.706161137440802</c:v>
                </c:pt>
                <c:pt idx="13">
                  <c:v>32.804232804232797</c:v>
                </c:pt>
                <c:pt idx="14">
                  <c:v>37.677725118483401</c:v>
                </c:pt>
                <c:pt idx="16">
                  <c:v>35.4497354497354</c:v>
                </c:pt>
                <c:pt idx="17">
                  <c:v>38.862559241706201</c:v>
                </c:pt>
              </c:numCache>
            </c:numRef>
          </c:val>
          <c:extLst>
            <c:ext xmlns:c16="http://schemas.microsoft.com/office/drawing/2014/chart" uri="{C3380CC4-5D6E-409C-BE32-E72D297353CC}">
              <c16:uniqueId val="{00000002-91DD-422E-BCBF-DE8C2843B143}"/>
            </c:ext>
          </c:extLst>
        </c:ser>
        <c:ser>
          <c:idx val="3"/>
          <c:order val="3"/>
          <c:tx>
            <c:strRef>
              <c:f>Q3a_taust!$E$2</c:f>
              <c:strCache>
                <c:ptCount val="1"/>
                <c:pt idx="0">
                  <c:v>Pigem ei ole nõus</c:v>
                </c:pt>
              </c:strCache>
            </c:strRef>
          </c:tx>
          <c:spPr>
            <a:solidFill>
              <a:srgbClr val="F4B183"/>
            </a:solidFill>
            <a:ln w="0">
              <a:noFill/>
            </a:ln>
          </c:spPr>
          <c:invertIfNegative val="0"/>
          <c:dLbls>
            <c:spPr>
              <a:noFill/>
              <a:ln>
                <a:noFill/>
              </a:ln>
              <a:effectLst/>
            </c:spPr>
            <c:txPr>
              <a:bodyPr wrap="square"/>
              <a:lstStyle/>
              <a:p>
                <a:pPr>
                  <a:defRPr sz="1075"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Q3a_taust!$A$3:$A$20</c:f>
              <c:strCache>
                <c:ptCount val="18"/>
                <c:pt idx="0">
                  <c:v>Põllumajandustootjad on pädevad toidu ohutust kontrollima</c:v>
                </c:pt>
                <c:pt idx="1">
                  <c:v>Mees</c:v>
                </c:pt>
                <c:pt idx="2">
                  <c:v>Naine</c:v>
                </c:pt>
                <c:pt idx="3">
                  <c:v>Põllumajandustootjatel on piisavalt teadmisi toidu ohutuse tagamiseks</c:v>
                </c:pt>
                <c:pt idx="4">
                  <c:v>Mees</c:v>
                </c:pt>
                <c:pt idx="5">
                  <c:v>Naine</c:v>
                </c:pt>
                <c:pt idx="6">
                  <c:v>Põllumajandustootjad pööravad toidu ohutusele erilist tähelepanu</c:v>
                </c:pt>
                <c:pt idx="7">
                  <c:v>Mees</c:v>
                </c:pt>
                <c:pt idx="8">
                  <c:v>Naine</c:v>
                </c:pt>
                <c:pt idx="9">
                  <c:v>Põllumajandustootjad on toidu ohutuse osas ausad</c:v>
                </c:pt>
                <c:pt idx="10">
                  <c:v>Mees</c:v>
                </c:pt>
                <c:pt idx="11">
                  <c:v>Naine</c:v>
                </c:pt>
                <c:pt idx="12">
                  <c:v>Põllumajandustootjate tegevus toidu ohutuse tagamiseks on piisav</c:v>
                </c:pt>
                <c:pt idx="13">
                  <c:v>Mees</c:v>
                </c:pt>
                <c:pt idx="14">
                  <c:v>Naine</c:v>
                </c:pt>
                <c:pt idx="15">
                  <c:v>Põllumajandustootjad on toidu ohutust puudutava info osas piisavalt avatud</c:v>
                </c:pt>
                <c:pt idx="16">
                  <c:v>Mees</c:v>
                </c:pt>
                <c:pt idx="17">
                  <c:v>Naine</c:v>
                </c:pt>
              </c:strCache>
            </c:strRef>
          </c:cat>
          <c:val>
            <c:numRef>
              <c:f>Q3a_taust!$E$3:$E$20</c:f>
              <c:numCache>
                <c:formatCode>0</c:formatCode>
                <c:ptCount val="18"/>
                <c:pt idx="1">
                  <c:v>13.756613756613801</c:v>
                </c:pt>
                <c:pt idx="2">
                  <c:v>11.137440758293801</c:v>
                </c:pt>
                <c:pt idx="4">
                  <c:v>11.9047619047619</c:v>
                </c:pt>
                <c:pt idx="5">
                  <c:v>10.9004739336493</c:v>
                </c:pt>
                <c:pt idx="7">
                  <c:v>17.1957671957672</c:v>
                </c:pt>
                <c:pt idx="8">
                  <c:v>15.165876777251199</c:v>
                </c:pt>
                <c:pt idx="10">
                  <c:v>19.312169312169299</c:v>
                </c:pt>
                <c:pt idx="11">
                  <c:v>14.928909952606601</c:v>
                </c:pt>
                <c:pt idx="13">
                  <c:v>15.8730158730159</c:v>
                </c:pt>
                <c:pt idx="14">
                  <c:v>16.5876777251185</c:v>
                </c:pt>
                <c:pt idx="16">
                  <c:v>19.312169312169299</c:v>
                </c:pt>
                <c:pt idx="17">
                  <c:v>16.350710900473899</c:v>
                </c:pt>
              </c:numCache>
            </c:numRef>
          </c:val>
          <c:extLst>
            <c:ext xmlns:c16="http://schemas.microsoft.com/office/drawing/2014/chart" uri="{C3380CC4-5D6E-409C-BE32-E72D297353CC}">
              <c16:uniqueId val="{00000003-91DD-422E-BCBF-DE8C2843B143}"/>
            </c:ext>
          </c:extLst>
        </c:ser>
        <c:ser>
          <c:idx val="4"/>
          <c:order val="4"/>
          <c:tx>
            <c:strRef>
              <c:f>Q3a_taust!$F$2</c:f>
              <c:strCache>
                <c:ptCount val="1"/>
                <c:pt idx="0">
                  <c:v>Üldse ei nõustu</c:v>
                </c:pt>
              </c:strCache>
            </c:strRef>
          </c:tx>
          <c:spPr>
            <a:solidFill>
              <a:srgbClr val="ED7D31"/>
            </a:solidFill>
            <a:ln w="0">
              <a:noFill/>
            </a:ln>
          </c:spPr>
          <c:invertIfNegative val="0"/>
          <c:dPt>
            <c:idx val="5"/>
            <c:invertIfNegative val="0"/>
            <c:bubble3D val="0"/>
            <c:extLst>
              <c:ext xmlns:c16="http://schemas.microsoft.com/office/drawing/2014/chart" uri="{C3380CC4-5D6E-409C-BE32-E72D297353CC}">
                <c16:uniqueId val="{00000004-91DD-422E-BCBF-DE8C2843B143}"/>
              </c:ext>
            </c:extLst>
          </c:dPt>
          <c:dLbls>
            <c:dLbl>
              <c:idx val="5"/>
              <c:layout>
                <c:manualLayout>
                  <c:x val="5.3220003522213297E-4"/>
                  <c:y val="3.8361447626275298E-3"/>
                </c:manualLayout>
              </c:layout>
              <c:spPr/>
              <c:txPr>
                <a:bodyPr wrap="square"/>
                <a:lstStyle/>
                <a:p>
                  <a:pPr>
                    <a:defRPr sz="1075"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4-91DD-422E-BCBF-DE8C2843B143}"/>
                </c:ext>
              </c:extLst>
            </c:dLbl>
            <c:spPr>
              <a:noFill/>
              <a:ln>
                <a:noFill/>
              </a:ln>
              <a:effectLst/>
            </c:spPr>
            <c:txPr>
              <a:bodyPr wrap="square"/>
              <a:lstStyle/>
              <a:p>
                <a:pPr>
                  <a:defRPr sz="1075"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Q3a_taust!$A$3:$A$20</c:f>
              <c:strCache>
                <c:ptCount val="18"/>
                <c:pt idx="0">
                  <c:v>Põllumajandustootjad on pädevad toidu ohutust kontrollima</c:v>
                </c:pt>
                <c:pt idx="1">
                  <c:v>Mees</c:v>
                </c:pt>
                <c:pt idx="2">
                  <c:v>Naine</c:v>
                </c:pt>
                <c:pt idx="3">
                  <c:v>Põllumajandustootjatel on piisavalt teadmisi toidu ohutuse tagamiseks</c:v>
                </c:pt>
                <c:pt idx="4">
                  <c:v>Mees</c:v>
                </c:pt>
                <c:pt idx="5">
                  <c:v>Naine</c:v>
                </c:pt>
                <c:pt idx="6">
                  <c:v>Põllumajandustootjad pööravad toidu ohutusele erilist tähelepanu</c:v>
                </c:pt>
                <c:pt idx="7">
                  <c:v>Mees</c:v>
                </c:pt>
                <c:pt idx="8">
                  <c:v>Naine</c:v>
                </c:pt>
                <c:pt idx="9">
                  <c:v>Põllumajandustootjad on toidu ohutuse osas ausad</c:v>
                </c:pt>
                <c:pt idx="10">
                  <c:v>Mees</c:v>
                </c:pt>
                <c:pt idx="11">
                  <c:v>Naine</c:v>
                </c:pt>
                <c:pt idx="12">
                  <c:v>Põllumajandustootjate tegevus toidu ohutuse tagamiseks on piisav</c:v>
                </c:pt>
                <c:pt idx="13">
                  <c:v>Mees</c:v>
                </c:pt>
                <c:pt idx="14">
                  <c:v>Naine</c:v>
                </c:pt>
                <c:pt idx="15">
                  <c:v>Põllumajandustootjad on toidu ohutust puudutava info osas piisavalt avatud</c:v>
                </c:pt>
                <c:pt idx="16">
                  <c:v>Mees</c:v>
                </c:pt>
                <c:pt idx="17">
                  <c:v>Naine</c:v>
                </c:pt>
              </c:strCache>
            </c:strRef>
          </c:cat>
          <c:val>
            <c:numRef>
              <c:f>Q3a_taust!$F$3:$F$20</c:f>
              <c:numCache>
                <c:formatCode>0</c:formatCode>
                <c:ptCount val="18"/>
                <c:pt idx="1">
                  <c:v>3.9682539682539701</c:v>
                </c:pt>
                <c:pt idx="4">
                  <c:v>2.1164021164021198</c:v>
                </c:pt>
                <c:pt idx="5">
                  <c:v>0.94786729857819896</c:v>
                </c:pt>
                <c:pt idx="7">
                  <c:v>6.6137566137566104</c:v>
                </c:pt>
                <c:pt idx="8">
                  <c:v>1.8957345971563999</c:v>
                </c:pt>
                <c:pt idx="10">
                  <c:v>6.6137566137566104</c:v>
                </c:pt>
                <c:pt idx="11">
                  <c:v>3.5545023696682501</c:v>
                </c:pt>
                <c:pt idx="13">
                  <c:v>5.2910052910052903</c:v>
                </c:pt>
                <c:pt idx="14">
                  <c:v>2.1327014218009501</c:v>
                </c:pt>
                <c:pt idx="16">
                  <c:v>4.2328042328042299</c:v>
                </c:pt>
                <c:pt idx="17">
                  <c:v>3.3175355450236999</c:v>
                </c:pt>
              </c:numCache>
            </c:numRef>
          </c:val>
          <c:extLst>
            <c:ext xmlns:c16="http://schemas.microsoft.com/office/drawing/2014/chart" uri="{C3380CC4-5D6E-409C-BE32-E72D297353CC}">
              <c16:uniqueId val="{00000005-91DD-422E-BCBF-DE8C2843B143}"/>
            </c:ext>
          </c:extLst>
        </c:ser>
        <c:ser>
          <c:idx val="5"/>
          <c:order val="5"/>
          <c:tx>
            <c:strRef>
              <c:f>Q3a_taust!$G$2</c:f>
              <c:strCache>
                <c:ptCount val="1"/>
                <c:pt idx="0">
                  <c:v>Ei oska öelda</c:v>
                </c:pt>
              </c:strCache>
            </c:strRef>
          </c:tx>
          <c:spPr>
            <a:solidFill>
              <a:srgbClr val="BFBFBF"/>
            </a:solidFill>
            <a:ln w="0">
              <a:noFill/>
            </a:ln>
          </c:spPr>
          <c:invertIfNegative val="0"/>
          <c:dPt>
            <c:idx val="4"/>
            <c:invertIfNegative val="0"/>
            <c:bubble3D val="0"/>
            <c:extLst>
              <c:ext xmlns:c16="http://schemas.microsoft.com/office/drawing/2014/chart" uri="{C3380CC4-5D6E-409C-BE32-E72D297353CC}">
                <c16:uniqueId val="{00000006-91DD-422E-BCBF-DE8C2843B143}"/>
              </c:ext>
            </c:extLst>
          </c:dPt>
          <c:dLbls>
            <c:dLbl>
              <c:idx val="4"/>
              <c:layout>
                <c:manualLayout>
                  <c:x val="5.0793640636191103E-3"/>
                  <c:y val="1.87476530325516E-7"/>
                </c:manualLayout>
              </c:layout>
              <c:spPr/>
              <c:txPr>
                <a:bodyPr wrap="square"/>
                <a:lstStyle/>
                <a:p>
                  <a:pPr>
                    <a:defRPr sz="1075"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6-91DD-422E-BCBF-DE8C2843B143}"/>
                </c:ext>
              </c:extLst>
            </c:dLbl>
            <c:spPr>
              <a:noFill/>
              <a:ln>
                <a:noFill/>
              </a:ln>
              <a:effectLst/>
            </c:spPr>
            <c:txPr>
              <a:bodyPr wrap="square"/>
              <a:lstStyle/>
              <a:p>
                <a:pPr>
                  <a:defRPr sz="1075"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Q3a_taust!$A$3:$A$20</c:f>
              <c:strCache>
                <c:ptCount val="18"/>
                <c:pt idx="0">
                  <c:v>Põllumajandustootjad on pädevad toidu ohutust kontrollima</c:v>
                </c:pt>
                <c:pt idx="1">
                  <c:v>Mees</c:v>
                </c:pt>
                <c:pt idx="2">
                  <c:v>Naine</c:v>
                </c:pt>
                <c:pt idx="3">
                  <c:v>Põllumajandustootjatel on piisavalt teadmisi toidu ohutuse tagamiseks</c:v>
                </c:pt>
                <c:pt idx="4">
                  <c:v>Mees</c:v>
                </c:pt>
                <c:pt idx="5">
                  <c:v>Naine</c:v>
                </c:pt>
                <c:pt idx="6">
                  <c:v>Põllumajandustootjad pööravad toidu ohutusele erilist tähelepanu</c:v>
                </c:pt>
                <c:pt idx="7">
                  <c:v>Mees</c:v>
                </c:pt>
                <c:pt idx="8">
                  <c:v>Naine</c:v>
                </c:pt>
                <c:pt idx="9">
                  <c:v>Põllumajandustootjad on toidu ohutuse osas ausad</c:v>
                </c:pt>
                <c:pt idx="10">
                  <c:v>Mees</c:v>
                </c:pt>
                <c:pt idx="11">
                  <c:v>Naine</c:v>
                </c:pt>
                <c:pt idx="12">
                  <c:v>Põllumajandustootjate tegevus toidu ohutuse tagamiseks on piisav</c:v>
                </c:pt>
                <c:pt idx="13">
                  <c:v>Mees</c:v>
                </c:pt>
                <c:pt idx="14">
                  <c:v>Naine</c:v>
                </c:pt>
                <c:pt idx="15">
                  <c:v>Põllumajandustootjad on toidu ohutust puudutava info osas piisavalt avatud</c:v>
                </c:pt>
                <c:pt idx="16">
                  <c:v>Mees</c:v>
                </c:pt>
                <c:pt idx="17">
                  <c:v>Naine</c:v>
                </c:pt>
              </c:strCache>
            </c:strRef>
          </c:cat>
          <c:val>
            <c:numRef>
              <c:f>Q3a_taust!$G$3:$G$20</c:f>
              <c:numCache>
                <c:formatCode>0</c:formatCode>
                <c:ptCount val="18"/>
                <c:pt idx="1">
                  <c:v>4.2328042328042299</c:v>
                </c:pt>
                <c:pt idx="2">
                  <c:v>6.8720379146919397</c:v>
                </c:pt>
                <c:pt idx="4">
                  <c:v>4.7619047619047601</c:v>
                </c:pt>
                <c:pt idx="5">
                  <c:v>7.3459715639810401</c:v>
                </c:pt>
                <c:pt idx="7">
                  <c:v>6.6137566137566104</c:v>
                </c:pt>
                <c:pt idx="8">
                  <c:v>11.848341232227501</c:v>
                </c:pt>
                <c:pt idx="10">
                  <c:v>3.9682539682539701</c:v>
                </c:pt>
                <c:pt idx="11">
                  <c:v>6.6350710900473899</c:v>
                </c:pt>
                <c:pt idx="13">
                  <c:v>5.5555555555555598</c:v>
                </c:pt>
                <c:pt idx="14">
                  <c:v>9.9526066350710902</c:v>
                </c:pt>
                <c:pt idx="16">
                  <c:v>7.4074074074074101</c:v>
                </c:pt>
                <c:pt idx="17">
                  <c:v>9.4786729857819907</c:v>
                </c:pt>
              </c:numCache>
            </c:numRef>
          </c:val>
          <c:extLst>
            <c:ext xmlns:c16="http://schemas.microsoft.com/office/drawing/2014/chart" uri="{C3380CC4-5D6E-409C-BE32-E72D297353CC}">
              <c16:uniqueId val="{00000007-91DD-422E-BCBF-DE8C2843B143}"/>
            </c:ext>
          </c:extLst>
        </c:ser>
        <c:dLbls>
          <c:showLegendKey val="0"/>
          <c:showVal val="0"/>
          <c:showCatName val="0"/>
          <c:showSerName val="0"/>
          <c:showPercent val="0"/>
          <c:showBubbleSize val="0"/>
        </c:dLbls>
        <c:gapWidth val="150"/>
        <c:shape val="box"/>
        <c:axId val="401368168"/>
        <c:axId val="401368560"/>
        <c:axId val="0"/>
      </c:bar3DChart>
      <c:catAx>
        <c:axId val="401368168"/>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075" b="1" strike="noStrike" spc="-1">
                <a:solidFill>
                  <a:srgbClr val="595959"/>
                </a:solidFill>
                <a:latin typeface="Calibri"/>
              </a:defRPr>
            </a:pPr>
            <a:endParaRPr lang="et-EE"/>
          </a:p>
        </c:txPr>
        <c:crossAx val="401368560"/>
        <c:crosses val="autoZero"/>
        <c:auto val="1"/>
        <c:lblAlgn val="ctr"/>
        <c:lblOffset val="100"/>
        <c:noMultiLvlLbl val="0"/>
      </c:catAx>
      <c:valAx>
        <c:axId val="401368560"/>
        <c:scaling>
          <c:orientation val="minMax"/>
        </c:scaling>
        <c:delete val="1"/>
        <c:axPos val="t"/>
        <c:numFmt formatCode="0%" sourceLinked="1"/>
        <c:majorTickMark val="none"/>
        <c:minorTickMark val="none"/>
        <c:tickLblPos val="nextTo"/>
        <c:crossAx val="401368168"/>
        <c:crosses val="autoZero"/>
        <c:crossBetween val="between"/>
      </c:valAx>
    </c:plotArea>
    <c:legend>
      <c:legendPos val="r"/>
      <c:overlay val="0"/>
      <c:spPr>
        <a:noFill/>
        <a:ln w="0">
          <a:noFill/>
        </a:ln>
      </c:spPr>
      <c:txPr>
        <a:bodyPr/>
        <a:lstStyle/>
        <a:p>
          <a:pPr>
            <a:defRPr sz="1075"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a:solidFill>
                  <a:srgbClr val="595959"/>
                </a:solidFill>
                <a:latin typeface="Calibri"/>
              </a:rPr>
              <a:t>Mil määral nõustute järgnevate väidetega? 
</a:t>
            </a:r>
            <a:r>
              <a:rPr lang="et-EE" sz="1400" b="0" strike="noStrike" spc="-1">
                <a:solidFill>
                  <a:srgbClr val="595959"/>
                </a:solidFill>
                <a:latin typeface="Calibri"/>
              </a:rPr>
              <a:t>N=800</a:t>
            </a:r>
          </a:p>
        </c:rich>
      </c:tx>
      <c:layout>
        <c:manualLayout>
          <c:xMode val="edge"/>
          <c:yMode val="edge"/>
          <c:x val="0.29036004132120685"/>
          <c:y val="5.4241134564167591E-2"/>
        </c:manualLayout>
      </c:layout>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bar3DChart>
        <c:barDir val="bar"/>
        <c:grouping val="percentStacked"/>
        <c:varyColors val="0"/>
        <c:ser>
          <c:idx val="0"/>
          <c:order val="0"/>
          <c:tx>
            <c:strRef>
              <c:f>Q3a_taust!$B$35</c:f>
              <c:strCache>
                <c:ptCount val="1"/>
                <c:pt idx="0">
                  <c:v>Nõustun igati</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Q3a_taust!$A$36:$A$50</c:f>
              <c:strCache>
                <c:ptCount val="15"/>
                <c:pt idx="0">
                  <c:v>Põllumajandustootjad on pädevad toidu ohutust kontrollima</c:v>
                </c:pt>
                <c:pt idx="1">
                  <c:v>18-29</c:v>
                </c:pt>
                <c:pt idx="2">
                  <c:v>30-49</c:v>
                </c:pt>
                <c:pt idx="3">
                  <c:v>50-64</c:v>
                </c:pt>
                <c:pt idx="4">
                  <c:v>65-74</c:v>
                </c:pt>
                <c:pt idx="5">
                  <c:v>Põllumajandustootjatel on piisavalt teadmisi toidu ohutuse tagamiseks</c:v>
                </c:pt>
                <c:pt idx="6">
                  <c:v>18-29</c:v>
                </c:pt>
                <c:pt idx="7">
                  <c:v>30-49</c:v>
                </c:pt>
                <c:pt idx="8">
                  <c:v>50-64</c:v>
                </c:pt>
                <c:pt idx="9">
                  <c:v>65-74</c:v>
                </c:pt>
                <c:pt idx="10">
                  <c:v>Põllumajandustootjad pööravad toidu ohutusele erilist tähelepanu</c:v>
                </c:pt>
                <c:pt idx="11">
                  <c:v>18-29</c:v>
                </c:pt>
                <c:pt idx="12">
                  <c:v>30-49</c:v>
                </c:pt>
                <c:pt idx="13">
                  <c:v>50-64</c:v>
                </c:pt>
                <c:pt idx="14">
                  <c:v>65-74</c:v>
                </c:pt>
              </c:strCache>
            </c:strRef>
          </c:cat>
          <c:val>
            <c:numRef>
              <c:f>Q3a_taust!$B$36:$B$50</c:f>
              <c:numCache>
                <c:formatCode>0</c:formatCode>
                <c:ptCount val="15"/>
                <c:pt idx="1">
                  <c:v>9.4890510948905096</c:v>
                </c:pt>
                <c:pt idx="2">
                  <c:v>12.8440366972477</c:v>
                </c:pt>
                <c:pt idx="3">
                  <c:v>8.6580086580086597</c:v>
                </c:pt>
                <c:pt idx="4">
                  <c:v>10.476190476190499</c:v>
                </c:pt>
                <c:pt idx="6">
                  <c:v>8.0291970802919703</c:v>
                </c:pt>
                <c:pt idx="7">
                  <c:v>10.397553516819601</c:v>
                </c:pt>
                <c:pt idx="8">
                  <c:v>8.2251082251082295</c:v>
                </c:pt>
                <c:pt idx="9">
                  <c:v>11.4285714285714</c:v>
                </c:pt>
                <c:pt idx="11">
                  <c:v>2.1897810218978102</c:v>
                </c:pt>
                <c:pt idx="12">
                  <c:v>6.7278287461773703</c:v>
                </c:pt>
                <c:pt idx="13">
                  <c:v>4.7619047619047619</c:v>
                </c:pt>
                <c:pt idx="14">
                  <c:v>7.6190476190476186</c:v>
                </c:pt>
              </c:numCache>
            </c:numRef>
          </c:val>
          <c:extLst>
            <c:ext xmlns:c16="http://schemas.microsoft.com/office/drawing/2014/chart" uri="{C3380CC4-5D6E-409C-BE32-E72D297353CC}">
              <c16:uniqueId val="{00000000-1DB2-412E-AE0F-03D7424ED0C7}"/>
            </c:ext>
          </c:extLst>
        </c:ser>
        <c:ser>
          <c:idx val="1"/>
          <c:order val="1"/>
          <c:tx>
            <c:strRef>
              <c:f>Q3a_taust!$C$35</c:f>
              <c:strCache>
                <c:ptCount val="1"/>
                <c:pt idx="0">
                  <c:v>Pigem olen nõus</c:v>
                </c:pt>
              </c:strCache>
            </c:strRef>
          </c:tx>
          <c:spPr>
            <a:solidFill>
              <a:srgbClr val="4472C4"/>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Q3a_taust!$A$36:$A$50</c:f>
              <c:strCache>
                <c:ptCount val="15"/>
                <c:pt idx="0">
                  <c:v>Põllumajandustootjad on pädevad toidu ohutust kontrollima</c:v>
                </c:pt>
                <c:pt idx="1">
                  <c:v>18-29</c:v>
                </c:pt>
                <c:pt idx="2">
                  <c:v>30-49</c:v>
                </c:pt>
                <c:pt idx="3">
                  <c:v>50-64</c:v>
                </c:pt>
                <c:pt idx="4">
                  <c:v>65-74</c:v>
                </c:pt>
                <c:pt idx="5">
                  <c:v>Põllumajandustootjatel on piisavalt teadmisi toidu ohutuse tagamiseks</c:v>
                </c:pt>
                <c:pt idx="6">
                  <c:v>18-29</c:v>
                </c:pt>
                <c:pt idx="7">
                  <c:v>30-49</c:v>
                </c:pt>
                <c:pt idx="8">
                  <c:v>50-64</c:v>
                </c:pt>
                <c:pt idx="9">
                  <c:v>65-74</c:v>
                </c:pt>
                <c:pt idx="10">
                  <c:v>Põllumajandustootjad pööravad toidu ohutusele erilist tähelepanu</c:v>
                </c:pt>
                <c:pt idx="11">
                  <c:v>18-29</c:v>
                </c:pt>
                <c:pt idx="12">
                  <c:v>30-49</c:v>
                </c:pt>
                <c:pt idx="13">
                  <c:v>50-64</c:v>
                </c:pt>
                <c:pt idx="14">
                  <c:v>65-74</c:v>
                </c:pt>
              </c:strCache>
            </c:strRef>
          </c:cat>
          <c:val>
            <c:numRef>
              <c:f>Q3a_taust!$C$36:$C$50</c:f>
              <c:numCache>
                <c:formatCode>0</c:formatCode>
                <c:ptCount val="15"/>
                <c:pt idx="1">
                  <c:v>44.525547445255498</c:v>
                </c:pt>
                <c:pt idx="2">
                  <c:v>40.366972477064202</c:v>
                </c:pt>
                <c:pt idx="3">
                  <c:v>44.1558441558442</c:v>
                </c:pt>
                <c:pt idx="4">
                  <c:v>48.571428571428598</c:v>
                </c:pt>
                <c:pt idx="6">
                  <c:v>50.364963503649598</c:v>
                </c:pt>
                <c:pt idx="7">
                  <c:v>44.0366972477064</c:v>
                </c:pt>
                <c:pt idx="8">
                  <c:v>53.679653679653697</c:v>
                </c:pt>
                <c:pt idx="9">
                  <c:v>49.523809523809497</c:v>
                </c:pt>
                <c:pt idx="11">
                  <c:v>33.576642335766422</c:v>
                </c:pt>
                <c:pt idx="12">
                  <c:v>33.027522935779814</c:v>
                </c:pt>
                <c:pt idx="13">
                  <c:v>26.406926406926406</c:v>
                </c:pt>
                <c:pt idx="14">
                  <c:v>30.476190476190474</c:v>
                </c:pt>
              </c:numCache>
            </c:numRef>
          </c:val>
          <c:extLst>
            <c:ext xmlns:c16="http://schemas.microsoft.com/office/drawing/2014/chart" uri="{C3380CC4-5D6E-409C-BE32-E72D297353CC}">
              <c16:uniqueId val="{00000001-1DB2-412E-AE0F-03D7424ED0C7}"/>
            </c:ext>
          </c:extLst>
        </c:ser>
        <c:ser>
          <c:idx val="2"/>
          <c:order val="2"/>
          <c:tx>
            <c:strRef>
              <c:f>Q3a_taust!$D$35</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Q3a_taust!$A$36:$A$50</c:f>
              <c:strCache>
                <c:ptCount val="15"/>
                <c:pt idx="0">
                  <c:v>Põllumajandustootjad on pädevad toidu ohutust kontrollima</c:v>
                </c:pt>
                <c:pt idx="1">
                  <c:v>18-29</c:v>
                </c:pt>
                <c:pt idx="2">
                  <c:v>30-49</c:v>
                </c:pt>
                <c:pt idx="3">
                  <c:v>50-64</c:v>
                </c:pt>
                <c:pt idx="4">
                  <c:v>65-74</c:v>
                </c:pt>
                <c:pt idx="5">
                  <c:v>Põllumajandustootjatel on piisavalt teadmisi toidu ohutuse tagamiseks</c:v>
                </c:pt>
                <c:pt idx="6">
                  <c:v>18-29</c:v>
                </c:pt>
                <c:pt idx="7">
                  <c:v>30-49</c:v>
                </c:pt>
                <c:pt idx="8">
                  <c:v>50-64</c:v>
                </c:pt>
                <c:pt idx="9">
                  <c:v>65-74</c:v>
                </c:pt>
                <c:pt idx="10">
                  <c:v>Põllumajandustootjad pööravad toidu ohutusele erilist tähelepanu</c:v>
                </c:pt>
                <c:pt idx="11">
                  <c:v>18-29</c:v>
                </c:pt>
                <c:pt idx="12">
                  <c:v>30-49</c:v>
                </c:pt>
                <c:pt idx="13">
                  <c:v>50-64</c:v>
                </c:pt>
                <c:pt idx="14">
                  <c:v>65-74</c:v>
                </c:pt>
              </c:strCache>
            </c:strRef>
          </c:cat>
          <c:val>
            <c:numRef>
              <c:f>Q3a_taust!$D$36:$D$50</c:f>
              <c:numCache>
                <c:formatCode>0</c:formatCode>
                <c:ptCount val="15"/>
                <c:pt idx="1">
                  <c:v>32.116788321167903</c:v>
                </c:pt>
                <c:pt idx="2">
                  <c:v>24.7706422018349</c:v>
                </c:pt>
                <c:pt idx="3">
                  <c:v>26.406926406926399</c:v>
                </c:pt>
                <c:pt idx="4">
                  <c:v>20.952380952380999</c:v>
                </c:pt>
                <c:pt idx="6">
                  <c:v>24.817518248175201</c:v>
                </c:pt>
                <c:pt idx="7">
                  <c:v>22.629969418960201</c:v>
                </c:pt>
                <c:pt idx="8">
                  <c:v>22.5108225108225</c:v>
                </c:pt>
                <c:pt idx="9">
                  <c:v>21.904761904761902</c:v>
                </c:pt>
                <c:pt idx="11">
                  <c:v>33.576642335766422</c:v>
                </c:pt>
                <c:pt idx="12">
                  <c:v>29.663608562691131</c:v>
                </c:pt>
                <c:pt idx="13">
                  <c:v>40.692640692640694</c:v>
                </c:pt>
                <c:pt idx="14">
                  <c:v>33.333333333333336</c:v>
                </c:pt>
              </c:numCache>
            </c:numRef>
          </c:val>
          <c:extLst>
            <c:ext xmlns:c16="http://schemas.microsoft.com/office/drawing/2014/chart" uri="{C3380CC4-5D6E-409C-BE32-E72D297353CC}">
              <c16:uniqueId val="{00000002-1DB2-412E-AE0F-03D7424ED0C7}"/>
            </c:ext>
          </c:extLst>
        </c:ser>
        <c:ser>
          <c:idx val="3"/>
          <c:order val="3"/>
          <c:tx>
            <c:strRef>
              <c:f>Q3a_taust!$E$35</c:f>
              <c:strCache>
                <c:ptCount val="1"/>
                <c:pt idx="0">
                  <c:v>Pigem ei ole nõus</c:v>
                </c:pt>
              </c:strCache>
            </c:strRef>
          </c:tx>
          <c:spPr>
            <a:solidFill>
              <a:srgbClr val="F4B18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Q3a_taust!$A$36:$A$50</c:f>
              <c:strCache>
                <c:ptCount val="15"/>
                <c:pt idx="0">
                  <c:v>Põllumajandustootjad on pädevad toidu ohutust kontrollima</c:v>
                </c:pt>
                <c:pt idx="1">
                  <c:v>18-29</c:v>
                </c:pt>
                <c:pt idx="2">
                  <c:v>30-49</c:v>
                </c:pt>
                <c:pt idx="3">
                  <c:v>50-64</c:v>
                </c:pt>
                <c:pt idx="4">
                  <c:v>65-74</c:v>
                </c:pt>
                <c:pt idx="5">
                  <c:v>Põllumajandustootjatel on piisavalt teadmisi toidu ohutuse tagamiseks</c:v>
                </c:pt>
                <c:pt idx="6">
                  <c:v>18-29</c:v>
                </c:pt>
                <c:pt idx="7">
                  <c:v>30-49</c:v>
                </c:pt>
                <c:pt idx="8">
                  <c:v>50-64</c:v>
                </c:pt>
                <c:pt idx="9">
                  <c:v>65-74</c:v>
                </c:pt>
                <c:pt idx="10">
                  <c:v>Põllumajandustootjad pööravad toidu ohutusele erilist tähelepanu</c:v>
                </c:pt>
                <c:pt idx="11">
                  <c:v>18-29</c:v>
                </c:pt>
                <c:pt idx="12">
                  <c:v>30-49</c:v>
                </c:pt>
                <c:pt idx="13">
                  <c:v>50-64</c:v>
                </c:pt>
                <c:pt idx="14">
                  <c:v>65-74</c:v>
                </c:pt>
              </c:strCache>
            </c:strRef>
          </c:cat>
          <c:val>
            <c:numRef>
              <c:f>Q3a_taust!$E$36:$E$50</c:f>
              <c:numCache>
                <c:formatCode>0</c:formatCode>
                <c:ptCount val="15"/>
                <c:pt idx="1">
                  <c:v>10.2189781021898</c:v>
                </c:pt>
                <c:pt idx="2">
                  <c:v>12.5382262996942</c:v>
                </c:pt>
                <c:pt idx="3">
                  <c:v>13.419913419913399</c:v>
                </c:pt>
                <c:pt idx="4">
                  <c:v>12.380952380952399</c:v>
                </c:pt>
                <c:pt idx="6">
                  <c:v>8.0291970802919703</c:v>
                </c:pt>
                <c:pt idx="7">
                  <c:v>13.149847094801199</c:v>
                </c:pt>
                <c:pt idx="8">
                  <c:v>10.3896103896104</c:v>
                </c:pt>
                <c:pt idx="9">
                  <c:v>12.380952380952399</c:v>
                </c:pt>
                <c:pt idx="11">
                  <c:v>17.518248175182482</c:v>
                </c:pt>
                <c:pt idx="12">
                  <c:v>14.067278287461773</c:v>
                </c:pt>
                <c:pt idx="13">
                  <c:v>18.181818181818183</c:v>
                </c:pt>
                <c:pt idx="14">
                  <c:v>16.19047619047619</c:v>
                </c:pt>
              </c:numCache>
            </c:numRef>
          </c:val>
          <c:extLst>
            <c:ext xmlns:c16="http://schemas.microsoft.com/office/drawing/2014/chart" uri="{C3380CC4-5D6E-409C-BE32-E72D297353CC}">
              <c16:uniqueId val="{00000003-1DB2-412E-AE0F-03D7424ED0C7}"/>
            </c:ext>
          </c:extLst>
        </c:ser>
        <c:ser>
          <c:idx val="4"/>
          <c:order val="4"/>
          <c:tx>
            <c:strRef>
              <c:f>Q3a_taust!$F$35</c:f>
              <c:strCache>
                <c:ptCount val="1"/>
                <c:pt idx="0">
                  <c:v>Üldse ei nõustu</c:v>
                </c:pt>
              </c:strCache>
            </c:strRef>
          </c:tx>
          <c:spPr>
            <a:solidFill>
              <a:srgbClr val="ED7D31"/>
            </a:solidFill>
            <a:ln w="0">
              <a:noFill/>
            </a:ln>
          </c:spPr>
          <c:invertIfNegative val="0"/>
          <c:dPt>
            <c:idx val="5"/>
            <c:invertIfNegative val="0"/>
            <c:bubble3D val="0"/>
            <c:extLst>
              <c:ext xmlns:c16="http://schemas.microsoft.com/office/drawing/2014/chart" uri="{C3380CC4-5D6E-409C-BE32-E72D297353CC}">
                <c16:uniqueId val="{00000004-1DB2-412E-AE0F-03D7424ED0C7}"/>
              </c:ext>
            </c:extLst>
          </c:dPt>
          <c:dLbls>
            <c:dLbl>
              <c:idx val="5"/>
              <c:layout>
                <c:manualLayout>
                  <c:x val="5.3220003522213297E-4"/>
                  <c:y val="3.8361447626275298E-3"/>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4-1DB2-412E-AE0F-03D7424ED0C7}"/>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Q3a_taust!$A$36:$A$50</c:f>
              <c:strCache>
                <c:ptCount val="15"/>
                <c:pt idx="0">
                  <c:v>Põllumajandustootjad on pädevad toidu ohutust kontrollima</c:v>
                </c:pt>
                <c:pt idx="1">
                  <c:v>18-29</c:v>
                </c:pt>
                <c:pt idx="2">
                  <c:v>30-49</c:v>
                </c:pt>
                <c:pt idx="3">
                  <c:v>50-64</c:v>
                </c:pt>
                <c:pt idx="4">
                  <c:v>65-74</c:v>
                </c:pt>
                <c:pt idx="5">
                  <c:v>Põllumajandustootjatel on piisavalt teadmisi toidu ohutuse tagamiseks</c:v>
                </c:pt>
                <c:pt idx="6">
                  <c:v>18-29</c:v>
                </c:pt>
                <c:pt idx="7">
                  <c:v>30-49</c:v>
                </c:pt>
                <c:pt idx="8">
                  <c:v>50-64</c:v>
                </c:pt>
                <c:pt idx="9">
                  <c:v>65-74</c:v>
                </c:pt>
                <c:pt idx="10">
                  <c:v>Põllumajandustootjad pööravad toidu ohutusele erilist tähelepanu</c:v>
                </c:pt>
                <c:pt idx="11">
                  <c:v>18-29</c:v>
                </c:pt>
                <c:pt idx="12">
                  <c:v>30-49</c:v>
                </c:pt>
                <c:pt idx="13">
                  <c:v>50-64</c:v>
                </c:pt>
                <c:pt idx="14">
                  <c:v>65-74</c:v>
                </c:pt>
              </c:strCache>
            </c:strRef>
          </c:cat>
          <c:val>
            <c:numRef>
              <c:f>Q3a_taust!$F$36:$F$50</c:f>
              <c:numCache>
                <c:formatCode>General</c:formatCode>
                <c:ptCount val="15"/>
                <c:pt idx="2" formatCode="0">
                  <c:v>2.1406727828746202</c:v>
                </c:pt>
                <c:pt idx="3" formatCode="0">
                  <c:v>2.5974025974026</c:v>
                </c:pt>
                <c:pt idx="4" formatCode="0">
                  <c:v>2.8571428571428599</c:v>
                </c:pt>
                <c:pt idx="6" formatCode="0">
                  <c:v>1.4598540145985399</c:v>
                </c:pt>
                <c:pt idx="7" formatCode="0">
                  <c:v>1.5290519877675799</c:v>
                </c:pt>
                <c:pt idx="8" formatCode="0">
                  <c:v>1.2987012987013</c:v>
                </c:pt>
                <c:pt idx="9" formatCode="0">
                  <c:v>1.9047619047619</c:v>
                </c:pt>
                <c:pt idx="11" formatCode="0">
                  <c:v>1.4598540145985401</c:v>
                </c:pt>
                <c:pt idx="12" formatCode="0">
                  <c:v>4.2813455657492359</c:v>
                </c:pt>
                <c:pt idx="13" formatCode="0">
                  <c:v>4.329004329004329</c:v>
                </c:pt>
                <c:pt idx="14" formatCode="0">
                  <c:v>6.666666666666667</c:v>
                </c:pt>
              </c:numCache>
            </c:numRef>
          </c:val>
          <c:extLst>
            <c:ext xmlns:c16="http://schemas.microsoft.com/office/drawing/2014/chart" uri="{C3380CC4-5D6E-409C-BE32-E72D297353CC}">
              <c16:uniqueId val="{00000005-1DB2-412E-AE0F-03D7424ED0C7}"/>
            </c:ext>
          </c:extLst>
        </c:ser>
        <c:ser>
          <c:idx val="5"/>
          <c:order val="5"/>
          <c:tx>
            <c:strRef>
              <c:f>Q3a_taust!$G$35</c:f>
              <c:strCache>
                <c:ptCount val="1"/>
                <c:pt idx="0">
                  <c:v>Ei oska öelda</c:v>
                </c:pt>
              </c:strCache>
            </c:strRef>
          </c:tx>
          <c:spPr>
            <a:solidFill>
              <a:srgbClr val="BFBFBF"/>
            </a:solidFill>
            <a:ln w="0">
              <a:noFill/>
            </a:ln>
          </c:spPr>
          <c:invertIfNegative val="0"/>
          <c:dPt>
            <c:idx val="4"/>
            <c:invertIfNegative val="0"/>
            <c:bubble3D val="0"/>
            <c:extLst>
              <c:ext xmlns:c16="http://schemas.microsoft.com/office/drawing/2014/chart" uri="{C3380CC4-5D6E-409C-BE32-E72D297353CC}">
                <c16:uniqueId val="{00000006-1DB2-412E-AE0F-03D7424ED0C7}"/>
              </c:ext>
            </c:extLst>
          </c:dPt>
          <c:dLbls>
            <c:dLbl>
              <c:idx val="4"/>
              <c:layout>
                <c:manualLayout>
                  <c:x val="5.0793640636191103E-3"/>
                  <c:y val="1.87476530325516E-7"/>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6-1DB2-412E-AE0F-03D7424ED0C7}"/>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Q3a_taust!$A$36:$A$50</c:f>
              <c:strCache>
                <c:ptCount val="15"/>
                <c:pt idx="0">
                  <c:v>Põllumajandustootjad on pädevad toidu ohutust kontrollima</c:v>
                </c:pt>
                <c:pt idx="1">
                  <c:v>18-29</c:v>
                </c:pt>
                <c:pt idx="2">
                  <c:v>30-49</c:v>
                </c:pt>
                <c:pt idx="3">
                  <c:v>50-64</c:v>
                </c:pt>
                <c:pt idx="4">
                  <c:v>65-74</c:v>
                </c:pt>
                <c:pt idx="5">
                  <c:v>Põllumajandustootjatel on piisavalt teadmisi toidu ohutuse tagamiseks</c:v>
                </c:pt>
                <c:pt idx="6">
                  <c:v>18-29</c:v>
                </c:pt>
                <c:pt idx="7">
                  <c:v>30-49</c:v>
                </c:pt>
                <c:pt idx="8">
                  <c:v>50-64</c:v>
                </c:pt>
                <c:pt idx="9">
                  <c:v>65-74</c:v>
                </c:pt>
                <c:pt idx="10">
                  <c:v>Põllumajandustootjad pööravad toidu ohutusele erilist tähelepanu</c:v>
                </c:pt>
                <c:pt idx="11">
                  <c:v>18-29</c:v>
                </c:pt>
                <c:pt idx="12">
                  <c:v>30-49</c:v>
                </c:pt>
                <c:pt idx="13">
                  <c:v>50-64</c:v>
                </c:pt>
                <c:pt idx="14">
                  <c:v>65-74</c:v>
                </c:pt>
              </c:strCache>
            </c:strRef>
          </c:cat>
          <c:val>
            <c:numRef>
              <c:f>Q3a_taust!$G$36:$G$50</c:f>
              <c:numCache>
                <c:formatCode>0</c:formatCode>
                <c:ptCount val="15"/>
                <c:pt idx="1">
                  <c:v>3.6496350364963499</c:v>
                </c:pt>
                <c:pt idx="2">
                  <c:v>7.3394495412843996</c:v>
                </c:pt>
                <c:pt idx="3">
                  <c:v>4.7619047619047601</c:v>
                </c:pt>
                <c:pt idx="4">
                  <c:v>4.7619047619047601</c:v>
                </c:pt>
                <c:pt idx="6">
                  <c:v>7.2992700729926998</c:v>
                </c:pt>
                <c:pt idx="7">
                  <c:v>8.2568807339449499</c:v>
                </c:pt>
                <c:pt idx="8">
                  <c:v>3.8961038961039001</c:v>
                </c:pt>
                <c:pt idx="9">
                  <c:v>2.8571428571428599</c:v>
                </c:pt>
                <c:pt idx="11">
                  <c:v>11.678832116788321</c:v>
                </c:pt>
                <c:pt idx="12">
                  <c:v>12.232415902140673</c:v>
                </c:pt>
                <c:pt idx="13">
                  <c:v>5.6277056277056277</c:v>
                </c:pt>
                <c:pt idx="14">
                  <c:v>5.7142857142857144</c:v>
                </c:pt>
              </c:numCache>
            </c:numRef>
          </c:val>
          <c:extLst>
            <c:ext xmlns:c16="http://schemas.microsoft.com/office/drawing/2014/chart" uri="{C3380CC4-5D6E-409C-BE32-E72D297353CC}">
              <c16:uniqueId val="{00000007-1DB2-412E-AE0F-03D7424ED0C7}"/>
            </c:ext>
          </c:extLst>
        </c:ser>
        <c:dLbls>
          <c:showLegendKey val="0"/>
          <c:showVal val="0"/>
          <c:showCatName val="0"/>
          <c:showSerName val="0"/>
          <c:showPercent val="0"/>
          <c:showBubbleSize val="0"/>
        </c:dLbls>
        <c:gapWidth val="150"/>
        <c:shape val="box"/>
        <c:axId val="401371696"/>
        <c:axId val="401370128"/>
        <c:axId val="0"/>
      </c:bar3DChart>
      <c:catAx>
        <c:axId val="401371696"/>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200" b="1" strike="noStrike" spc="-1">
                <a:solidFill>
                  <a:srgbClr val="595959"/>
                </a:solidFill>
                <a:latin typeface="Calibri"/>
              </a:defRPr>
            </a:pPr>
            <a:endParaRPr lang="et-EE"/>
          </a:p>
        </c:txPr>
        <c:crossAx val="401370128"/>
        <c:crosses val="autoZero"/>
        <c:auto val="1"/>
        <c:lblAlgn val="ctr"/>
        <c:lblOffset val="100"/>
        <c:noMultiLvlLbl val="0"/>
      </c:catAx>
      <c:valAx>
        <c:axId val="401370128"/>
        <c:scaling>
          <c:orientation val="minMax"/>
        </c:scaling>
        <c:delete val="1"/>
        <c:axPos val="t"/>
        <c:numFmt formatCode="0%" sourceLinked="1"/>
        <c:majorTickMark val="none"/>
        <c:minorTickMark val="none"/>
        <c:tickLblPos val="nextTo"/>
        <c:crossAx val="401371696"/>
        <c:crosses val="autoZero"/>
        <c:crossBetween val="between"/>
      </c:valAx>
    </c:plotArea>
    <c:legend>
      <c:legendPos val="r"/>
      <c:overlay val="0"/>
      <c:txPr>
        <a:bodyPr/>
        <a:lstStyle/>
        <a:p>
          <a:pPr>
            <a:defRPr sz="1200"/>
          </a:pPr>
          <a:endParaRPr lang="et-EE"/>
        </a:p>
      </c:txPr>
    </c:legend>
    <c:plotVisOnly val="1"/>
    <c:dispBlanksAs val="gap"/>
    <c:showDLblsOverMax val="1"/>
  </c:chart>
  <c:spPr>
    <a:noFill/>
    <a:ln w="9360">
      <a:noFill/>
    </a:ln>
  </c:sp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a:solidFill>
                  <a:srgbClr val="595959"/>
                </a:solidFill>
                <a:latin typeface="Calibri"/>
              </a:rPr>
              <a:t>Mil määral nõustute järgnevate väidetega? 
</a:t>
            </a:r>
            <a:r>
              <a:rPr lang="et-EE" sz="1400" b="0" strike="noStrike" spc="-1">
                <a:solidFill>
                  <a:srgbClr val="595959"/>
                </a:solidFill>
                <a:latin typeface="Calibri"/>
              </a:rPr>
              <a:t>N=800</a:t>
            </a:r>
          </a:p>
        </c:rich>
      </c:tx>
      <c:layout>
        <c:manualLayout>
          <c:xMode val="edge"/>
          <c:yMode val="edge"/>
          <c:x val="0.28099652935925706"/>
          <c:y val="5.0959725351570909E-2"/>
        </c:manualLayout>
      </c:layout>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bar3DChart>
        <c:barDir val="bar"/>
        <c:grouping val="percentStacked"/>
        <c:varyColors val="0"/>
        <c:ser>
          <c:idx val="0"/>
          <c:order val="0"/>
          <c:tx>
            <c:strRef>
              <c:f>Q3a_taust!$B$56</c:f>
              <c:strCache>
                <c:ptCount val="1"/>
                <c:pt idx="0">
                  <c:v>Nõustun igati</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Q3a_taust!$A$57:$A$71</c:f>
              <c:strCache>
                <c:ptCount val="15"/>
                <c:pt idx="0">
                  <c:v>Põllumajandustootjad on toidu ohutuse osas ausad</c:v>
                </c:pt>
                <c:pt idx="1">
                  <c:v>18-29</c:v>
                </c:pt>
                <c:pt idx="2">
                  <c:v>30-49</c:v>
                </c:pt>
                <c:pt idx="3">
                  <c:v>50-64</c:v>
                </c:pt>
                <c:pt idx="4">
                  <c:v>65-74</c:v>
                </c:pt>
                <c:pt idx="5">
                  <c:v>Põllumajandustootjate tegevus toidu ohutuse tagamiseks on piisav</c:v>
                </c:pt>
                <c:pt idx="6">
                  <c:v>18-29</c:v>
                </c:pt>
                <c:pt idx="7">
                  <c:v>30-49</c:v>
                </c:pt>
                <c:pt idx="8">
                  <c:v>50-64</c:v>
                </c:pt>
                <c:pt idx="9">
                  <c:v>65-74</c:v>
                </c:pt>
                <c:pt idx="10">
                  <c:v>Põllumajandustootjad on toidu ohutust puudutava info osas piisavalt avatud</c:v>
                </c:pt>
                <c:pt idx="11">
                  <c:v>18-29</c:v>
                </c:pt>
                <c:pt idx="12">
                  <c:v>30-49</c:v>
                </c:pt>
                <c:pt idx="13">
                  <c:v>50-64</c:v>
                </c:pt>
                <c:pt idx="14">
                  <c:v>65-74</c:v>
                </c:pt>
              </c:strCache>
            </c:strRef>
          </c:cat>
          <c:val>
            <c:numRef>
              <c:f>Q3a_taust!$B$57:$B$71</c:f>
              <c:numCache>
                <c:formatCode>0</c:formatCode>
                <c:ptCount val="15"/>
                <c:pt idx="1">
                  <c:v>5.10948905109489</c:v>
                </c:pt>
                <c:pt idx="2">
                  <c:v>6.7278287461773703</c:v>
                </c:pt>
                <c:pt idx="3">
                  <c:v>3.8961038961039001</c:v>
                </c:pt>
                <c:pt idx="4">
                  <c:v>5.71428571428571</c:v>
                </c:pt>
                <c:pt idx="6">
                  <c:v>5.10948905109489</c:v>
                </c:pt>
                <c:pt idx="7">
                  <c:v>5.81039755351682</c:v>
                </c:pt>
                <c:pt idx="8">
                  <c:v>4.3290043290043299</c:v>
                </c:pt>
                <c:pt idx="9">
                  <c:v>3.8095238095238102</c:v>
                </c:pt>
                <c:pt idx="11">
                  <c:v>5.10948905109489</c:v>
                </c:pt>
                <c:pt idx="12">
                  <c:v>6.4220183486238502</c:v>
                </c:pt>
                <c:pt idx="13">
                  <c:v>2.5974025974026</c:v>
                </c:pt>
                <c:pt idx="14">
                  <c:v>5.71428571428571</c:v>
                </c:pt>
              </c:numCache>
            </c:numRef>
          </c:val>
          <c:extLst>
            <c:ext xmlns:c16="http://schemas.microsoft.com/office/drawing/2014/chart" uri="{C3380CC4-5D6E-409C-BE32-E72D297353CC}">
              <c16:uniqueId val="{00000000-54D3-41C4-99A7-3B81C4D6CC2E}"/>
            </c:ext>
          </c:extLst>
        </c:ser>
        <c:ser>
          <c:idx val="1"/>
          <c:order val="1"/>
          <c:tx>
            <c:strRef>
              <c:f>Q3a_taust!$C$56</c:f>
              <c:strCache>
                <c:ptCount val="1"/>
                <c:pt idx="0">
                  <c:v>Pigem olen nõus</c:v>
                </c:pt>
              </c:strCache>
            </c:strRef>
          </c:tx>
          <c:spPr>
            <a:solidFill>
              <a:srgbClr val="4472C4"/>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Q3a_taust!$A$57:$A$71</c:f>
              <c:strCache>
                <c:ptCount val="15"/>
                <c:pt idx="0">
                  <c:v>Põllumajandustootjad on toidu ohutuse osas ausad</c:v>
                </c:pt>
                <c:pt idx="1">
                  <c:v>18-29</c:v>
                </c:pt>
                <c:pt idx="2">
                  <c:v>30-49</c:v>
                </c:pt>
                <c:pt idx="3">
                  <c:v>50-64</c:v>
                </c:pt>
                <c:pt idx="4">
                  <c:v>65-74</c:v>
                </c:pt>
                <c:pt idx="5">
                  <c:v>Põllumajandustootjate tegevus toidu ohutuse tagamiseks on piisav</c:v>
                </c:pt>
                <c:pt idx="6">
                  <c:v>18-29</c:v>
                </c:pt>
                <c:pt idx="7">
                  <c:v>30-49</c:v>
                </c:pt>
                <c:pt idx="8">
                  <c:v>50-64</c:v>
                </c:pt>
                <c:pt idx="9">
                  <c:v>65-74</c:v>
                </c:pt>
                <c:pt idx="10">
                  <c:v>Põllumajandustootjad on toidu ohutust puudutava info osas piisavalt avatud</c:v>
                </c:pt>
                <c:pt idx="11">
                  <c:v>18-29</c:v>
                </c:pt>
                <c:pt idx="12">
                  <c:v>30-49</c:v>
                </c:pt>
                <c:pt idx="13">
                  <c:v>50-64</c:v>
                </c:pt>
                <c:pt idx="14">
                  <c:v>65-74</c:v>
                </c:pt>
              </c:strCache>
            </c:strRef>
          </c:cat>
          <c:val>
            <c:numRef>
              <c:f>Q3a_taust!$C$57:$C$71</c:f>
              <c:numCache>
                <c:formatCode>0</c:formatCode>
                <c:ptCount val="15"/>
                <c:pt idx="1">
                  <c:v>27.737226277372301</c:v>
                </c:pt>
                <c:pt idx="2">
                  <c:v>26.911314984709499</c:v>
                </c:pt>
                <c:pt idx="3">
                  <c:v>24.2424242424242</c:v>
                </c:pt>
                <c:pt idx="4">
                  <c:v>40</c:v>
                </c:pt>
                <c:pt idx="6">
                  <c:v>33.576642335766401</c:v>
                </c:pt>
                <c:pt idx="7">
                  <c:v>29.357798165137599</c:v>
                </c:pt>
                <c:pt idx="8">
                  <c:v>29.004329004329001</c:v>
                </c:pt>
                <c:pt idx="9">
                  <c:v>43.809523809523803</c:v>
                </c:pt>
                <c:pt idx="11">
                  <c:v>33.576642335766401</c:v>
                </c:pt>
                <c:pt idx="12">
                  <c:v>23.853211009174299</c:v>
                </c:pt>
                <c:pt idx="13">
                  <c:v>26.406926406926399</c:v>
                </c:pt>
                <c:pt idx="14">
                  <c:v>35.238095238095198</c:v>
                </c:pt>
              </c:numCache>
            </c:numRef>
          </c:val>
          <c:extLst>
            <c:ext xmlns:c16="http://schemas.microsoft.com/office/drawing/2014/chart" uri="{C3380CC4-5D6E-409C-BE32-E72D297353CC}">
              <c16:uniqueId val="{00000001-54D3-41C4-99A7-3B81C4D6CC2E}"/>
            </c:ext>
          </c:extLst>
        </c:ser>
        <c:ser>
          <c:idx val="2"/>
          <c:order val="2"/>
          <c:tx>
            <c:strRef>
              <c:f>Q3a_taust!$D$56</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Q3a_taust!$A$57:$A$71</c:f>
              <c:strCache>
                <c:ptCount val="15"/>
                <c:pt idx="0">
                  <c:v>Põllumajandustootjad on toidu ohutuse osas ausad</c:v>
                </c:pt>
                <c:pt idx="1">
                  <c:v>18-29</c:v>
                </c:pt>
                <c:pt idx="2">
                  <c:v>30-49</c:v>
                </c:pt>
                <c:pt idx="3">
                  <c:v>50-64</c:v>
                </c:pt>
                <c:pt idx="4">
                  <c:v>65-74</c:v>
                </c:pt>
                <c:pt idx="5">
                  <c:v>Põllumajandustootjate tegevus toidu ohutuse tagamiseks on piisav</c:v>
                </c:pt>
                <c:pt idx="6">
                  <c:v>18-29</c:v>
                </c:pt>
                <c:pt idx="7">
                  <c:v>30-49</c:v>
                </c:pt>
                <c:pt idx="8">
                  <c:v>50-64</c:v>
                </c:pt>
                <c:pt idx="9">
                  <c:v>65-74</c:v>
                </c:pt>
                <c:pt idx="10">
                  <c:v>Põllumajandustootjad on toidu ohutust puudutava info osas piisavalt avatud</c:v>
                </c:pt>
                <c:pt idx="11">
                  <c:v>18-29</c:v>
                </c:pt>
                <c:pt idx="12">
                  <c:v>30-49</c:v>
                </c:pt>
                <c:pt idx="13">
                  <c:v>50-64</c:v>
                </c:pt>
                <c:pt idx="14">
                  <c:v>65-74</c:v>
                </c:pt>
              </c:strCache>
            </c:strRef>
          </c:cat>
          <c:val>
            <c:numRef>
              <c:f>Q3a_taust!$D$57:$D$71</c:f>
              <c:numCache>
                <c:formatCode>0</c:formatCode>
                <c:ptCount val="15"/>
                <c:pt idx="1">
                  <c:v>41.605839416058402</c:v>
                </c:pt>
                <c:pt idx="2">
                  <c:v>34.250764525993901</c:v>
                </c:pt>
                <c:pt idx="3">
                  <c:v>47.186147186147203</c:v>
                </c:pt>
                <c:pt idx="4">
                  <c:v>33.3333333333333</c:v>
                </c:pt>
                <c:pt idx="6">
                  <c:v>37.956204379562003</c:v>
                </c:pt>
                <c:pt idx="7">
                  <c:v>35.474006116208002</c:v>
                </c:pt>
                <c:pt idx="8">
                  <c:v>38.528138528138498</c:v>
                </c:pt>
                <c:pt idx="9">
                  <c:v>24.761904761904798</c:v>
                </c:pt>
                <c:pt idx="11">
                  <c:v>35.036496350364999</c:v>
                </c:pt>
                <c:pt idx="12">
                  <c:v>37.003058103975498</c:v>
                </c:pt>
                <c:pt idx="13">
                  <c:v>41.991341991341997</c:v>
                </c:pt>
                <c:pt idx="14">
                  <c:v>30.476190476190499</c:v>
                </c:pt>
              </c:numCache>
            </c:numRef>
          </c:val>
          <c:extLst>
            <c:ext xmlns:c16="http://schemas.microsoft.com/office/drawing/2014/chart" uri="{C3380CC4-5D6E-409C-BE32-E72D297353CC}">
              <c16:uniqueId val="{00000002-54D3-41C4-99A7-3B81C4D6CC2E}"/>
            </c:ext>
          </c:extLst>
        </c:ser>
        <c:ser>
          <c:idx val="3"/>
          <c:order val="3"/>
          <c:tx>
            <c:strRef>
              <c:f>Q3a_taust!$E$56</c:f>
              <c:strCache>
                <c:ptCount val="1"/>
                <c:pt idx="0">
                  <c:v>Pigem ei ole nõus</c:v>
                </c:pt>
              </c:strCache>
            </c:strRef>
          </c:tx>
          <c:spPr>
            <a:solidFill>
              <a:srgbClr val="F4B18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Q3a_taust!$A$57:$A$71</c:f>
              <c:strCache>
                <c:ptCount val="15"/>
                <c:pt idx="0">
                  <c:v>Põllumajandustootjad on toidu ohutuse osas ausad</c:v>
                </c:pt>
                <c:pt idx="1">
                  <c:v>18-29</c:v>
                </c:pt>
                <c:pt idx="2">
                  <c:v>30-49</c:v>
                </c:pt>
                <c:pt idx="3">
                  <c:v>50-64</c:v>
                </c:pt>
                <c:pt idx="4">
                  <c:v>65-74</c:v>
                </c:pt>
                <c:pt idx="5">
                  <c:v>Põllumajandustootjate tegevus toidu ohutuse tagamiseks on piisav</c:v>
                </c:pt>
                <c:pt idx="6">
                  <c:v>18-29</c:v>
                </c:pt>
                <c:pt idx="7">
                  <c:v>30-49</c:v>
                </c:pt>
                <c:pt idx="8">
                  <c:v>50-64</c:v>
                </c:pt>
                <c:pt idx="9">
                  <c:v>65-74</c:v>
                </c:pt>
                <c:pt idx="10">
                  <c:v>Põllumajandustootjad on toidu ohutust puudutava info osas piisavalt avatud</c:v>
                </c:pt>
                <c:pt idx="11">
                  <c:v>18-29</c:v>
                </c:pt>
                <c:pt idx="12">
                  <c:v>30-49</c:v>
                </c:pt>
                <c:pt idx="13">
                  <c:v>50-64</c:v>
                </c:pt>
                <c:pt idx="14">
                  <c:v>65-74</c:v>
                </c:pt>
              </c:strCache>
            </c:strRef>
          </c:cat>
          <c:val>
            <c:numRef>
              <c:f>Q3a_taust!$E$57:$E$71</c:f>
              <c:numCache>
                <c:formatCode>0</c:formatCode>
                <c:ptCount val="15"/>
                <c:pt idx="1">
                  <c:v>13.138686131386899</c:v>
                </c:pt>
                <c:pt idx="2">
                  <c:v>19.5718654434251</c:v>
                </c:pt>
                <c:pt idx="3">
                  <c:v>17.316017316017302</c:v>
                </c:pt>
                <c:pt idx="4">
                  <c:v>13.3333333333333</c:v>
                </c:pt>
                <c:pt idx="6">
                  <c:v>11.6788321167883</c:v>
                </c:pt>
                <c:pt idx="7">
                  <c:v>15.902140672782901</c:v>
                </c:pt>
                <c:pt idx="8">
                  <c:v>20.7792207792208</c:v>
                </c:pt>
                <c:pt idx="9">
                  <c:v>13.3333333333333</c:v>
                </c:pt>
                <c:pt idx="11">
                  <c:v>13.868613138686101</c:v>
                </c:pt>
                <c:pt idx="12">
                  <c:v>17.125382262996901</c:v>
                </c:pt>
                <c:pt idx="13">
                  <c:v>20.346320346320301</c:v>
                </c:pt>
                <c:pt idx="14">
                  <c:v>19.047619047619001</c:v>
                </c:pt>
              </c:numCache>
            </c:numRef>
          </c:val>
          <c:extLst>
            <c:ext xmlns:c16="http://schemas.microsoft.com/office/drawing/2014/chart" uri="{C3380CC4-5D6E-409C-BE32-E72D297353CC}">
              <c16:uniqueId val="{00000003-54D3-41C4-99A7-3B81C4D6CC2E}"/>
            </c:ext>
          </c:extLst>
        </c:ser>
        <c:ser>
          <c:idx val="4"/>
          <c:order val="4"/>
          <c:tx>
            <c:strRef>
              <c:f>Q3a_taust!$F$56</c:f>
              <c:strCache>
                <c:ptCount val="1"/>
                <c:pt idx="0">
                  <c:v>Üldse ei nõustu</c:v>
                </c:pt>
              </c:strCache>
            </c:strRef>
          </c:tx>
          <c:spPr>
            <a:solidFill>
              <a:srgbClr val="ED7D31"/>
            </a:solidFill>
            <a:ln w="0">
              <a:noFill/>
            </a:ln>
          </c:spPr>
          <c:invertIfNegative val="0"/>
          <c:dPt>
            <c:idx val="5"/>
            <c:invertIfNegative val="0"/>
            <c:bubble3D val="0"/>
            <c:extLst>
              <c:ext xmlns:c16="http://schemas.microsoft.com/office/drawing/2014/chart" uri="{C3380CC4-5D6E-409C-BE32-E72D297353CC}">
                <c16:uniqueId val="{00000004-54D3-41C4-99A7-3B81C4D6CC2E}"/>
              </c:ext>
            </c:extLst>
          </c:dPt>
          <c:dLbls>
            <c:dLbl>
              <c:idx val="5"/>
              <c:layout>
                <c:manualLayout>
                  <c:x val="5.3220003522213297E-4"/>
                  <c:y val="3.8361447626275298E-3"/>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4-54D3-41C4-99A7-3B81C4D6CC2E}"/>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Q3a_taust!$A$57:$A$71</c:f>
              <c:strCache>
                <c:ptCount val="15"/>
                <c:pt idx="0">
                  <c:v>Põllumajandustootjad on toidu ohutuse osas ausad</c:v>
                </c:pt>
                <c:pt idx="1">
                  <c:v>18-29</c:v>
                </c:pt>
                <c:pt idx="2">
                  <c:v>30-49</c:v>
                </c:pt>
                <c:pt idx="3">
                  <c:v>50-64</c:v>
                </c:pt>
                <c:pt idx="4">
                  <c:v>65-74</c:v>
                </c:pt>
                <c:pt idx="5">
                  <c:v>Põllumajandustootjate tegevus toidu ohutuse tagamiseks on piisav</c:v>
                </c:pt>
                <c:pt idx="6">
                  <c:v>18-29</c:v>
                </c:pt>
                <c:pt idx="7">
                  <c:v>30-49</c:v>
                </c:pt>
                <c:pt idx="8">
                  <c:v>50-64</c:v>
                </c:pt>
                <c:pt idx="9">
                  <c:v>65-74</c:v>
                </c:pt>
                <c:pt idx="10">
                  <c:v>Põllumajandustootjad on toidu ohutust puudutava info osas piisavalt avatud</c:v>
                </c:pt>
                <c:pt idx="11">
                  <c:v>18-29</c:v>
                </c:pt>
                <c:pt idx="12">
                  <c:v>30-49</c:v>
                </c:pt>
                <c:pt idx="13">
                  <c:v>50-64</c:v>
                </c:pt>
                <c:pt idx="14">
                  <c:v>65-74</c:v>
                </c:pt>
              </c:strCache>
            </c:strRef>
          </c:cat>
          <c:val>
            <c:numRef>
              <c:f>Q3a_taust!$F$57:$F$71</c:f>
              <c:numCache>
                <c:formatCode>0</c:formatCode>
                <c:ptCount val="15"/>
                <c:pt idx="1">
                  <c:v>6.5693430656934302</c:v>
                </c:pt>
                <c:pt idx="2">
                  <c:v>4.8929663608562697</c:v>
                </c:pt>
                <c:pt idx="3">
                  <c:v>4.3290043290043299</c:v>
                </c:pt>
                <c:pt idx="4">
                  <c:v>4.7619047619047601</c:v>
                </c:pt>
                <c:pt idx="6">
                  <c:v>2.9197080291970798</c:v>
                </c:pt>
                <c:pt idx="7">
                  <c:v>3.36391437308869</c:v>
                </c:pt>
                <c:pt idx="8">
                  <c:v>2.16450216450216</c:v>
                </c:pt>
                <c:pt idx="9">
                  <c:v>8.5714285714285694</c:v>
                </c:pt>
                <c:pt idx="11">
                  <c:v>2.9197080291970798</c:v>
                </c:pt>
                <c:pt idx="12">
                  <c:v>3.6697247706421998</c:v>
                </c:pt>
                <c:pt idx="13">
                  <c:v>3.4632034632034601</c:v>
                </c:pt>
                <c:pt idx="14">
                  <c:v>5.71428571428571</c:v>
                </c:pt>
              </c:numCache>
            </c:numRef>
          </c:val>
          <c:extLst>
            <c:ext xmlns:c16="http://schemas.microsoft.com/office/drawing/2014/chart" uri="{C3380CC4-5D6E-409C-BE32-E72D297353CC}">
              <c16:uniqueId val="{00000005-54D3-41C4-99A7-3B81C4D6CC2E}"/>
            </c:ext>
          </c:extLst>
        </c:ser>
        <c:ser>
          <c:idx val="5"/>
          <c:order val="5"/>
          <c:tx>
            <c:strRef>
              <c:f>Q3a_taust!$G$56</c:f>
              <c:strCache>
                <c:ptCount val="1"/>
                <c:pt idx="0">
                  <c:v>Ei oska öelda</c:v>
                </c:pt>
              </c:strCache>
            </c:strRef>
          </c:tx>
          <c:spPr>
            <a:solidFill>
              <a:srgbClr val="BFBFBF"/>
            </a:solidFill>
            <a:ln w="0">
              <a:noFill/>
            </a:ln>
          </c:spPr>
          <c:invertIfNegative val="0"/>
          <c:dPt>
            <c:idx val="4"/>
            <c:invertIfNegative val="0"/>
            <c:bubble3D val="0"/>
            <c:extLst>
              <c:ext xmlns:c16="http://schemas.microsoft.com/office/drawing/2014/chart" uri="{C3380CC4-5D6E-409C-BE32-E72D297353CC}">
                <c16:uniqueId val="{00000006-54D3-41C4-99A7-3B81C4D6CC2E}"/>
              </c:ext>
            </c:extLst>
          </c:dPt>
          <c:dLbls>
            <c:dLbl>
              <c:idx val="4"/>
              <c:layout>
                <c:manualLayout>
                  <c:x val="5.0793640636191103E-3"/>
                  <c:y val="1.87476530325516E-7"/>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6-54D3-41C4-99A7-3B81C4D6CC2E}"/>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Q3a_taust!$A$57:$A$71</c:f>
              <c:strCache>
                <c:ptCount val="15"/>
                <c:pt idx="0">
                  <c:v>Põllumajandustootjad on toidu ohutuse osas ausad</c:v>
                </c:pt>
                <c:pt idx="1">
                  <c:v>18-29</c:v>
                </c:pt>
                <c:pt idx="2">
                  <c:v>30-49</c:v>
                </c:pt>
                <c:pt idx="3">
                  <c:v>50-64</c:v>
                </c:pt>
                <c:pt idx="4">
                  <c:v>65-74</c:v>
                </c:pt>
                <c:pt idx="5">
                  <c:v>Põllumajandustootjate tegevus toidu ohutuse tagamiseks on piisav</c:v>
                </c:pt>
                <c:pt idx="6">
                  <c:v>18-29</c:v>
                </c:pt>
                <c:pt idx="7">
                  <c:v>30-49</c:v>
                </c:pt>
                <c:pt idx="8">
                  <c:v>50-64</c:v>
                </c:pt>
                <c:pt idx="9">
                  <c:v>65-74</c:v>
                </c:pt>
                <c:pt idx="10">
                  <c:v>Põllumajandustootjad on toidu ohutust puudutava info osas piisavalt avatud</c:v>
                </c:pt>
                <c:pt idx="11">
                  <c:v>18-29</c:v>
                </c:pt>
                <c:pt idx="12">
                  <c:v>30-49</c:v>
                </c:pt>
                <c:pt idx="13">
                  <c:v>50-64</c:v>
                </c:pt>
                <c:pt idx="14">
                  <c:v>65-74</c:v>
                </c:pt>
              </c:strCache>
            </c:strRef>
          </c:cat>
          <c:val>
            <c:numRef>
              <c:f>Q3a_taust!$G$57:$G$71</c:f>
              <c:numCache>
                <c:formatCode>0</c:formatCode>
                <c:ptCount val="15"/>
                <c:pt idx="1">
                  <c:v>5.8394160583941597</c:v>
                </c:pt>
                <c:pt idx="2">
                  <c:v>7.6452599388379197</c:v>
                </c:pt>
                <c:pt idx="3">
                  <c:v>3.0303030303030298</c:v>
                </c:pt>
                <c:pt idx="4">
                  <c:v>2.8571428571428599</c:v>
                </c:pt>
                <c:pt idx="6">
                  <c:v>8.7591240875912408</c:v>
                </c:pt>
                <c:pt idx="7">
                  <c:v>10.0917431192661</c:v>
                </c:pt>
                <c:pt idx="8">
                  <c:v>5.1948051948052001</c:v>
                </c:pt>
                <c:pt idx="9">
                  <c:v>5.71428571428571</c:v>
                </c:pt>
                <c:pt idx="11">
                  <c:v>9.4890510948905096</c:v>
                </c:pt>
                <c:pt idx="12">
                  <c:v>11.926605504587201</c:v>
                </c:pt>
                <c:pt idx="13">
                  <c:v>5.1948051948052001</c:v>
                </c:pt>
                <c:pt idx="14">
                  <c:v>3.8095238095238102</c:v>
                </c:pt>
              </c:numCache>
            </c:numRef>
          </c:val>
          <c:extLst>
            <c:ext xmlns:c16="http://schemas.microsoft.com/office/drawing/2014/chart" uri="{C3380CC4-5D6E-409C-BE32-E72D297353CC}">
              <c16:uniqueId val="{00000007-54D3-41C4-99A7-3B81C4D6CC2E}"/>
            </c:ext>
          </c:extLst>
        </c:ser>
        <c:dLbls>
          <c:showLegendKey val="0"/>
          <c:showVal val="0"/>
          <c:showCatName val="0"/>
          <c:showSerName val="0"/>
          <c:showPercent val="0"/>
          <c:showBubbleSize val="0"/>
        </c:dLbls>
        <c:gapWidth val="150"/>
        <c:shape val="box"/>
        <c:axId val="401372088"/>
        <c:axId val="401371304"/>
        <c:axId val="0"/>
      </c:bar3DChart>
      <c:catAx>
        <c:axId val="401372088"/>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200" b="1" strike="noStrike" spc="-1">
                <a:solidFill>
                  <a:srgbClr val="595959"/>
                </a:solidFill>
                <a:latin typeface="Calibri"/>
              </a:defRPr>
            </a:pPr>
            <a:endParaRPr lang="et-EE"/>
          </a:p>
        </c:txPr>
        <c:crossAx val="401371304"/>
        <c:crosses val="autoZero"/>
        <c:auto val="1"/>
        <c:lblAlgn val="ctr"/>
        <c:lblOffset val="100"/>
        <c:noMultiLvlLbl val="0"/>
      </c:catAx>
      <c:valAx>
        <c:axId val="401371304"/>
        <c:scaling>
          <c:orientation val="minMax"/>
        </c:scaling>
        <c:delete val="1"/>
        <c:axPos val="t"/>
        <c:numFmt formatCode="0%" sourceLinked="1"/>
        <c:majorTickMark val="none"/>
        <c:minorTickMark val="none"/>
        <c:tickLblPos val="nextTo"/>
        <c:crossAx val="401372088"/>
        <c:crosses val="autoZero"/>
        <c:crossBetween val="between"/>
      </c:valAx>
    </c:plotArea>
    <c:legend>
      <c:legendPos val="r"/>
      <c:overlay val="0"/>
      <c:spPr>
        <a:noFill/>
        <a:ln w="0">
          <a:noFill/>
        </a:ln>
      </c:spPr>
      <c:txPr>
        <a:bodyPr/>
        <a:lstStyle/>
        <a:p>
          <a:pPr>
            <a:defRPr sz="1200"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a:solidFill>
                  <a:srgbClr val="595959"/>
                </a:solidFill>
                <a:latin typeface="Calibri"/>
              </a:rPr>
              <a:t>Mil määral nõustute järgnevate väidetega? 
</a:t>
            </a:r>
            <a:r>
              <a:rPr lang="et-EE" sz="1400" b="0" strike="noStrike" spc="-1">
                <a:solidFill>
                  <a:srgbClr val="595959"/>
                </a:solidFill>
                <a:latin typeface="Calibri"/>
              </a:rPr>
              <a:t>N=800</a:t>
            </a:r>
          </a:p>
        </c:rich>
      </c:tx>
      <c:layout>
        <c:manualLayout>
          <c:xMode val="edge"/>
          <c:yMode val="edge"/>
          <c:x val="0.43597047413006884"/>
          <c:y val="0.12895694016993267"/>
        </c:manualLayout>
      </c:layout>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manualLayout>
          <c:layoutTarget val="inner"/>
          <c:xMode val="edge"/>
          <c:yMode val="edge"/>
          <c:x val="0.42105804773674038"/>
          <c:y val="0.12457083105144048"/>
          <c:w val="0.4204504572833288"/>
          <c:h val="0.85928185349310715"/>
        </c:manualLayout>
      </c:layout>
      <c:bar3DChart>
        <c:barDir val="bar"/>
        <c:grouping val="percentStacked"/>
        <c:varyColors val="0"/>
        <c:ser>
          <c:idx val="0"/>
          <c:order val="0"/>
          <c:tx>
            <c:strRef>
              <c:f>Q3a_taust!$B$83</c:f>
              <c:strCache>
                <c:ptCount val="1"/>
                <c:pt idx="0">
                  <c:v>Nõustun igati</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Q3a_taust!$A$84:$A$101</c:f>
              <c:strCache>
                <c:ptCount val="18"/>
                <c:pt idx="0">
                  <c:v>Põllumajandustootjad on pädevad toidu ohutust kontrollima</c:v>
                </c:pt>
                <c:pt idx="1">
                  <c:v>eesti</c:v>
                </c:pt>
                <c:pt idx="2">
                  <c:v>vene ja muu</c:v>
                </c:pt>
                <c:pt idx="3">
                  <c:v>Põllumajandustootjatel on piisavalt teadmisi toidu ohutuse tagamiseks</c:v>
                </c:pt>
                <c:pt idx="4">
                  <c:v>eesti</c:v>
                </c:pt>
                <c:pt idx="5">
                  <c:v>vene ja muu</c:v>
                </c:pt>
                <c:pt idx="6">
                  <c:v>Põllumajandustootjad pööravad toidu ohutusele erilist tähelepanu</c:v>
                </c:pt>
                <c:pt idx="7">
                  <c:v>eesti</c:v>
                </c:pt>
                <c:pt idx="8">
                  <c:v>vene ja muu</c:v>
                </c:pt>
                <c:pt idx="9">
                  <c:v>Põllumajandustootjad on toidu ohutuse osas ausad</c:v>
                </c:pt>
                <c:pt idx="10">
                  <c:v>eesti</c:v>
                </c:pt>
                <c:pt idx="11">
                  <c:v>vene ja muu</c:v>
                </c:pt>
                <c:pt idx="12">
                  <c:v>Põllumajandustootjate tegevus toidu ohutuse tagamiseks on piisav</c:v>
                </c:pt>
                <c:pt idx="13">
                  <c:v>eesti</c:v>
                </c:pt>
                <c:pt idx="14">
                  <c:v>vene ja muu</c:v>
                </c:pt>
                <c:pt idx="15">
                  <c:v>Põllumajandustootjad on toidu ohutust puudutava info osas piisavalt avatud</c:v>
                </c:pt>
                <c:pt idx="16">
                  <c:v>eesti</c:v>
                </c:pt>
                <c:pt idx="17">
                  <c:v>vene ja muu</c:v>
                </c:pt>
              </c:strCache>
            </c:strRef>
          </c:cat>
          <c:val>
            <c:numRef>
              <c:f>Q3a_taust!$B$84:$B$101</c:f>
              <c:numCache>
                <c:formatCode>0</c:formatCode>
                <c:ptCount val="18"/>
                <c:pt idx="1">
                  <c:v>10.507246376811599</c:v>
                </c:pt>
                <c:pt idx="2">
                  <c:v>11.290322580645199</c:v>
                </c:pt>
                <c:pt idx="4">
                  <c:v>10.688405797101501</c:v>
                </c:pt>
                <c:pt idx="5">
                  <c:v>6.8548387096774199</c:v>
                </c:pt>
                <c:pt idx="7">
                  <c:v>5.2536231884057996</c:v>
                </c:pt>
                <c:pt idx="8">
                  <c:v>6.0483870967741904</c:v>
                </c:pt>
                <c:pt idx="10">
                  <c:v>5.4347826086956497</c:v>
                </c:pt>
                <c:pt idx="11">
                  <c:v>5.6451612903225801</c:v>
                </c:pt>
                <c:pt idx="13">
                  <c:v>5.0724637681159397</c:v>
                </c:pt>
                <c:pt idx="14">
                  <c:v>4.8387096774193603</c:v>
                </c:pt>
                <c:pt idx="16">
                  <c:v>4.7101449275362297</c:v>
                </c:pt>
                <c:pt idx="17">
                  <c:v>5.6451612903225801</c:v>
                </c:pt>
              </c:numCache>
            </c:numRef>
          </c:val>
          <c:extLst>
            <c:ext xmlns:c16="http://schemas.microsoft.com/office/drawing/2014/chart" uri="{C3380CC4-5D6E-409C-BE32-E72D297353CC}">
              <c16:uniqueId val="{00000000-9B05-4CB0-9E11-CAEF265C28F3}"/>
            </c:ext>
          </c:extLst>
        </c:ser>
        <c:ser>
          <c:idx val="1"/>
          <c:order val="1"/>
          <c:tx>
            <c:strRef>
              <c:f>Q3a_taust!$C$83</c:f>
              <c:strCache>
                <c:ptCount val="1"/>
                <c:pt idx="0">
                  <c:v>Pigem olen nõus</c:v>
                </c:pt>
              </c:strCache>
            </c:strRef>
          </c:tx>
          <c:spPr>
            <a:solidFill>
              <a:srgbClr val="4472C4"/>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Q3a_taust!$A$84:$A$101</c:f>
              <c:strCache>
                <c:ptCount val="18"/>
                <c:pt idx="0">
                  <c:v>Põllumajandustootjad on pädevad toidu ohutust kontrollima</c:v>
                </c:pt>
                <c:pt idx="1">
                  <c:v>eesti</c:v>
                </c:pt>
                <c:pt idx="2">
                  <c:v>vene ja muu</c:v>
                </c:pt>
                <c:pt idx="3">
                  <c:v>Põllumajandustootjatel on piisavalt teadmisi toidu ohutuse tagamiseks</c:v>
                </c:pt>
                <c:pt idx="4">
                  <c:v>eesti</c:v>
                </c:pt>
                <c:pt idx="5">
                  <c:v>vene ja muu</c:v>
                </c:pt>
                <c:pt idx="6">
                  <c:v>Põllumajandustootjad pööravad toidu ohutusele erilist tähelepanu</c:v>
                </c:pt>
                <c:pt idx="7">
                  <c:v>eesti</c:v>
                </c:pt>
                <c:pt idx="8">
                  <c:v>vene ja muu</c:v>
                </c:pt>
                <c:pt idx="9">
                  <c:v>Põllumajandustootjad on toidu ohutuse osas ausad</c:v>
                </c:pt>
                <c:pt idx="10">
                  <c:v>eesti</c:v>
                </c:pt>
                <c:pt idx="11">
                  <c:v>vene ja muu</c:v>
                </c:pt>
                <c:pt idx="12">
                  <c:v>Põllumajandustootjate tegevus toidu ohutuse tagamiseks on piisav</c:v>
                </c:pt>
                <c:pt idx="13">
                  <c:v>eesti</c:v>
                </c:pt>
                <c:pt idx="14">
                  <c:v>vene ja muu</c:v>
                </c:pt>
                <c:pt idx="15">
                  <c:v>Põllumajandustootjad on toidu ohutust puudutava info osas piisavalt avatud</c:v>
                </c:pt>
                <c:pt idx="16">
                  <c:v>eesti</c:v>
                </c:pt>
                <c:pt idx="17">
                  <c:v>vene ja muu</c:v>
                </c:pt>
              </c:strCache>
            </c:strRef>
          </c:cat>
          <c:val>
            <c:numRef>
              <c:f>Q3a_taust!$C$84:$C$101</c:f>
              <c:numCache>
                <c:formatCode>0</c:formatCode>
                <c:ptCount val="18"/>
                <c:pt idx="1">
                  <c:v>44.384057971014499</c:v>
                </c:pt>
                <c:pt idx="2">
                  <c:v>40.725806451612897</c:v>
                </c:pt>
                <c:pt idx="4">
                  <c:v>49.456521739130402</c:v>
                </c:pt>
                <c:pt idx="5">
                  <c:v>46.774193548387103</c:v>
                </c:pt>
                <c:pt idx="7">
                  <c:v>31.521739130434799</c:v>
                </c:pt>
                <c:pt idx="8">
                  <c:v>29.435483870967701</c:v>
                </c:pt>
                <c:pt idx="10">
                  <c:v>27.7173913043478</c:v>
                </c:pt>
                <c:pt idx="11">
                  <c:v>28.629032258064498</c:v>
                </c:pt>
                <c:pt idx="13">
                  <c:v>33.3333333333333</c:v>
                </c:pt>
                <c:pt idx="14">
                  <c:v>28.629032258064498</c:v>
                </c:pt>
                <c:pt idx="16">
                  <c:v>28.804347826087</c:v>
                </c:pt>
                <c:pt idx="17">
                  <c:v>25.403225806451601</c:v>
                </c:pt>
              </c:numCache>
            </c:numRef>
          </c:val>
          <c:extLst>
            <c:ext xmlns:c16="http://schemas.microsoft.com/office/drawing/2014/chart" uri="{C3380CC4-5D6E-409C-BE32-E72D297353CC}">
              <c16:uniqueId val="{00000001-9B05-4CB0-9E11-CAEF265C28F3}"/>
            </c:ext>
          </c:extLst>
        </c:ser>
        <c:ser>
          <c:idx val="2"/>
          <c:order val="2"/>
          <c:tx>
            <c:strRef>
              <c:f>Q3a_taust!$D$83</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Q3a_taust!$A$84:$A$101</c:f>
              <c:strCache>
                <c:ptCount val="18"/>
                <c:pt idx="0">
                  <c:v>Põllumajandustootjad on pädevad toidu ohutust kontrollima</c:v>
                </c:pt>
                <c:pt idx="1">
                  <c:v>eesti</c:v>
                </c:pt>
                <c:pt idx="2">
                  <c:v>vene ja muu</c:v>
                </c:pt>
                <c:pt idx="3">
                  <c:v>Põllumajandustootjatel on piisavalt teadmisi toidu ohutuse tagamiseks</c:v>
                </c:pt>
                <c:pt idx="4">
                  <c:v>eesti</c:v>
                </c:pt>
                <c:pt idx="5">
                  <c:v>vene ja muu</c:v>
                </c:pt>
                <c:pt idx="6">
                  <c:v>Põllumajandustootjad pööravad toidu ohutusele erilist tähelepanu</c:v>
                </c:pt>
                <c:pt idx="7">
                  <c:v>eesti</c:v>
                </c:pt>
                <c:pt idx="8">
                  <c:v>vene ja muu</c:v>
                </c:pt>
                <c:pt idx="9">
                  <c:v>Põllumajandustootjad on toidu ohutuse osas ausad</c:v>
                </c:pt>
                <c:pt idx="10">
                  <c:v>eesti</c:v>
                </c:pt>
                <c:pt idx="11">
                  <c:v>vene ja muu</c:v>
                </c:pt>
                <c:pt idx="12">
                  <c:v>Põllumajandustootjate tegevus toidu ohutuse tagamiseks on piisav</c:v>
                </c:pt>
                <c:pt idx="13">
                  <c:v>eesti</c:v>
                </c:pt>
                <c:pt idx="14">
                  <c:v>vene ja muu</c:v>
                </c:pt>
                <c:pt idx="15">
                  <c:v>Põllumajandustootjad on toidu ohutust puudutava info osas piisavalt avatud</c:v>
                </c:pt>
                <c:pt idx="16">
                  <c:v>eesti</c:v>
                </c:pt>
                <c:pt idx="17">
                  <c:v>vene ja muu</c:v>
                </c:pt>
              </c:strCache>
            </c:strRef>
          </c:cat>
          <c:val>
            <c:numRef>
              <c:f>Q3a_taust!$D$84:$D$101</c:f>
              <c:numCache>
                <c:formatCode>0</c:formatCode>
                <c:ptCount val="18"/>
                <c:pt idx="1">
                  <c:v>24.2753623188406</c:v>
                </c:pt>
                <c:pt idx="2">
                  <c:v>29.838709677419399</c:v>
                </c:pt>
                <c:pt idx="4">
                  <c:v>22.644927536231901</c:v>
                </c:pt>
                <c:pt idx="5">
                  <c:v>23.387096774193498</c:v>
                </c:pt>
                <c:pt idx="7">
                  <c:v>32.789855072463801</c:v>
                </c:pt>
                <c:pt idx="8">
                  <c:v>36.693548387096797</c:v>
                </c:pt>
                <c:pt idx="10">
                  <c:v>38.586956521739097</c:v>
                </c:pt>
                <c:pt idx="11">
                  <c:v>40.322580645161302</c:v>
                </c:pt>
                <c:pt idx="13">
                  <c:v>35.144927536231897</c:v>
                </c:pt>
                <c:pt idx="14">
                  <c:v>35.887096774193502</c:v>
                </c:pt>
                <c:pt idx="16">
                  <c:v>36.956521739130402</c:v>
                </c:pt>
                <c:pt idx="17">
                  <c:v>37.903225806451601</c:v>
                </c:pt>
              </c:numCache>
            </c:numRef>
          </c:val>
          <c:extLst>
            <c:ext xmlns:c16="http://schemas.microsoft.com/office/drawing/2014/chart" uri="{C3380CC4-5D6E-409C-BE32-E72D297353CC}">
              <c16:uniqueId val="{00000002-9B05-4CB0-9E11-CAEF265C28F3}"/>
            </c:ext>
          </c:extLst>
        </c:ser>
        <c:ser>
          <c:idx val="3"/>
          <c:order val="3"/>
          <c:tx>
            <c:strRef>
              <c:f>Q3a_taust!$E$83</c:f>
              <c:strCache>
                <c:ptCount val="1"/>
                <c:pt idx="0">
                  <c:v>Pigem ei ole nõus</c:v>
                </c:pt>
              </c:strCache>
            </c:strRef>
          </c:tx>
          <c:spPr>
            <a:solidFill>
              <a:srgbClr val="F4B18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Q3a_taust!$A$84:$A$101</c:f>
              <c:strCache>
                <c:ptCount val="18"/>
                <c:pt idx="0">
                  <c:v>Põllumajandustootjad on pädevad toidu ohutust kontrollima</c:v>
                </c:pt>
                <c:pt idx="1">
                  <c:v>eesti</c:v>
                </c:pt>
                <c:pt idx="2">
                  <c:v>vene ja muu</c:v>
                </c:pt>
                <c:pt idx="3">
                  <c:v>Põllumajandustootjatel on piisavalt teadmisi toidu ohutuse tagamiseks</c:v>
                </c:pt>
                <c:pt idx="4">
                  <c:v>eesti</c:v>
                </c:pt>
                <c:pt idx="5">
                  <c:v>vene ja muu</c:v>
                </c:pt>
                <c:pt idx="6">
                  <c:v>Põllumajandustootjad pööravad toidu ohutusele erilist tähelepanu</c:v>
                </c:pt>
                <c:pt idx="7">
                  <c:v>eesti</c:v>
                </c:pt>
                <c:pt idx="8">
                  <c:v>vene ja muu</c:v>
                </c:pt>
                <c:pt idx="9">
                  <c:v>Põllumajandustootjad on toidu ohutuse osas ausad</c:v>
                </c:pt>
                <c:pt idx="10">
                  <c:v>eesti</c:v>
                </c:pt>
                <c:pt idx="11">
                  <c:v>vene ja muu</c:v>
                </c:pt>
                <c:pt idx="12">
                  <c:v>Põllumajandustootjate tegevus toidu ohutuse tagamiseks on piisav</c:v>
                </c:pt>
                <c:pt idx="13">
                  <c:v>eesti</c:v>
                </c:pt>
                <c:pt idx="14">
                  <c:v>vene ja muu</c:v>
                </c:pt>
                <c:pt idx="15">
                  <c:v>Põllumajandustootjad on toidu ohutust puudutava info osas piisavalt avatud</c:v>
                </c:pt>
                <c:pt idx="16">
                  <c:v>eesti</c:v>
                </c:pt>
                <c:pt idx="17">
                  <c:v>vene ja muu</c:v>
                </c:pt>
              </c:strCache>
            </c:strRef>
          </c:cat>
          <c:val>
            <c:numRef>
              <c:f>Q3a_taust!$E$84:$E$101</c:f>
              <c:numCache>
                <c:formatCode>0</c:formatCode>
                <c:ptCount val="18"/>
                <c:pt idx="1">
                  <c:v>13.2246376811594</c:v>
                </c:pt>
                <c:pt idx="2">
                  <c:v>10.4838709677419</c:v>
                </c:pt>
                <c:pt idx="4">
                  <c:v>9.7826086956521703</c:v>
                </c:pt>
                <c:pt idx="5">
                  <c:v>14.919354838709699</c:v>
                </c:pt>
                <c:pt idx="7">
                  <c:v>17.7536231884058</c:v>
                </c:pt>
                <c:pt idx="8">
                  <c:v>12.5</c:v>
                </c:pt>
                <c:pt idx="10">
                  <c:v>19.021739130434799</c:v>
                </c:pt>
                <c:pt idx="11">
                  <c:v>12.5</c:v>
                </c:pt>
                <c:pt idx="13">
                  <c:v>16.304347826087</c:v>
                </c:pt>
                <c:pt idx="14">
                  <c:v>16.129032258064498</c:v>
                </c:pt>
                <c:pt idx="16">
                  <c:v>18.659420289855099</c:v>
                </c:pt>
                <c:pt idx="17">
                  <c:v>15.7258064516129</c:v>
                </c:pt>
              </c:numCache>
            </c:numRef>
          </c:val>
          <c:extLst>
            <c:ext xmlns:c16="http://schemas.microsoft.com/office/drawing/2014/chart" uri="{C3380CC4-5D6E-409C-BE32-E72D297353CC}">
              <c16:uniqueId val="{00000003-9B05-4CB0-9E11-CAEF265C28F3}"/>
            </c:ext>
          </c:extLst>
        </c:ser>
        <c:ser>
          <c:idx val="4"/>
          <c:order val="4"/>
          <c:tx>
            <c:strRef>
              <c:f>Q3a_taust!$F$83</c:f>
              <c:strCache>
                <c:ptCount val="1"/>
                <c:pt idx="0">
                  <c:v>Üldse ei nõustu</c:v>
                </c:pt>
              </c:strCache>
            </c:strRef>
          </c:tx>
          <c:spPr>
            <a:solidFill>
              <a:srgbClr val="ED7D31"/>
            </a:solidFill>
            <a:ln w="0">
              <a:noFill/>
            </a:ln>
          </c:spPr>
          <c:invertIfNegative val="0"/>
          <c:dPt>
            <c:idx val="5"/>
            <c:invertIfNegative val="0"/>
            <c:bubble3D val="0"/>
            <c:extLst>
              <c:ext xmlns:c16="http://schemas.microsoft.com/office/drawing/2014/chart" uri="{C3380CC4-5D6E-409C-BE32-E72D297353CC}">
                <c16:uniqueId val="{00000004-9B05-4CB0-9E11-CAEF265C28F3}"/>
              </c:ext>
            </c:extLst>
          </c:dPt>
          <c:dLbls>
            <c:dLbl>
              <c:idx val="5"/>
              <c:layout>
                <c:manualLayout>
                  <c:x val="5.3220003522213297E-4"/>
                  <c:y val="3.8361447626275298E-3"/>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4-9B05-4CB0-9E11-CAEF265C28F3}"/>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Q3a_taust!$A$84:$A$101</c:f>
              <c:strCache>
                <c:ptCount val="18"/>
                <c:pt idx="0">
                  <c:v>Põllumajandustootjad on pädevad toidu ohutust kontrollima</c:v>
                </c:pt>
                <c:pt idx="1">
                  <c:v>eesti</c:v>
                </c:pt>
                <c:pt idx="2">
                  <c:v>vene ja muu</c:v>
                </c:pt>
                <c:pt idx="3">
                  <c:v>Põllumajandustootjatel on piisavalt teadmisi toidu ohutuse tagamiseks</c:v>
                </c:pt>
                <c:pt idx="4">
                  <c:v>eesti</c:v>
                </c:pt>
                <c:pt idx="5">
                  <c:v>vene ja muu</c:v>
                </c:pt>
                <c:pt idx="6">
                  <c:v>Põllumajandustootjad pööravad toidu ohutusele erilist tähelepanu</c:v>
                </c:pt>
                <c:pt idx="7">
                  <c:v>eesti</c:v>
                </c:pt>
                <c:pt idx="8">
                  <c:v>vene ja muu</c:v>
                </c:pt>
                <c:pt idx="9">
                  <c:v>Põllumajandustootjad on toidu ohutuse osas ausad</c:v>
                </c:pt>
                <c:pt idx="10">
                  <c:v>eesti</c:v>
                </c:pt>
                <c:pt idx="11">
                  <c:v>vene ja muu</c:v>
                </c:pt>
                <c:pt idx="12">
                  <c:v>Põllumajandustootjate tegevus toidu ohutuse tagamiseks on piisav</c:v>
                </c:pt>
                <c:pt idx="13">
                  <c:v>eesti</c:v>
                </c:pt>
                <c:pt idx="14">
                  <c:v>vene ja muu</c:v>
                </c:pt>
                <c:pt idx="15">
                  <c:v>Põllumajandustootjad on toidu ohutust puudutava info osas piisavalt avatud</c:v>
                </c:pt>
                <c:pt idx="16">
                  <c:v>eesti</c:v>
                </c:pt>
                <c:pt idx="17">
                  <c:v>vene ja muu</c:v>
                </c:pt>
              </c:strCache>
            </c:strRef>
          </c:cat>
          <c:val>
            <c:numRef>
              <c:f>Q3a_taust!$F$84:$F$101</c:f>
              <c:numCache>
                <c:formatCode>0</c:formatCode>
                <c:ptCount val="18"/>
                <c:pt idx="1">
                  <c:v>1.99275362318841</c:v>
                </c:pt>
                <c:pt idx="2">
                  <c:v>2.0161290322580601</c:v>
                </c:pt>
                <c:pt idx="4">
                  <c:v>1.8115942028985501</c:v>
                </c:pt>
                <c:pt idx="5">
                  <c:v>0.80645161290322598</c:v>
                </c:pt>
                <c:pt idx="7">
                  <c:v>4.5289855072463796</c:v>
                </c:pt>
                <c:pt idx="8">
                  <c:v>3.2258064516128999</c:v>
                </c:pt>
                <c:pt idx="10">
                  <c:v>5.2536231884057996</c:v>
                </c:pt>
                <c:pt idx="11">
                  <c:v>4.4354838709677402</c:v>
                </c:pt>
                <c:pt idx="13">
                  <c:v>3.8043478260869601</c:v>
                </c:pt>
                <c:pt idx="14">
                  <c:v>3.2258064516128999</c:v>
                </c:pt>
                <c:pt idx="16">
                  <c:v>3.4420289855072501</c:v>
                </c:pt>
                <c:pt idx="17">
                  <c:v>4.4354838709677402</c:v>
                </c:pt>
              </c:numCache>
            </c:numRef>
          </c:val>
          <c:extLst>
            <c:ext xmlns:c16="http://schemas.microsoft.com/office/drawing/2014/chart" uri="{C3380CC4-5D6E-409C-BE32-E72D297353CC}">
              <c16:uniqueId val="{00000005-9B05-4CB0-9E11-CAEF265C28F3}"/>
            </c:ext>
          </c:extLst>
        </c:ser>
        <c:ser>
          <c:idx val="5"/>
          <c:order val="5"/>
          <c:tx>
            <c:strRef>
              <c:f>Q3a_taust!$G$83</c:f>
              <c:strCache>
                <c:ptCount val="1"/>
                <c:pt idx="0">
                  <c:v>Ei oska öelda</c:v>
                </c:pt>
              </c:strCache>
            </c:strRef>
          </c:tx>
          <c:spPr>
            <a:solidFill>
              <a:srgbClr val="BFBFBF"/>
            </a:solidFill>
            <a:ln w="0">
              <a:noFill/>
            </a:ln>
          </c:spPr>
          <c:invertIfNegative val="0"/>
          <c:dPt>
            <c:idx val="4"/>
            <c:invertIfNegative val="0"/>
            <c:bubble3D val="0"/>
            <c:extLst>
              <c:ext xmlns:c16="http://schemas.microsoft.com/office/drawing/2014/chart" uri="{C3380CC4-5D6E-409C-BE32-E72D297353CC}">
                <c16:uniqueId val="{00000006-9B05-4CB0-9E11-CAEF265C28F3}"/>
              </c:ext>
            </c:extLst>
          </c:dPt>
          <c:dLbls>
            <c:dLbl>
              <c:idx val="4"/>
              <c:layout>
                <c:manualLayout>
                  <c:x val="5.0793640636191103E-3"/>
                  <c:y val="1.87476530325516E-7"/>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6-9B05-4CB0-9E11-CAEF265C28F3}"/>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Q3a_taust!$A$84:$A$101</c:f>
              <c:strCache>
                <c:ptCount val="18"/>
                <c:pt idx="0">
                  <c:v>Põllumajandustootjad on pädevad toidu ohutust kontrollima</c:v>
                </c:pt>
                <c:pt idx="1">
                  <c:v>eesti</c:v>
                </c:pt>
                <c:pt idx="2">
                  <c:v>vene ja muu</c:v>
                </c:pt>
                <c:pt idx="3">
                  <c:v>Põllumajandustootjatel on piisavalt teadmisi toidu ohutuse tagamiseks</c:v>
                </c:pt>
                <c:pt idx="4">
                  <c:v>eesti</c:v>
                </c:pt>
                <c:pt idx="5">
                  <c:v>vene ja muu</c:v>
                </c:pt>
                <c:pt idx="6">
                  <c:v>Põllumajandustootjad pööravad toidu ohutusele erilist tähelepanu</c:v>
                </c:pt>
                <c:pt idx="7">
                  <c:v>eesti</c:v>
                </c:pt>
                <c:pt idx="8">
                  <c:v>vene ja muu</c:v>
                </c:pt>
                <c:pt idx="9">
                  <c:v>Põllumajandustootjad on toidu ohutuse osas ausad</c:v>
                </c:pt>
                <c:pt idx="10">
                  <c:v>eesti</c:v>
                </c:pt>
                <c:pt idx="11">
                  <c:v>vene ja muu</c:v>
                </c:pt>
                <c:pt idx="12">
                  <c:v>Põllumajandustootjate tegevus toidu ohutuse tagamiseks on piisav</c:v>
                </c:pt>
                <c:pt idx="13">
                  <c:v>eesti</c:v>
                </c:pt>
                <c:pt idx="14">
                  <c:v>vene ja muu</c:v>
                </c:pt>
                <c:pt idx="15">
                  <c:v>Põllumajandustootjad on toidu ohutust puudutava info osas piisavalt avatud</c:v>
                </c:pt>
                <c:pt idx="16">
                  <c:v>eesti</c:v>
                </c:pt>
                <c:pt idx="17">
                  <c:v>vene ja muu</c:v>
                </c:pt>
              </c:strCache>
            </c:strRef>
          </c:cat>
          <c:val>
            <c:numRef>
              <c:f>Q3a_taust!$G$84:$G$101</c:f>
              <c:numCache>
                <c:formatCode>0</c:formatCode>
                <c:ptCount val="18"/>
                <c:pt idx="1">
                  <c:v>5.6159420289855104</c:v>
                </c:pt>
                <c:pt idx="2">
                  <c:v>5.6451612903225801</c:v>
                </c:pt>
                <c:pt idx="4">
                  <c:v>5.6159420289855104</c:v>
                </c:pt>
                <c:pt idx="5">
                  <c:v>7.2580645161290303</c:v>
                </c:pt>
                <c:pt idx="7">
                  <c:v>8.1521739130434803</c:v>
                </c:pt>
                <c:pt idx="8">
                  <c:v>12.0967741935484</c:v>
                </c:pt>
                <c:pt idx="10">
                  <c:v>3.9855072463768102</c:v>
                </c:pt>
                <c:pt idx="11">
                  <c:v>8.4677419354838701</c:v>
                </c:pt>
                <c:pt idx="13">
                  <c:v>6.3405797101449304</c:v>
                </c:pt>
                <c:pt idx="14">
                  <c:v>11.290322580645199</c:v>
                </c:pt>
                <c:pt idx="16">
                  <c:v>7.4275362318840603</c:v>
                </c:pt>
                <c:pt idx="17">
                  <c:v>10.8870967741935</c:v>
                </c:pt>
              </c:numCache>
            </c:numRef>
          </c:val>
          <c:extLst>
            <c:ext xmlns:c16="http://schemas.microsoft.com/office/drawing/2014/chart" uri="{C3380CC4-5D6E-409C-BE32-E72D297353CC}">
              <c16:uniqueId val="{00000007-9B05-4CB0-9E11-CAEF265C28F3}"/>
            </c:ext>
          </c:extLst>
        </c:ser>
        <c:dLbls>
          <c:showLegendKey val="0"/>
          <c:showVal val="0"/>
          <c:showCatName val="0"/>
          <c:showSerName val="0"/>
          <c:showPercent val="0"/>
          <c:showBubbleSize val="0"/>
        </c:dLbls>
        <c:gapWidth val="150"/>
        <c:shape val="box"/>
        <c:axId val="402340344"/>
        <c:axId val="402336816"/>
        <c:axId val="0"/>
      </c:bar3DChart>
      <c:catAx>
        <c:axId val="402340344"/>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075" b="1" strike="noStrike" spc="-1">
                <a:solidFill>
                  <a:srgbClr val="595959"/>
                </a:solidFill>
                <a:latin typeface="Calibri"/>
              </a:defRPr>
            </a:pPr>
            <a:endParaRPr lang="et-EE"/>
          </a:p>
        </c:txPr>
        <c:crossAx val="402336816"/>
        <c:crosses val="autoZero"/>
        <c:auto val="1"/>
        <c:lblAlgn val="ctr"/>
        <c:lblOffset val="100"/>
        <c:noMultiLvlLbl val="0"/>
      </c:catAx>
      <c:valAx>
        <c:axId val="402336816"/>
        <c:scaling>
          <c:orientation val="minMax"/>
        </c:scaling>
        <c:delete val="1"/>
        <c:axPos val="t"/>
        <c:numFmt formatCode="0%" sourceLinked="1"/>
        <c:majorTickMark val="none"/>
        <c:minorTickMark val="none"/>
        <c:tickLblPos val="nextTo"/>
        <c:crossAx val="402340344"/>
        <c:crosses val="autoZero"/>
        <c:crossBetween val="between"/>
      </c:valAx>
    </c:plotArea>
    <c:legend>
      <c:legendPos val="r"/>
      <c:layout>
        <c:manualLayout>
          <c:xMode val="edge"/>
          <c:yMode val="edge"/>
          <c:x val="0.84921739049929834"/>
          <c:y val="0.42701138827067397"/>
          <c:w val="0.12666415274484535"/>
          <c:h val="0.25403711383660449"/>
        </c:manualLayout>
      </c:layout>
      <c:overlay val="0"/>
      <c:spPr>
        <a:noFill/>
        <a:ln w="0">
          <a:noFill/>
        </a:ln>
      </c:spPr>
      <c:txPr>
        <a:bodyPr/>
        <a:lstStyle/>
        <a:p>
          <a:pPr>
            <a:defRPr sz="1075"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a:solidFill>
                  <a:srgbClr val="595959"/>
                </a:solidFill>
                <a:latin typeface="Calibri"/>
              </a:rPr>
              <a:t>Mil määral nõustute järgnevate väidetega? 
</a:t>
            </a:r>
            <a:r>
              <a:rPr lang="et-EE" sz="1400" b="0" strike="noStrike" spc="-1">
                <a:solidFill>
                  <a:srgbClr val="595959"/>
                </a:solidFill>
                <a:latin typeface="Calibri"/>
              </a:rPr>
              <a:t>N=800</a:t>
            </a:r>
          </a:p>
        </c:rich>
      </c:tx>
      <c:layout>
        <c:manualLayout>
          <c:xMode val="edge"/>
          <c:yMode val="edge"/>
          <c:x val="0.4384142607174103"/>
          <c:y val="0.10530768556751301"/>
        </c:manualLayout>
      </c:layout>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bar3DChart>
        <c:barDir val="bar"/>
        <c:grouping val="percentStacked"/>
        <c:varyColors val="0"/>
        <c:ser>
          <c:idx val="0"/>
          <c:order val="0"/>
          <c:tx>
            <c:strRef>
              <c:f>Q3a_taust!$B$118</c:f>
              <c:strCache>
                <c:ptCount val="1"/>
                <c:pt idx="0">
                  <c:v>Nõustun igati</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Q3a_taust!$A$119:$A$136</c:f>
              <c:strCache>
                <c:ptCount val="18"/>
                <c:pt idx="0">
                  <c:v>Põllumajandustootjad on pädevad toidu ohutust kontrollima</c:v>
                </c:pt>
                <c:pt idx="1">
                  <c:v>Põhja-Eesti</c:v>
                </c:pt>
                <c:pt idx="2">
                  <c:v>Virumaa</c:v>
                </c:pt>
                <c:pt idx="3">
                  <c:v>Kesk-Eesti</c:v>
                </c:pt>
                <c:pt idx="4">
                  <c:v>Lääne-Eesti</c:v>
                </c:pt>
                <c:pt idx="5">
                  <c:v>Lõuna-Eesti</c:v>
                </c:pt>
                <c:pt idx="6">
                  <c:v>Põllumajandustootjatel on piisavalt teadmisi toidu ohutuse tagamiseks</c:v>
                </c:pt>
                <c:pt idx="7">
                  <c:v>Põhja-Eesti</c:v>
                </c:pt>
                <c:pt idx="8">
                  <c:v>Virumaa</c:v>
                </c:pt>
                <c:pt idx="9">
                  <c:v>Kesk-Eesti</c:v>
                </c:pt>
                <c:pt idx="10">
                  <c:v>Lääne-Eesti</c:v>
                </c:pt>
                <c:pt idx="11">
                  <c:v>Lõuna-Eesti</c:v>
                </c:pt>
                <c:pt idx="12">
                  <c:v>Põllumajandustootjad pööravad toidu ohutusele erilist tähelepanu</c:v>
                </c:pt>
                <c:pt idx="13">
                  <c:v>Põhja-Eesti</c:v>
                </c:pt>
                <c:pt idx="14">
                  <c:v>Virumaa</c:v>
                </c:pt>
                <c:pt idx="15">
                  <c:v>Kesk-Eesti</c:v>
                </c:pt>
                <c:pt idx="16">
                  <c:v>Lääne-Eesti</c:v>
                </c:pt>
                <c:pt idx="17">
                  <c:v>Lõuna-Eesti</c:v>
                </c:pt>
              </c:strCache>
            </c:strRef>
          </c:cat>
          <c:val>
            <c:numRef>
              <c:f>Q3a_taust!$B$119:$B$136</c:f>
              <c:numCache>
                <c:formatCode>0</c:formatCode>
                <c:ptCount val="18"/>
                <c:pt idx="1">
                  <c:v>10.098522167487699</c:v>
                </c:pt>
                <c:pt idx="2">
                  <c:v>16.129032258064498</c:v>
                </c:pt>
                <c:pt idx="3">
                  <c:v>17.647058823529399</c:v>
                </c:pt>
                <c:pt idx="4">
                  <c:v>5</c:v>
                </c:pt>
                <c:pt idx="5">
                  <c:v>8.6330935251798593</c:v>
                </c:pt>
                <c:pt idx="7">
                  <c:v>8.1280788177339893</c:v>
                </c:pt>
                <c:pt idx="8">
                  <c:v>12.0967741935484</c:v>
                </c:pt>
                <c:pt idx="9">
                  <c:v>19.6078431372549</c:v>
                </c:pt>
                <c:pt idx="10">
                  <c:v>6.25</c:v>
                </c:pt>
                <c:pt idx="11">
                  <c:v>9.3525179856115095</c:v>
                </c:pt>
                <c:pt idx="13">
                  <c:v>4.4334975369458096</c:v>
                </c:pt>
                <c:pt idx="14">
                  <c:v>10.4838709677419</c:v>
                </c:pt>
                <c:pt idx="15">
                  <c:v>9.8039215686274499</c:v>
                </c:pt>
                <c:pt idx="16">
                  <c:v>3.75</c:v>
                </c:pt>
                <c:pt idx="17">
                  <c:v>3.5971223021582701</c:v>
                </c:pt>
              </c:numCache>
            </c:numRef>
          </c:val>
          <c:extLst>
            <c:ext xmlns:c16="http://schemas.microsoft.com/office/drawing/2014/chart" uri="{C3380CC4-5D6E-409C-BE32-E72D297353CC}">
              <c16:uniqueId val="{00000000-4985-404E-8008-A9FD22AC2983}"/>
            </c:ext>
          </c:extLst>
        </c:ser>
        <c:ser>
          <c:idx val="1"/>
          <c:order val="1"/>
          <c:tx>
            <c:strRef>
              <c:f>Q3a_taust!$C$118</c:f>
              <c:strCache>
                <c:ptCount val="1"/>
                <c:pt idx="0">
                  <c:v>Pigem olen nõus</c:v>
                </c:pt>
              </c:strCache>
            </c:strRef>
          </c:tx>
          <c:spPr>
            <a:solidFill>
              <a:srgbClr val="4472C4"/>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Q3a_taust!$A$119:$A$136</c:f>
              <c:strCache>
                <c:ptCount val="18"/>
                <c:pt idx="0">
                  <c:v>Põllumajandustootjad on pädevad toidu ohutust kontrollima</c:v>
                </c:pt>
                <c:pt idx="1">
                  <c:v>Põhja-Eesti</c:v>
                </c:pt>
                <c:pt idx="2">
                  <c:v>Virumaa</c:v>
                </c:pt>
                <c:pt idx="3">
                  <c:v>Kesk-Eesti</c:v>
                </c:pt>
                <c:pt idx="4">
                  <c:v>Lääne-Eesti</c:v>
                </c:pt>
                <c:pt idx="5">
                  <c:v>Lõuna-Eesti</c:v>
                </c:pt>
                <c:pt idx="6">
                  <c:v>Põllumajandustootjatel on piisavalt teadmisi toidu ohutuse tagamiseks</c:v>
                </c:pt>
                <c:pt idx="7">
                  <c:v>Põhja-Eesti</c:v>
                </c:pt>
                <c:pt idx="8">
                  <c:v>Virumaa</c:v>
                </c:pt>
                <c:pt idx="9">
                  <c:v>Kesk-Eesti</c:v>
                </c:pt>
                <c:pt idx="10">
                  <c:v>Lääne-Eesti</c:v>
                </c:pt>
                <c:pt idx="11">
                  <c:v>Lõuna-Eesti</c:v>
                </c:pt>
                <c:pt idx="12">
                  <c:v>Põllumajandustootjad pööravad toidu ohutusele erilist tähelepanu</c:v>
                </c:pt>
                <c:pt idx="13">
                  <c:v>Põhja-Eesti</c:v>
                </c:pt>
                <c:pt idx="14">
                  <c:v>Virumaa</c:v>
                </c:pt>
                <c:pt idx="15">
                  <c:v>Kesk-Eesti</c:v>
                </c:pt>
                <c:pt idx="16">
                  <c:v>Lääne-Eesti</c:v>
                </c:pt>
                <c:pt idx="17">
                  <c:v>Lõuna-Eesti</c:v>
                </c:pt>
              </c:strCache>
            </c:strRef>
          </c:cat>
          <c:val>
            <c:numRef>
              <c:f>Q3a_taust!$C$119:$C$136</c:f>
              <c:numCache>
                <c:formatCode>0</c:formatCode>
                <c:ptCount val="18"/>
                <c:pt idx="1">
                  <c:v>45.073891625615801</c:v>
                </c:pt>
                <c:pt idx="2">
                  <c:v>35.4838709677419</c:v>
                </c:pt>
                <c:pt idx="3">
                  <c:v>49.019607843137301</c:v>
                </c:pt>
                <c:pt idx="4">
                  <c:v>51.25</c:v>
                </c:pt>
                <c:pt idx="5">
                  <c:v>38.129496402877699</c:v>
                </c:pt>
                <c:pt idx="7">
                  <c:v>50.246305418719203</c:v>
                </c:pt>
                <c:pt idx="8">
                  <c:v>43.548387096774199</c:v>
                </c:pt>
                <c:pt idx="9">
                  <c:v>52.941176470588204</c:v>
                </c:pt>
                <c:pt idx="10">
                  <c:v>52.5</c:v>
                </c:pt>
                <c:pt idx="11">
                  <c:v>44.604316546762597</c:v>
                </c:pt>
                <c:pt idx="13">
                  <c:v>30.2955665024631</c:v>
                </c:pt>
                <c:pt idx="14">
                  <c:v>29.838709677419399</c:v>
                </c:pt>
                <c:pt idx="15">
                  <c:v>47.058823529411796</c:v>
                </c:pt>
                <c:pt idx="16">
                  <c:v>36.25</c:v>
                </c:pt>
                <c:pt idx="17">
                  <c:v>24.460431654676299</c:v>
                </c:pt>
              </c:numCache>
            </c:numRef>
          </c:val>
          <c:extLst>
            <c:ext xmlns:c16="http://schemas.microsoft.com/office/drawing/2014/chart" uri="{C3380CC4-5D6E-409C-BE32-E72D297353CC}">
              <c16:uniqueId val="{00000001-4985-404E-8008-A9FD22AC2983}"/>
            </c:ext>
          </c:extLst>
        </c:ser>
        <c:ser>
          <c:idx val="2"/>
          <c:order val="2"/>
          <c:tx>
            <c:strRef>
              <c:f>Q3a_taust!$D$118</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Q3a_taust!$A$119:$A$136</c:f>
              <c:strCache>
                <c:ptCount val="18"/>
                <c:pt idx="0">
                  <c:v>Põllumajandustootjad on pädevad toidu ohutust kontrollima</c:v>
                </c:pt>
                <c:pt idx="1">
                  <c:v>Põhja-Eesti</c:v>
                </c:pt>
                <c:pt idx="2">
                  <c:v>Virumaa</c:v>
                </c:pt>
                <c:pt idx="3">
                  <c:v>Kesk-Eesti</c:v>
                </c:pt>
                <c:pt idx="4">
                  <c:v>Lääne-Eesti</c:v>
                </c:pt>
                <c:pt idx="5">
                  <c:v>Lõuna-Eesti</c:v>
                </c:pt>
                <c:pt idx="6">
                  <c:v>Põllumajandustootjatel on piisavalt teadmisi toidu ohutuse tagamiseks</c:v>
                </c:pt>
                <c:pt idx="7">
                  <c:v>Põhja-Eesti</c:v>
                </c:pt>
                <c:pt idx="8">
                  <c:v>Virumaa</c:v>
                </c:pt>
                <c:pt idx="9">
                  <c:v>Kesk-Eesti</c:v>
                </c:pt>
                <c:pt idx="10">
                  <c:v>Lääne-Eesti</c:v>
                </c:pt>
                <c:pt idx="11">
                  <c:v>Lõuna-Eesti</c:v>
                </c:pt>
                <c:pt idx="12">
                  <c:v>Põllumajandustootjad pööravad toidu ohutusele erilist tähelepanu</c:v>
                </c:pt>
                <c:pt idx="13">
                  <c:v>Põhja-Eesti</c:v>
                </c:pt>
                <c:pt idx="14">
                  <c:v>Virumaa</c:v>
                </c:pt>
                <c:pt idx="15">
                  <c:v>Kesk-Eesti</c:v>
                </c:pt>
                <c:pt idx="16">
                  <c:v>Lääne-Eesti</c:v>
                </c:pt>
                <c:pt idx="17">
                  <c:v>Lõuna-Eesti</c:v>
                </c:pt>
              </c:strCache>
            </c:strRef>
          </c:cat>
          <c:val>
            <c:numRef>
              <c:f>Q3a_taust!$D$119:$D$136</c:f>
              <c:numCache>
                <c:formatCode>0</c:formatCode>
                <c:ptCount val="18"/>
                <c:pt idx="1">
                  <c:v>25.123152709359601</c:v>
                </c:pt>
                <c:pt idx="2">
                  <c:v>29.0322580645161</c:v>
                </c:pt>
                <c:pt idx="3">
                  <c:v>19.6078431372549</c:v>
                </c:pt>
                <c:pt idx="4">
                  <c:v>18.75</c:v>
                </c:pt>
                <c:pt idx="5">
                  <c:v>32.374100719424497</c:v>
                </c:pt>
                <c:pt idx="7">
                  <c:v>23.645320197044299</c:v>
                </c:pt>
                <c:pt idx="8">
                  <c:v>20.9677419354839</c:v>
                </c:pt>
                <c:pt idx="9">
                  <c:v>19.6078431372549</c:v>
                </c:pt>
                <c:pt idx="10">
                  <c:v>18.75</c:v>
                </c:pt>
                <c:pt idx="11">
                  <c:v>25.899280575539599</c:v>
                </c:pt>
                <c:pt idx="13">
                  <c:v>36.945812807881801</c:v>
                </c:pt>
                <c:pt idx="14">
                  <c:v>33.870967741935502</c:v>
                </c:pt>
                <c:pt idx="15">
                  <c:v>27.4509803921569</c:v>
                </c:pt>
                <c:pt idx="16">
                  <c:v>26.25</c:v>
                </c:pt>
                <c:pt idx="17">
                  <c:v>32.374100719424497</c:v>
                </c:pt>
              </c:numCache>
            </c:numRef>
          </c:val>
          <c:extLst>
            <c:ext xmlns:c16="http://schemas.microsoft.com/office/drawing/2014/chart" uri="{C3380CC4-5D6E-409C-BE32-E72D297353CC}">
              <c16:uniqueId val="{00000002-4985-404E-8008-A9FD22AC2983}"/>
            </c:ext>
          </c:extLst>
        </c:ser>
        <c:ser>
          <c:idx val="3"/>
          <c:order val="3"/>
          <c:tx>
            <c:strRef>
              <c:f>Q3a_taust!$E$118</c:f>
              <c:strCache>
                <c:ptCount val="1"/>
                <c:pt idx="0">
                  <c:v>Pigem ei ole nõus</c:v>
                </c:pt>
              </c:strCache>
            </c:strRef>
          </c:tx>
          <c:spPr>
            <a:solidFill>
              <a:srgbClr val="F4B18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Q3a_taust!$A$119:$A$136</c:f>
              <c:strCache>
                <c:ptCount val="18"/>
                <c:pt idx="0">
                  <c:v>Põllumajandustootjad on pädevad toidu ohutust kontrollima</c:v>
                </c:pt>
                <c:pt idx="1">
                  <c:v>Põhja-Eesti</c:v>
                </c:pt>
                <c:pt idx="2">
                  <c:v>Virumaa</c:v>
                </c:pt>
                <c:pt idx="3">
                  <c:v>Kesk-Eesti</c:v>
                </c:pt>
                <c:pt idx="4">
                  <c:v>Lääne-Eesti</c:v>
                </c:pt>
                <c:pt idx="5">
                  <c:v>Lõuna-Eesti</c:v>
                </c:pt>
                <c:pt idx="6">
                  <c:v>Põllumajandustootjatel on piisavalt teadmisi toidu ohutuse tagamiseks</c:v>
                </c:pt>
                <c:pt idx="7">
                  <c:v>Põhja-Eesti</c:v>
                </c:pt>
                <c:pt idx="8">
                  <c:v>Virumaa</c:v>
                </c:pt>
                <c:pt idx="9">
                  <c:v>Kesk-Eesti</c:v>
                </c:pt>
                <c:pt idx="10">
                  <c:v>Lääne-Eesti</c:v>
                </c:pt>
                <c:pt idx="11">
                  <c:v>Lõuna-Eesti</c:v>
                </c:pt>
                <c:pt idx="12">
                  <c:v>Põllumajandustootjad pööravad toidu ohutusele erilist tähelepanu</c:v>
                </c:pt>
                <c:pt idx="13">
                  <c:v>Põhja-Eesti</c:v>
                </c:pt>
                <c:pt idx="14">
                  <c:v>Virumaa</c:v>
                </c:pt>
                <c:pt idx="15">
                  <c:v>Kesk-Eesti</c:v>
                </c:pt>
                <c:pt idx="16">
                  <c:v>Lääne-Eesti</c:v>
                </c:pt>
                <c:pt idx="17">
                  <c:v>Lõuna-Eesti</c:v>
                </c:pt>
              </c:strCache>
            </c:strRef>
          </c:cat>
          <c:val>
            <c:numRef>
              <c:f>Q3a_taust!$E$119:$E$136</c:f>
              <c:numCache>
                <c:formatCode>0</c:formatCode>
                <c:ptCount val="18"/>
                <c:pt idx="1">
                  <c:v>12.561576354679801</c:v>
                </c:pt>
                <c:pt idx="2">
                  <c:v>10.4838709677419</c:v>
                </c:pt>
                <c:pt idx="3">
                  <c:v>9.8039215686274499</c:v>
                </c:pt>
                <c:pt idx="4">
                  <c:v>13.75</c:v>
                </c:pt>
                <c:pt idx="5">
                  <c:v>13.6690647482014</c:v>
                </c:pt>
                <c:pt idx="7">
                  <c:v>11.0837438423645</c:v>
                </c:pt>
                <c:pt idx="8">
                  <c:v>14.5161290322581</c:v>
                </c:pt>
                <c:pt idx="9">
                  <c:v>5.8823529411764701</c:v>
                </c:pt>
                <c:pt idx="10">
                  <c:v>10</c:v>
                </c:pt>
                <c:pt idx="11">
                  <c:v>12.2302158273381</c:v>
                </c:pt>
                <c:pt idx="13">
                  <c:v>14.285714285714301</c:v>
                </c:pt>
                <c:pt idx="14">
                  <c:v>12.0967741935484</c:v>
                </c:pt>
                <c:pt idx="15">
                  <c:v>13.7254901960784</c:v>
                </c:pt>
                <c:pt idx="16">
                  <c:v>17.5</c:v>
                </c:pt>
                <c:pt idx="17">
                  <c:v>25.179856115107899</c:v>
                </c:pt>
              </c:numCache>
            </c:numRef>
          </c:val>
          <c:extLst>
            <c:ext xmlns:c16="http://schemas.microsoft.com/office/drawing/2014/chart" uri="{C3380CC4-5D6E-409C-BE32-E72D297353CC}">
              <c16:uniqueId val="{00000003-4985-404E-8008-A9FD22AC2983}"/>
            </c:ext>
          </c:extLst>
        </c:ser>
        <c:ser>
          <c:idx val="4"/>
          <c:order val="4"/>
          <c:tx>
            <c:strRef>
              <c:f>Q3a_taust!$F$118</c:f>
              <c:strCache>
                <c:ptCount val="1"/>
                <c:pt idx="0">
                  <c:v>Üldse ei nõustu</c:v>
                </c:pt>
              </c:strCache>
            </c:strRef>
          </c:tx>
          <c:spPr>
            <a:solidFill>
              <a:srgbClr val="ED7D31"/>
            </a:solidFill>
            <a:ln w="0">
              <a:noFill/>
            </a:ln>
          </c:spPr>
          <c:invertIfNegative val="0"/>
          <c:dPt>
            <c:idx val="5"/>
            <c:invertIfNegative val="0"/>
            <c:bubble3D val="0"/>
            <c:extLst>
              <c:ext xmlns:c16="http://schemas.microsoft.com/office/drawing/2014/chart" uri="{C3380CC4-5D6E-409C-BE32-E72D297353CC}">
                <c16:uniqueId val="{00000004-4985-404E-8008-A9FD22AC2983}"/>
              </c:ext>
            </c:extLst>
          </c:dPt>
          <c:dLbls>
            <c:dLbl>
              <c:idx val="5"/>
              <c:layout>
                <c:manualLayout>
                  <c:x val="5.3220003522213297E-4"/>
                  <c:y val="3.8361447626275298E-3"/>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4-4985-404E-8008-A9FD22AC2983}"/>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Q3a_taust!$A$119:$A$136</c:f>
              <c:strCache>
                <c:ptCount val="18"/>
                <c:pt idx="0">
                  <c:v>Põllumajandustootjad on pädevad toidu ohutust kontrollima</c:v>
                </c:pt>
                <c:pt idx="1">
                  <c:v>Põhja-Eesti</c:v>
                </c:pt>
                <c:pt idx="2">
                  <c:v>Virumaa</c:v>
                </c:pt>
                <c:pt idx="3">
                  <c:v>Kesk-Eesti</c:v>
                </c:pt>
                <c:pt idx="4">
                  <c:v>Lääne-Eesti</c:v>
                </c:pt>
                <c:pt idx="5">
                  <c:v>Lõuna-Eesti</c:v>
                </c:pt>
                <c:pt idx="6">
                  <c:v>Põllumajandustootjatel on piisavalt teadmisi toidu ohutuse tagamiseks</c:v>
                </c:pt>
                <c:pt idx="7">
                  <c:v>Põhja-Eesti</c:v>
                </c:pt>
                <c:pt idx="8">
                  <c:v>Virumaa</c:v>
                </c:pt>
                <c:pt idx="9">
                  <c:v>Kesk-Eesti</c:v>
                </c:pt>
                <c:pt idx="10">
                  <c:v>Lääne-Eesti</c:v>
                </c:pt>
                <c:pt idx="11">
                  <c:v>Lõuna-Eesti</c:v>
                </c:pt>
                <c:pt idx="12">
                  <c:v>Põllumajandustootjad pööravad toidu ohutusele erilist tähelepanu</c:v>
                </c:pt>
                <c:pt idx="13">
                  <c:v>Põhja-Eesti</c:v>
                </c:pt>
                <c:pt idx="14">
                  <c:v>Virumaa</c:v>
                </c:pt>
                <c:pt idx="15">
                  <c:v>Kesk-Eesti</c:v>
                </c:pt>
                <c:pt idx="16">
                  <c:v>Lääne-Eesti</c:v>
                </c:pt>
                <c:pt idx="17">
                  <c:v>Lõuna-Eesti</c:v>
                </c:pt>
              </c:strCache>
            </c:strRef>
          </c:cat>
          <c:val>
            <c:numRef>
              <c:f>Q3a_taust!$F$119:$F$136</c:f>
              <c:numCache>
                <c:formatCode>0</c:formatCode>
                <c:ptCount val="18"/>
                <c:pt idx="1">
                  <c:v>0.98522167487684698</c:v>
                </c:pt>
                <c:pt idx="2">
                  <c:v>4.0322580645161299</c:v>
                </c:pt>
                <c:pt idx="4">
                  <c:v>3.75</c:v>
                </c:pt>
                <c:pt idx="5">
                  <c:v>2.8776978417266199</c:v>
                </c:pt>
                <c:pt idx="7">
                  <c:v>1.2315270935960601</c:v>
                </c:pt>
                <c:pt idx="8">
                  <c:v>1.61290322580645</c:v>
                </c:pt>
                <c:pt idx="9">
                  <c:v>1.9607843137254899</c:v>
                </c:pt>
                <c:pt idx="10">
                  <c:v>3.75</c:v>
                </c:pt>
                <c:pt idx="11">
                  <c:v>0.71942446043165498</c:v>
                </c:pt>
                <c:pt idx="13">
                  <c:v>4.4334975369458096</c:v>
                </c:pt>
                <c:pt idx="14">
                  <c:v>3.2258064516128999</c:v>
                </c:pt>
                <c:pt idx="15">
                  <c:v>1.9607843137254899</c:v>
                </c:pt>
                <c:pt idx="16">
                  <c:v>6.25</c:v>
                </c:pt>
                <c:pt idx="17">
                  <c:v>3.5971223021582701</c:v>
                </c:pt>
              </c:numCache>
            </c:numRef>
          </c:val>
          <c:extLst>
            <c:ext xmlns:c16="http://schemas.microsoft.com/office/drawing/2014/chart" uri="{C3380CC4-5D6E-409C-BE32-E72D297353CC}">
              <c16:uniqueId val="{00000005-4985-404E-8008-A9FD22AC2983}"/>
            </c:ext>
          </c:extLst>
        </c:ser>
        <c:ser>
          <c:idx val="5"/>
          <c:order val="5"/>
          <c:tx>
            <c:strRef>
              <c:f>Q3a_taust!$G$118</c:f>
              <c:strCache>
                <c:ptCount val="1"/>
                <c:pt idx="0">
                  <c:v>Ei oska öelda</c:v>
                </c:pt>
              </c:strCache>
            </c:strRef>
          </c:tx>
          <c:spPr>
            <a:solidFill>
              <a:srgbClr val="BFBFBF"/>
            </a:solidFill>
            <a:ln w="0">
              <a:noFill/>
            </a:ln>
          </c:spPr>
          <c:invertIfNegative val="0"/>
          <c:dPt>
            <c:idx val="4"/>
            <c:invertIfNegative val="0"/>
            <c:bubble3D val="0"/>
            <c:extLst>
              <c:ext xmlns:c16="http://schemas.microsoft.com/office/drawing/2014/chart" uri="{C3380CC4-5D6E-409C-BE32-E72D297353CC}">
                <c16:uniqueId val="{00000006-4985-404E-8008-A9FD22AC2983}"/>
              </c:ext>
            </c:extLst>
          </c:dPt>
          <c:dLbls>
            <c:dLbl>
              <c:idx val="4"/>
              <c:layout>
                <c:manualLayout>
                  <c:x val="5.0793640636191103E-3"/>
                  <c:y val="1.87476530325516E-7"/>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6-4985-404E-8008-A9FD22AC2983}"/>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Q3a_taust!$A$119:$A$136</c:f>
              <c:strCache>
                <c:ptCount val="18"/>
                <c:pt idx="0">
                  <c:v>Põllumajandustootjad on pädevad toidu ohutust kontrollima</c:v>
                </c:pt>
                <c:pt idx="1">
                  <c:v>Põhja-Eesti</c:v>
                </c:pt>
                <c:pt idx="2">
                  <c:v>Virumaa</c:v>
                </c:pt>
                <c:pt idx="3">
                  <c:v>Kesk-Eesti</c:v>
                </c:pt>
                <c:pt idx="4">
                  <c:v>Lääne-Eesti</c:v>
                </c:pt>
                <c:pt idx="5">
                  <c:v>Lõuna-Eesti</c:v>
                </c:pt>
                <c:pt idx="6">
                  <c:v>Põllumajandustootjatel on piisavalt teadmisi toidu ohutuse tagamiseks</c:v>
                </c:pt>
                <c:pt idx="7">
                  <c:v>Põhja-Eesti</c:v>
                </c:pt>
                <c:pt idx="8">
                  <c:v>Virumaa</c:v>
                </c:pt>
                <c:pt idx="9">
                  <c:v>Kesk-Eesti</c:v>
                </c:pt>
                <c:pt idx="10">
                  <c:v>Lääne-Eesti</c:v>
                </c:pt>
                <c:pt idx="11">
                  <c:v>Lõuna-Eesti</c:v>
                </c:pt>
                <c:pt idx="12">
                  <c:v>Põllumajandustootjad pööravad toidu ohutusele erilist tähelepanu</c:v>
                </c:pt>
                <c:pt idx="13">
                  <c:v>Põhja-Eesti</c:v>
                </c:pt>
                <c:pt idx="14">
                  <c:v>Virumaa</c:v>
                </c:pt>
                <c:pt idx="15">
                  <c:v>Kesk-Eesti</c:v>
                </c:pt>
                <c:pt idx="16">
                  <c:v>Lääne-Eesti</c:v>
                </c:pt>
                <c:pt idx="17">
                  <c:v>Lõuna-Eesti</c:v>
                </c:pt>
              </c:strCache>
            </c:strRef>
          </c:cat>
          <c:val>
            <c:numRef>
              <c:f>Q3a_taust!$G$119:$G$136</c:f>
              <c:numCache>
                <c:formatCode>0</c:formatCode>
                <c:ptCount val="18"/>
                <c:pt idx="1">
                  <c:v>6.1576354679802998</c:v>
                </c:pt>
                <c:pt idx="2">
                  <c:v>4.8387096774193603</c:v>
                </c:pt>
                <c:pt idx="3">
                  <c:v>3.9215686274509798</c:v>
                </c:pt>
                <c:pt idx="4">
                  <c:v>7.5</c:v>
                </c:pt>
                <c:pt idx="5">
                  <c:v>4.3165467625899296</c:v>
                </c:pt>
                <c:pt idx="7">
                  <c:v>5.6650246305418701</c:v>
                </c:pt>
                <c:pt idx="8">
                  <c:v>7.2580645161290303</c:v>
                </c:pt>
                <c:pt idx="10">
                  <c:v>8.75</c:v>
                </c:pt>
                <c:pt idx="11">
                  <c:v>7.19424460431655</c:v>
                </c:pt>
                <c:pt idx="13">
                  <c:v>9.6059113300492598</c:v>
                </c:pt>
                <c:pt idx="14">
                  <c:v>10.4838709677419</c:v>
                </c:pt>
                <c:pt idx="16">
                  <c:v>10</c:v>
                </c:pt>
                <c:pt idx="17">
                  <c:v>10.791366906474799</c:v>
                </c:pt>
              </c:numCache>
            </c:numRef>
          </c:val>
          <c:extLst>
            <c:ext xmlns:c16="http://schemas.microsoft.com/office/drawing/2014/chart" uri="{C3380CC4-5D6E-409C-BE32-E72D297353CC}">
              <c16:uniqueId val="{00000007-4985-404E-8008-A9FD22AC2983}"/>
            </c:ext>
          </c:extLst>
        </c:ser>
        <c:dLbls>
          <c:showLegendKey val="0"/>
          <c:showVal val="0"/>
          <c:showCatName val="0"/>
          <c:showSerName val="0"/>
          <c:showPercent val="0"/>
          <c:showBubbleSize val="0"/>
        </c:dLbls>
        <c:gapWidth val="150"/>
        <c:shape val="box"/>
        <c:axId val="402337992"/>
        <c:axId val="402342304"/>
        <c:axId val="0"/>
      </c:bar3DChart>
      <c:catAx>
        <c:axId val="402337992"/>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100" b="1" strike="noStrike" spc="-1">
                <a:solidFill>
                  <a:srgbClr val="595959"/>
                </a:solidFill>
                <a:latin typeface="Calibri"/>
              </a:defRPr>
            </a:pPr>
            <a:endParaRPr lang="et-EE"/>
          </a:p>
        </c:txPr>
        <c:crossAx val="402342304"/>
        <c:crosses val="autoZero"/>
        <c:auto val="1"/>
        <c:lblAlgn val="ctr"/>
        <c:lblOffset val="100"/>
        <c:noMultiLvlLbl val="0"/>
      </c:catAx>
      <c:valAx>
        <c:axId val="402342304"/>
        <c:scaling>
          <c:orientation val="minMax"/>
        </c:scaling>
        <c:delete val="1"/>
        <c:axPos val="t"/>
        <c:numFmt formatCode="0%" sourceLinked="1"/>
        <c:majorTickMark val="none"/>
        <c:minorTickMark val="none"/>
        <c:tickLblPos val="nextTo"/>
        <c:crossAx val="402337992"/>
        <c:crosses val="autoZero"/>
        <c:crossBetween val="between"/>
      </c:valAx>
    </c:plotArea>
    <c:legend>
      <c:legendPos val="r"/>
      <c:overlay val="0"/>
      <c:spPr>
        <a:noFill/>
        <a:ln w="0">
          <a:noFill/>
        </a:ln>
      </c:spPr>
      <c:txPr>
        <a:bodyPr/>
        <a:lstStyle/>
        <a:p>
          <a:pPr>
            <a:defRPr sz="1200"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492193127021913E-2"/>
          <c:y val="0"/>
          <c:w val="0.45180596465390283"/>
          <c:h val="1"/>
        </c:manualLayout>
      </c:layout>
      <c:barChart>
        <c:barDir val="bar"/>
        <c:grouping val="clustered"/>
        <c:varyColors val="0"/>
        <c:ser>
          <c:idx val="0"/>
          <c:order val="0"/>
          <c:spPr>
            <a:solidFill>
              <a:srgbClr val="14A2BA"/>
            </a:solidFill>
          </c:spPr>
          <c:invertIfNegative val="0"/>
          <c:dLbls>
            <c:spPr>
              <a:noFill/>
              <a:ln>
                <a:noFill/>
              </a:ln>
              <a:effectLst/>
            </c:spPr>
            <c:txPr>
              <a:bodyPr wrap="square" lIns="38100" tIns="19050" rIns="38100" bIns="19050" anchor="ctr">
                <a:spAutoFit/>
              </a:bodyPr>
              <a:lstStyle/>
              <a:p>
                <a:pPr>
                  <a:defRPr sz="1400" b="1">
                    <a:latin typeface="arial"/>
                    <a:ea typeface="arial"/>
                    <a:cs typeface="arial"/>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Sheet1!$C$3:$C$18</c:f>
              <c:numCache>
                <c:formatCode>0</c:formatCode>
                <c:ptCount val="16"/>
                <c:pt idx="0">
                  <c:v>17.5</c:v>
                </c:pt>
                <c:pt idx="1">
                  <c:v>40</c:v>
                </c:pt>
                <c:pt idx="2">
                  <c:v>22</c:v>
                </c:pt>
                <c:pt idx="3">
                  <c:v>12</c:v>
                </c:pt>
                <c:pt idx="4">
                  <c:v>8.5</c:v>
                </c:pt>
                <c:pt idx="6">
                  <c:v>62.875</c:v>
                </c:pt>
                <c:pt idx="7">
                  <c:v>4.625</c:v>
                </c:pt>
                <c:pt idx="8">
                  <c:v>6.25</c:v>
                </c:pt>
                <c:pt idx="9">
                  <c:v>6.125</c:v>
                </c:pt>
                <c:pt idx="10">
                  <c:v>3.25</c:v>
                </c:pt>
                <c:pt idx="11">
                  <c:v>2.75</c:v>
                </c:pt>
                <c:pt idx="12">
                  <c:v>3.5000000000000004</c:v>
                </c:pt>
                <c:pt idx="13">
                  <c:v>14.875</c:v>
                </c:pt>
                <c:pt idx="14">
                  <c:v>0.25</c:v>
                </c:pt>
                <c:pt idx="15">
                  <c:v>1.25</c:v>
                </c:pt>
              </c:numCache>
            </c:numRef>
          </c:val>
          <c:extLst>
            <c:ext xmlns:c16="http://schemas.microsoft.com/office/drawing/2014/chart" uri="{C3380CC4-5D6E-409C-BE32-E72D297353CC}">
              <c16:uniqueId val="{00000000-0B2F-4693-951C-3E3A061DE6AD}"/>
            </c:ext>
          </c:extLst>
        </c:ser>
        <c:dLbls>
          <c:showLegendKey val="0"/>
          <c:showVal val="0"/>
          <c:showCatName val="0"/>
          <c:showSerName val="0"/>
          <c:showPercent val="0"/>
          <c:showBubbleSize val="0"/>
        </c:dLbls>
        <c:gapWidth val="23"/>
        <c:axId val="399456016"/>
        <c:axId val="399452488"/>
      </c:barChart>
      <c:catAx>
        <c:axId val="399456016"/>
        <c:scaling>
          <c:orientation val="maxMin"/>
        </c:scaling>
        <c:delete val="1"/>
        <c:axPos val="l"/>
        <c:numFmt formatCode="General" sourceLinked="1"/>
        <c:majorTickMark val="out"/>
        <c:minorTickMark val="none"/>
        <c:tickLblPos val="nextTo"/>
        <c:crossAx val="399452488"/>
        <c:crosses val="autoZero"/>
        <c:auto val="1"/>
        <c:lblAlgn val="ctr"/>
        <c:lblOffset val="100"/>
        <c:noMultiLvlLbl val="0"/>
      </c:catAx>
      <c:valAx>
        <c:axId val="399452488"/>
        <c:scaling>
          <c:orientation val="minMax"/>
        </c:scaling>
        <c:delete val="1"/>
        <c:axPos val="t"/>
        <c:numFmt formatCode="0" sourceLinked="1"/>
        <c:majorTickMark val="out"/>
        <c:minorTickMark val="none"/>
        <c:tickLblPos val="nextTo"/>
        <c:crossAx val="399456016"/>
        <c:crosses val="autoZero"/>
        <c:crossBetween val="between"/>
      </c:valAx>
      <c:spPr>
        <a:solidFill>
          <a:sysClr val="window" lastClr="FFFFFF">
            <a:alpha val="0"/>
          </a:sysClr>
        </a:solidFill>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ysClr val="window" lastClr="FFFFFF">
        <a:alpha val="0"/>
      </a:sysClr>
    </a:solidFill>
    <a:ln w="6350">
      <a:noFill/>
    </a:ln>
  </c:sp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a:solidFill>
                  <a:srgbClr val="595959"/>
                </a:solidFill>
                <a:latin typeface="Calibri"/>
              </a:rPr>
              <a:t>Mil määral nõustute järgnevate väidetega? 
</a:t>
            </a:r>
            <a:r>
              <a:rPr lang="et-EE" sz="1400" b="0" strike="noStrike" spc="-1">
                <a:solidFill>
                  <a:srgbClr val="595959"/>
                </a:solidFill>
                <a:latin typeface="Calibri"/>
              </a:rPr>
              <a:t>N=800</a:t>
            </a:r>
          </a:p>
        </c:rich>
      </c:tx>
      <c:layout>
        <c:manualLayout>
          <c:xMode val="edge"/>
          <c:yMode val="edge"/>
          <c:x val="0.43509791312199964"/>
          <c:y val="0.18101411636115894"/>
        </c:manualLayout>
      </c:layout>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manualLayout>
          <c:layoutTarget val="inner"/>
          <c:xMode val="edge"/>
          <c:yMode val="edge"/>
          <c:x val="0.41440248960474368"/>
          <c:y val="0.15985698880222943"/>
          <c:w val="0.44741416722008742"/>
          <c:h val="0.83204755404578001"/>
        </c:manualLayout>
      </c:layout>
      <c:bar3DChart>
        <c:barDir val="bar"/>
        <c:grouping val="percentStacked"/>
        <c:varyColors val="0"/>
        <c:ser>
          <c:idx val="0"/>
          <c:order val="0"/>
          <c:tx>
            <c:strRef>
              <c:f>Q3a_taust!$B$137</c:f>
              <c:strCache>
                <c:ptCount val="1"/>
                <c:pt idx="0">
                  <c:v>Nõustun igati</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Q3a_taust!$A$138:$A$155</c:f>
              <c:strCache>
                <c:ptCount val="18"/>
                <c:pt idx="0">
                  <c:v>Põllumajandustootjad on toidu ohutuse osas ausad</c:v>
                </c:pt>
                <c:pt idx="1">
                  <c:v>Põhja-Eesti</c:v>
                </c:pt>
                <c:pt idx="2">
                  <c:v>Virumaa</c:v>
                </c:pt>
                <c:pt idx="3">
                  <c:v>Kesk-Eesti</c:v>
                </c:pt>
                <c:pt idx="4">
                  <c:v>Lääne-Eesti</c:v>
                </c:pt>
                <c:pt idx="5">
                  <c:v>Lõuna-Eesti</c:v>
                </c:pt>
                <c:pt idx="6">
                  <c:v>Põllumajandustootjate tegevus toidu ohutuse tagamiseks on piisav</c:v>
                </c:pt>
                <c:pt idx="7">
                  <c:v>Põhja-Eesti</c:v>
                </c:pt>
                <c:pt idx="8">
                  <c:v>Virumaa</c:v>
                </c:pt>
                <c:pt idx="9">
                  <c:v>Kesk-Eesti</c:v>
                </c:pt>
                <c:pt idx="10">
                  <c:v>Lääne-Eesti</c:v>
                </c:pt>
                <c:pt idx="11">
                  <c:v>Lõuna-Eesti</c:v>
                </c:pt>
                <c:pt idx="12">
                  <c:v>Põllumajandustootjad on toidu ohutust puudutava info osas piisavalt avatud</c:v>
                </c:pt>
                <c:pt idx="13">
                  <c:v>Põhja-Eesti</c:v>
                </c:pt>
                <c:pt idx="14">
                  <c:v>Virumaa</c:v>
                </c:pt>
                <c:pt idx="15">
                  <c:v>Kesk-Eesti</c:v>
                </c:pt>
                <c:pt idx="16">
                  <c:v>Lääne-Eesti</c:v>
                </c:pt>
                <c:pt idx="17">
                  <c:v>Lõuna-Eesti</c:v>
                </c:pt>
              </c:strCache>
            </c:strRef>
          </c:cat>
          <c:val>
            <c:numRef>
              <c:f>Q3a_taust!$B$138:$B$155</c:f>
              <c:numCache>
                <c:formatCode>0</c:formatCode>
                <c:ptCount val="18"/>
                <c:pt idx="1">
                  <c:v>4.4334975369458096</c:v>
                </c:pt>
                <c:pt idx="2">
                  <c:v>8.8709677419354804</c:v>
                </c:pt>
                <c:pt idx="3">
                  <c:v>7.8431372549019596</c:v>
                </c:pt>
                <c:pt idx="4">
                  <c:v>6.25</c:v>
                </c:pt>
                <c:pt idx="5">
                  <c:v>4.3165467625899296</c:v>
                </c:pt>
                <c:pt idx="7">
                  <c:v>3.9408866995073901</c:v>
                </c:pt>
                <c:pt idx="8">
                  <c:v>8.8709677419354804</c:v>
                </c:pt>
                <c:pt idx="9">
                  <c:v>3.9215686274509798</c:v>
                </c:pt>
                <c:pt idx="10">
                  <c:v>6.25</c:v>
                </c:pt>
                <c:pt idx="11">
                  <c:v>4.3165467625899296</c:v>
                </c:pt>
                <c:pt idx="13">
                  <c:v>3.6945812807881802</c:v>
                </c:pt>
                <c:pt idx="14">
                  <c:v>8.8709677419354804</c:v>
                </c:pt>
                <c:pt idx="15">
                  <c:v>5.8823529411764701</c:v>
                </c:pt>
                <c:pt idx="16">
                  <c:v>5</c:v>
                </c:pt>
                <c:pt idx="17">
                  <c:v>5.0359712230215798</c:v>
                </c:pt>
              </c:numCache>
            </c:numRef>
          </c:val>
          <c:extLst>
            <c:ext xmlns:c16="http://schemas.microsoft.com/office/drawing/2014/chart" uri="{C3380CC4-5D6E-409C-BE32-E72D297353CC}">
              <c16:uniqueId val="{00000000-3111-406E-A4C2-AA8AA4A9EAD7}"/>
            </c:ext>
          </c:extLst>
        </c:ser>
        <c:ser>
          <c:idx val="1"/>
          <c:order val="1"/>
          <c:tx>
            <c:strRef>
              <c:f>Q3a_taust!$C$137</c:f>
              <c:strCache>
                <c:ptCount val="1"/>
                <c:pt idx="0">
                  <c:v>Pigem olen nõus</c:v>
                </c:pt>
              </c:strCache>
            </c:strRef>
          </c:tx>
          <c:spPr>
            <a:solidFill>
              <a:srgbClr val="4472C4"/>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Q3a_taust!$A$138:$A$155</c:f>
              <c:strCache>
                <c:ptCount val="18"/>
                <c:pt idx="0">
                  <c:v>Põllumajandustootjad on toidu ohutuse osas ausad</c:v>
                </c:pt>
                <c:pt idx="1">
                  <c:v>Põhja-Eesti</c:v>
                </c:pt>
                <c:pt idx="2">
                  <c:v>Virumaa</c:v>
                </c:pt>
                <c:pt idx="3">
                  <c:v>Kesk-Eesti</c:v>
                </c:pt>
                <c:pt idx="4">
                  <c:v>Lääne-Eesti</c:v>
                </c:pt>
                <c:pt idx="5">
                  <c:v>Lõuna-Eesti</c:v>
                </c:pt>
                <c:pt idx="6">
                  <c:v>Põllumajandustootjate tegevus toidu ohutuse tagamiseks on piisav</c:v>
                </c:pt>
                <c:pt idx="7">
                  <c:v>Põhja-Eesti</c:v>
                </c:pt>
                <c:pt idx="8">
                  <c:v>Virumaa</c:v>
                </c:pt>
                <c:pt idx="9">
                  <c:v>Kesk-Eesti</c:v>
                </c:pt>
                <c:pt idx="10">
                  <c:v>Lääne-Eesti</c:v>
                </c:pt>
                <c:pt idx="11">
                  <c:v>Lõuna-Eesti</c:v>
                </c:pt>
                <c:pt idx="12">
                  <c:v>Põllumajandustootjad on toidu ohutust puudutava info osas piisavalt avatud</c:v>
                </c:pt>
                <c:pt idx="13">
                  <c:v>Põhja-Eesti</c:v>
                </c:pt>
                <c:pt idx="14">
                  <c:v>Virumaa</c:v>
                </c:pt>
                <c:pt idx="15">
                  <c:v>Kesk-Eesti</c:v>
                </c:pt>
                <c:pt idx="16">
                  <c:v>Lääne-Eesti</c:v>
                </c:pt>
                <c:pt idx="17">
                  <c:v>Lõuna-Eesti</c:v>
                </c:pt>
              </c:strCache>
            </c:strRef>
          </c:cat>
          <c:val>
            <c:numRef>
              <c:f>Q3a_taust!$C$138:$C$155</c:f>
              <c:numCache>
                <c:formatCode>0</c:formatCode>
                <c:ptCount val="18"/>
                <c:pt idx="1">
                  <c:v>28.0788177339901</c:v>
                </c:pt>
                <c:pt idx="2">
                  <c:v>21.7741935483871</c:v>
                </c:pt>
                <c:pt idx="3">
                  <c:v>39.2156862745098</c:v>
                </c:pt>
                <c:pt idx="4">
                  <c:v>38.75</c:v>
                </c:pt>
                <c:pt idx="5">
                  <c:v>23.021582733812899</c:v>
                </c:pt>
                <c:pt idx="7">
                  <c:v>33.004926108374399</c:v>
                </c:pt>
                <c:pt idx="8">
                  <c:v>26.612903225806399</c:v>
                </c:pt>
                <c:pt idx="9">
                  <c:v>54.901960784313701</c:v>
                </c:pt>
                <c:pt idx="10">
                  <c:v>31.25</c:v>
                </c:pt>
                <c:pt idx="11">
                  <c:v>25.179856115107899</c:v>
                </c:pt>
                <c:pt idx="13">
                  <c:v>28.0788177339901</c:v>
                </c:pt>
                <c:pt idx="14">
                  <c:v>22.580645161290299</c:v>
                </c:pt>
                <c:pt idx="15">
                  <c:v>33.3333333333333</c:v>
                </c:pt>
                <c:pt idx="16">
                  <c:v>35</c:v>
                </c:pt>
                <c:pt idx="17">
                  <c:v>25.179856115107899</c:v>
                </c:pt>
              </c:numCache>
            </c:numRef>
          </c:val>
          <c:extLst>
            <c:ext xmlns:c16="http://schemas.microsoft.com/office/drawing/2014/chart" uri="{C3380CC4-5D6E-409C-BE32-E72D297353CC}">
              <c16:uniqueId val="{00000001-3111-406E-A4C2-AA8AA4A9EAD7}"/>
            </c:ext>
          </c:extLst>
        </c:ser>
        <c:ser>
          <c:idx val="2"/>
          <c:order val="2"/>
          <c:tx>
            <c:strRef>
              <c:f>Q3a_taust!$D$137</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Q3a_taust!$A$138:$A$155</c:f>
              <c:strCache>
                <c:ptCount val="18"/>
                <c:pt idx="0">
                  <c:v>Põllumajandustootjad on toidu ohutuse osas ausad</c:v>
                </c:pt>
                <c:pt idx="1">
                  <c:v>Põhja-Eesti</c:v>
                </c:pt>
                <c:pt idx="2">
                  <c:v>Virumaa</c:v>
                </c:pt>
                <c:pt idx="3">
                  <c:v>Kesk-Eesti</c:v>
                </c:pt>
                <c:pt idx="4">
                  <c:v>Lääne-Eesti</c:v>
                </c:pt>
                <c:pt idx="5">
                  <c:v>Lõuna-Eesti</c:v>
                </c:pt>
                <c:pt idx="6">
                  <c:v>Põllumajandustootjate tegevus toidu ohutuse tagamiseks on piisav</c:v>
                </c:pt>
                <c:pt idx="7">
                  <c:v>Põhja-Eesti</c:v>
                </c:pt>
                <c:pt idx="8">
                  <c:v>Virumaa</c:v>
                </c:pt>
                <c:pt idx="9">
                  <c:v>Kesk-Eesti</c:v>
                </c:pt>
                <c:pt idx="10">
                  <c:v>Lääne-Eesti</c:v>
                </c:pt>
                <c:pt idx="11">
                  <c:v>Lõuna-Eesti</c:v>
                </c:pt>
                <c:pt idx="12">
                  <c:v>Põllumajandustootjad on toidu ohutust puudutava info osas piisavalt avatud</c:v>
                </c:pt>
                <c:pt idx="13">
                  <c:v>Põhja-Eesti</c:v>
                </c:pt>
                <c:pt idx="14">
                  <c:v>Virumaa</c:v>
                </c:pt>
                <c:pt idx="15">
                  <c:v>Kesk-Eesti</c:v>
                </c:pt>
                <c:pt idx="16">
                  <c:v>Lääne-Eesti</c:v>
                </c:pt>
                <c:pt idx="17">
                  <c:v>Lõuna-Eesti</c:v>
                </c:pt>
              </c:strCache>
            </c:strRef>
          </c:cat>
          <c:val>
            <c:numRef>
              <c:f>Q3a_taust!$D$138:$D$155</c:f>
              <c:numCache>
                <c:formatCode>0</c:formatCode>
                <c:ptCount val="18"/>
                <c:pt idx="1">
                  <c:v>38.177339901477801</c:v>
                </c:pt>
                <c:pt idx="2">
                  <c:v>48.387096774193601</c:v>
                </c:pt>
                <c:pt idx="3">
                  <c:v>31.372549019607799</c:v>
                </c:pt>
                <c:pt idx="4">
                  <c:v>28.75</c:v>
                </c:pt>
                <c:pt idx="5">
                  <c:v>42.4460431654676</c:v>
                </c:pt>
                <c:pt idx="7">
                  <c:v>32.512315270936</c:v>
                </c:pt>
                <c:pt idx="8">
                  <c:v>38.709677419354797</c:v>
                </c:pt>
                <c:pt idx="9">
                  <c:v>29.411764705882302</c:v>
                </c:pt>
                <c:pt idx="10">
                  <c:v>35</c:v>
                </c:pt>
                <c:pt idx="11">
                  <c:v>43.165467625899304</c:v>
                </c:pt>
                <c:pt idx="13">
                  <c:v>36.2068965517241</c:v>
                </c:pt>
                <c:pt idx="14">
                  <c:v>40.322580645161302</c:v>
                </c:pt>
                <c:pt idx="15">
                  <c:v>47.058823529411796</c:v>
                </c:pt>
                <c:pt idx="16">
                  <c:v>32.5</c:v>
                </c:pt>
                <c:pt idx="17">
                  <c:v>36.690647482014398</c:v>
                </c:pt>
              </c:numCache>
            </c:numRef>
          </c:val>
          <c:extLst>
            <c:ext xmlns:c16="http://schemas.microsoft.com/office/drawing/2014/chart" uri="{C3380CC4-5D6E-409C-BE32-E72D297353CC}">
              <c16:uniqueId val="{00000002-3111-406E-A4C2-AA8AA4A9EAD7}"/>
            </c:ext>
          </c:extLst>
        </c:ser>
        <c:ser>
          <c:idx val="3"/>
          <c:order val="3"/>
          <c:tx>
            <c:strRef>
              <c:f>Q3a_taust!$E$137</c:f>
              <c:strCache>
                <c:ptCount val="1"/>
                <c:pt idx="0">
                  <c:v>Pigem ei ole nõus</c:v>
                </c:pt>
              </c:strCache>
            </c:strRef>
          </c:tx>
          <c:spPr>
            <a:solidFill>
              <a:srgbClr val="F4B18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Q3a_taust!$A$138:$A$155</c:f>
              <c:strCache>
                <c:ptCount val="18"/>
                <c:pt idx="0">
                  <c:v>Põllumajandustootjad on toidu ohutuse osas ausad</c:v>
                </c:pt>
                <c:pt idx="1">
                  <c:v>Põhja-Eesti</c:v>
                </c:pt>
                <c:pt idx="2">
                  <c:v>Virumaa</c:v>
                </c:pt>
                <c:pt idx="3">
                  <c:v>Kesk-Eesti</c:v>
                </c:pt>
                <c:pt idx="4">
                  <c:v>Lääne-Eesti</c:v>
                </c:pt>
                <c:pt idx="5">
                  <c:v>Lõuna-Eesti</c:v>
                </c:pt>
                <c:pt idx="6">
                  <c:v>Põllumajandustootjate tegevus toidu ohutuse tagamiseks on piisav</c:v>
                </c:pt>
                <c:pt idx="7">
                  <c:v>Põhja-Eesti</c:v>
                </c:pt>
                <c:pt idx="8">
                  <c:v>Virumaa</c:v>
                </c:pt>
                <c:pt idx="9">
                  <c:v>Kesk-Eesti</c:v>
                </c:pt>
                <c:pt idx="10">
                  <c:v>Lääne-Eesti</c:v>
                </c:pt>
                <c:pt idx="11">
                  <c:v>Lõuna-Eesti</c:v>
                </c:pt>
                <c:pt idx="12">
                  <c:v>Põllumajandustootjad on toidu ohutust puudutava info osas piisavalt avatud</c:v>
                </c:pt>
                <c:pt idx="13">
                  <c:v>Põhja-Eesti</c:v>
                </c:pt>
                <c:pt idx="14">
                  <c:v>Virumaa</c:v>
                </c:pt>
                <c:pt idx="15">
                  <c:v>Kesk-Eesti</c:v>
                </c:pt>
                <c:pt idx="16">
                  <c:v>Lääne-Eesti</c:v>
                </c:pt>
                <c:pt idx="17">
                  <c:v>Lõuna-Eesti</c:v>
                </c:pt>
              </c:strCache>
            </c:strRef>
          </c:cat>
          <c:val>
            <c:numRef>
              <c:f>Q3a_taust!$E$138:$E$155</c:f>
              <c:numCache>
                <c:formatCode>0</c:formatCode>
                <c:ptCount val="18"/>
                <c:pt idx="1">
                  <c:v>19.211822660098498</c:v>
                </c:pt>
                <c:pt idx="2">
                  <c:v>8.8709677419354804</c:v>
                </c:pt>
                <c:pt idx="3">
                  <c:v>17.647058823529399</c:v>
                </c:pt>
                <c:pt idx="4">
                  <c:v>15</c:v>
                </c:pt>
                <c:pt idx="5">
                  <c:v>18.705035971223001</c:v>
                </c:pt>
                <c:pt idx="7">
                  <c:v>17.980295566502502</c:v>
                </c:pt>
                <c:pt idx="8">
                  <c:v>14.5161290322581</c:v>
                </c:pt>
                <c:pt idx="9">
                  <c:v>9.8039215686274499</c:v>
                </c:pt>
                <c:pt idx="10">
                  <c:v>10</c:v>
                </c:pt>
                <c:pt idx="11">
                  <c:v>18.705035971223001</c:v>
                </c:pt>
                <c:pt idx="13">
                  <c:v>19.458128078817701</c:v>
                </c:pt>
                <c:pt idx="14">
                  <c:v>12.9032258064516</c:v>
                </c:pt>
                <c:pt idx="15">
                  <c:v>11.764705882352899</c:v>
                </c:pt>
                <c:pt idx="16">
                  <c:v>12.5</c:v>
                </c:pt>
                <c:pt idx="17">
                  <c:v>22.302158273381298</c:v>
                </c:pt>
              </c:numCache>
            </c:numRef>
          </c:val>
          <c:extLst>
            <c:ext xmlns:c16="http://schemas.microsoft.com/office/drawing/2014/chart" uri="{C3380CC4-5D6E-409C-BE32-E72D297353CC}">
              <c16:uniqueId val="{00000003-3111-406E-A4C2-AA8AA4A9EAD7}"/>
            </c:ext>
          </c:extLst>
        </c:ser>
        <c:ser>
          <c:idx val="4"/>
          <c:order val="4"/>
          <c:tx>
            <c:strRef>
              <c:f>Q3a_taust!$F$137</c:f>
              <c:strCache>
                <c:ptCount val="1"/>
                <c:pt idx="0">
                  <c:v>Üldse ei nõustu</c:v>
                </c:pt>
              </c:strCache>
            </c:strRef>
          </c:tx>
          <c:spPr>
            <a:solidFill>
              <a:srgbClr val="ED7D31"/>
            </a:solidFill>
            <a:ln w="0">
              <a:noFill/>
            </a:ln>
          </c:spPr>
          <c:invertIfNegative val="0"/>
          <c:dPt>
            <c:idx val="5"/>
            <c:invertIfNegative val="0"/>
            <c:bubble3D val="0"/>
            <c:extLst>
              <c:ext xmlns:c16="http://schemas.microsoft.com/office/drawing/2014/chart" uri="{C3380CC4-5D6E-409C-BE32-E72D297353CC}">
                <c16:uniqueId val="{00000004-3111-406E-A4C2-AA8AA4A9EAD7}"/>
              </c:ext>
            </c:extLst>
          </c:dPt>
          <c:dLbls>
            <c:dLbl>
              <c:idx val="5"/>
              <c:layout>
                <c:manualLayout>
                  <c:x val="5.3220003522213297E-4"/>
                  <c:y val="3.8361447626275298E-3"/>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4-3111-406E-A4C2-AA8AA4A9EAD7}"/>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Q3a_taust!$A$138:$A$155</c:f>
              <c:strCache>
                <c:ptCount val="18"/>
                <c:pt idx="0">
                  <c:v>Põllumajandustootjad on toidu ohutuse osas ausad</c:v>
                </c:pt>
                <c:pt idx="1">
                  <c:v>Põhja-Eesti</c:v>
                </c:pt>
                <c:pt idx="2">
                  <c:v>Virumaa</c:v>
                </c:pt>
                <c:pt idx="3">
                  <c:v>Kesk-Eesti</c:v>
                </c:pt>
                <c:pt idx="4">
                  <c:v>Lääne-Eesti</c:v>
                </c:pt>
                <c:pt idx="5">
                  <c:v>Lõuna-Eesti</c:v>
                </c:pt>
                <c:pt idx="6">
                  <c:v>Põllumajandustootjate tegevus toidu ohutuse tagamiseks on piisav</c:v>
                </c:pt>
                <c:pt idx="7">
                  <c:v>Põhja-Eesti</c:v>
                </c:pt>
                <c:pt idx="8">
                  <c:v>Virumaa</c:v>
                </c:pt>
                <c:pt idx="9">
                  <c:v>Kesk-Eesti</c:v>
                </c:pt>
                <c:pt idx="10">
                  <c:v>Lääne-Eesti</c:v>
                </c:pt>
                <c:pt idx="11">
                  <c:v>Lõuna-Eesti</c:v>
                </c:pt>
                <c:pt idx="12">
                  <c:v>Põllumajandustootjad on toidu ohutust puudutava info osas piisavalt avatud</c:v>
                </c:pt>
                <c:pt idx="13">
                  <c:v>Põhja-Eesti</c:v>
                </c:pt>
                <c:pt idx="14">
                  <c:v>Virumaa</c:v>
                </c:pt>
                <c:pt idx="15">
                  <c:v>Kesk-Eesti</c:v>
                </c:pt>
                <c:pt idx="16">
                  <c:v>Lääne-Eesti</c:v>
                </c:pt>
                <c:pt idx="17">
                  <c:v>Lõuna-Eesti</c:v>
                </c:pt>
              </c:strCache>
            </c:strRef>
          </c:cat>
          <c:val>
            <c:numRef>
              <c:f>Q3a_taust!$F$138:$F$155</c:f>
              <c:numCache>
                <c:formatCode>0</c:formatCode>
                <c:ptCount val="18"/>
                <c:pt idx="1">
                  <c:v>4.4334975369458096</c:v>
                </c:pt>
                <c:pt idx="2">
                  <c:v>4.8387096774193603</c:v>
                </c:pt>
                <c:pt idx="3">
                  <c:v>3.9215686274509798</c:v>
                </c:pt>
                <c:pt idx="4">
                  <c:v>6.25</c:v>
                </c:pt>
                <c:pt idx="5">
                  <c:v>6.47482014388489</c:v>
                </c:pt>
                <c:pt idx="7">
                  <c:v>3.9408866995073901</c:v>
                </c:pt>
                <c:pt idx="8">
                  <c:v>3.2258064516128999</c:v>
                </c:pt>
                <c:pt idx="9">
                  <c:v>1.9607843137254899</c:v>
                </c:pt>
                <c:pt idx="10">
                  <c:v>7.5</c:v>
                </c:pt>
                <c:pt idx="11">
                  <c:v>1.43884892086331</c:v>
                </c:pt>
                <c:pt idx="13">
                  <c:v>3.9408866995073901</c:v>
                </c:pt>
                <c:pt idx="14">
                  <c:v>4.0322580645161299</c:v>
                </c:pt>
                <c:pt idx="15">
                  <c:v>1.9607843137254899</c:v>
                </c:pt>
                <c:pt idx="16">
                  <c:v>3.75</c:v>
                </c:pt>
                <c:pt idx="17">
                  <c:v>3.5971223021582701</c:v>
                </c:pt>
              </c:numCache>
            </c:numRef>
          </c:val>
          <c:extLst>
            <c:ext xmlns:c16="http://schemas.microsoft.com/office/drawing/2014/chart" uri="{C3380CC4-5D6E-409C-BE32-E72D297353CC}">
              <c16:uniqueId val="{00000005-3111-406E-A4C2-AA8AA4A9EAD7}"/>
            </c:ext>
          </c:extLst>
        </c:ser>
        <c:ser>
          <c:idx val="5"/>
          <c:order val="5"/>
          <c:tx>
            <c:strRef>
              <c:f>Q3a_taust!$G$137</c:f>
              <c:strCache>
                <c:ptCount val="1"/>
                <c:pt idx="0">
                  <c:v>Ei oska öelda</c:v>
                </c:pt>
              </c:strCache>
            </c:strRef>
          </c:tx>
          <c:spPr>
            <a:solidFill>
              <a:srgbClr val="BFBFBF"/>
            </a:solidFill>
            <a:ln w="0">
              <a:noFill/>
            </a:ln>
          </c:spPr>
          <c:invertIfNegative val="0"/>
          <c:dPt>
            <c:idx val="4"/>
            <c:invertIfNegative val="0"/>
            <c:bubble3D val="0"/>
            <c:extLst>
              <c:ext xmlns:c16="http://schemas.microsoft.com/office/drawing/2014/chart" uri="{C3380CC4-5D6E-409C-BE32-E72D297353CC}">
                <c16:uniqueId val="{00000006-3111-406E-A4C2-AA8AA4A9EAD7}"/>
              </c:ext>
            </c:extLst>
          </c:dPt>
          <c:dLbls>
            <c:dLbl>
              <c:idx val="4"/>
              <c:layout>
                <c:manualLayout>
                  <c:x val="5.0793640636191103E-3"/>
                  <c:y val="1.87476530325516E-7"/>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6-3111-406E-A4C2-AA8AA4A9EAD7}"/>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Q3a_taust!$A$138:$A$155</c:f>
              <c:strCache>
                <c:ptCount val="18"/>
                <c:pt idx="0">
                  <c:v>Põllumajandustootjad on toidu ohutuse osas ausad</c:v>
                </c:pt>
                <c:pt idx="1">
                  <c:v>Põhja-Eesti</c:v>
                </c:pt>
                <c:pt idx="2">
                  <c:v>Virumaa</c:v>
                </c:pt>
                <c:pt idx="3">
                  <c:v>Kesk-Eesti</c:v>
                </c:pt>
                <c:pt idx="4">
                  <c:v>Lääne-Eesti</c:v>
                </c:pt>
                <c:pt idx="5">
                  <c:v>Lõuna-Eesti</c:v>
                </c:pt>
                <c:pt idx="6">
                  <c:v>Põllumajandustootjate tegevus toidu ohutuse tagamiseks on piisav</c:v>
                </c:pt>
                <c:pt idx="7">
                  <c:v>Põhja-Eesti</c:v>
                </c:pt>
                <c:pt idx="8">
                  <c:v>Virumaa</c:v>
                </c:pt>
                <c:pt idx="9">
                  <c:v>Kesk-Eesti</c:v>
                </c:pt>
                <c:pt idx="10">
                  <c:v>Lääne-Eesti</c:v>
                </c:pt>
                <c:pt idx="11">
                  <c:v>Lõuna-Eesti</c:v>
                </c:pt>
                <c:pt idx="12">
                  <c:v>Põllumajandustootjad on toidu ohutust puudutava info osas piisavalt avatud</c:v>
                </c:pt>
                <c:pt idx="13">
                  <c:v>Põhja-Eesti</c:v>
                </c:pt>
                <c:pt idx="14">
                  <c:v>Virumaa</c:v>
                </c:pt>
                <c:pt idx="15">
                  <c:v>Kesk-Eesti</c:v>
                </c:pt>
                <c:pt idx="16">
                  <c:v>Lääne-Eesti</c:v>
                </c:pt>
                <c:pt idx="17">
                  <c:v>Lõuna-Eesti</c:v>
                </c:pt>
              </c:strCache>
            </c:strRef>
          </c:cat>
          <c:val>
            <c:numRef>
              <c:f>Q3a_taust!$G$138:$G$155</c:f>
              <c:numCache>
                <c:formatCode>0</c:formatCode>
                <c:ptCount val="18"/>
                <c:pt idx="1">
                  <c:v>5.6650246305418701</c:v>
                </c:pt>
                <c:pt idx="2">
                  <c:v>7.2580645161290303</c:v>
                </c:pt>
                <c:pt idx="4">
                  <c:v>5</c:v>
                </c:pt>
                <c:pt idx="5">
                  <c:v>5.0359712230215798</c:v>
                </c:pt>
                <c:pt idx="7">
                  <c:v>8.6206896551724093</c:v>
                </c:pt>
                <c:pt idx="8">
                  <c:v>8.0645161290322598</c:v>
                </c:pt>
                <c:pt idx="10">
                  <c:v>10</c:v>
                </c:pt>
                <c:pt idx="11">
                  <c:v>7.19424460431655</c:v>
                </c:pt>
                <c:pt idx="13">
                  <c:v>8.6206896551724093</c:v>
                </c:pt>
                <c:pt idx="14">
                  <c:v>11.290322580645199</c:v>
                </c:pt>
                <c:pt idx="16">
                  <c:v>11.25</c:v>
                </c:pt>
                <c:pt idx="17">
                  <c:v>7.19424460431655</c:v>
                </c:pt>
              </c:numCache>
            </c:numRef>
          </c:val>
          <c:extLst>
            <c:ext xmlns:c16="http://schemas.microsoft.com/office/drawing/2014/chart" uri="{C3380CC4-5D6E-409C-BE32-E72D297353CC}">
              <c16:uniqueId val="{00000007-3111-406E-A4C2-AA8AA4A9EAD7}"/>
            </c:ext>
          </c:extLst>
        </c:ser>
        <c:dLbls>
          <c:showLegendKey val="0"/>
          <c:showVal val="0"/>
          <c:showCatName val="0"/>
          <c:showSerName val="0"/>
          <c:showPercent val="0"/>
          <c:showBubbleSize val="0"/>
        </c:dLbls>
        <c:gapWidth val="150"/>
        <c:shape val="box"/>
        <c:axId val="402340736"/>
        <c:axId val="402339168"/>
        <c:axId val="0"/>
      </c:bar3DChart>
      <c:catAx>
        <c:axId val="402340736"/>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100" b="1" strike="noStrike" spc="-1">
                <a:solidFill>
                  <a:srgbClr val="595959"/>
                </a:solidFill>
                <a:latin typeface="Calibri"/>
              </a:defRPr>
            </a:pPr>
            <a:endParaRPr lang="et-EE"/>
          </a:p>
        </c:txPr>
        <c:crossAx val="402339168"/>
        <c:crosses val="autoZero"/>
        <c:auto val="1"/>
        <c:lblAlgn val="ctr"/>
        <c:lblOffset val="100"/>
        <c:noMultiLvlLbl val="0"/>
      </c:catAx>
      <c:valAx>
        <c:axId val="402339168"/>
        <c:scaling>
          <c:orientation val="minMax"/>
        </c:scaling>
        <c:delete val="1"/>
        <c:axPos val="t"/>
        <c:numFmt formatCode="0%" sourceLinked="1"/>
        <c:majorTickMark val="none"/>
        <c:minorTickMark val="none"/>
        <c:tickLblPos val="nextTo"/>
        <c:crossAx val="402340736"/>
        <c:crosses val="autoZero"/>
        <c:crossBetween val="between"/>
      </c:valAx>
    </c:plotArea>
    <c:legend>
      <c:legendPos val="r"/>
      <c:layout>
        <c:manualLayout>
          <c:xMode val="edge"/>
          <c:yMode val="edge"/>
          <c:x val="0.84938511187347498"/>
          <c:y val="0.44671837232189016"/>
          <c:w val="0.12177140245716757"/>
          <c:h val="0.26924019045863445"/>
        </c:manualLayout>
      </c:layout>
      <c:overlay val="0"/>
      <c:spPr>
        <a:noFill/>
        <a:ln w="0">
          <a:noFill/>
        </a:ln>
      </c:spPr>
      <c:txPr>
        <a:bodyPr/>
        <a:lstStyle/>
        <a:p>
          <a:pPr>
            <a:defRPr sz="1100"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dirty="0">
                <a:solidFill>
                  <a:srgbClr val="595959"/>
                </a:solidFill>
                <a:latin typeface="Calibri"/>
              </a:rPr>
              <a:t>Mil määral nõustute järgnevate väidetega? 
</a:t>
            </a:r>
            <a:r>
              <a:rPr lang="et-EE" sz="1400" b="0" strike="noStrike" spc="-1" dirty="0">
                <a:solidFill>
                  <a:srgbClr val="595959"/>
                </a:solidFill>
                <a:latin typeface="Calibri"/>
              </a:rPr>
              <a:t>N=800</a:t>
            </a:r>
          </a:p>
        </c:rich>
      </c:tx>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bar3DChart>
        <c:barDir val="bar"/>
        <c:grouping val="percentStacked"/>
        <c:varyColors val="0"/>
        <c:ser>
          <c:idx val="0"/>
          <c:order val="0"/>
          <c:tx>
            <c:strRef>
              <c:f>Q3_b!$B$2</c:f>
              <c:strCache>
                <c:ptCount val="1"/>
                <c:pt idx="0">
                  <c:v>Nõustun igati</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Q3_b!$A$3:$A$8</c:f>
              <c:strCache>
                <c:ptCount val="6"/>
                <c:pt idx="0">
                  <c:v>Toidukäitlemisettevõtjad* on pädevad toidu ohutust kontrollima</c:v>
                </c:pt>
                <c:pt idx="1">
                  <c:v>Toidukäitlemisettevõtjatel on piisavalt teadmisi toidu ohutuse tagamiseks</c:v>
                </c:pt>
                <c:pt idx="2">
                  <c:v>Toidukäitlemisettevõtjad pööravad toidu ohutusele erilist tähelepanu</c:v>
                </c:pt>
                <c:pt idx="3">
                  <c:v>Toidukäitlemisettevõtjate tegevus toidu ohutuse tagamiseks on piisav</c:v>
                </c:pt>
                <c:pt idx="4">
                  <c:v>Toidukäitlemisettevõtjad on toidu ohutust puudutava info osas piisavalt avatud</c:v>
                </c:pt>
                <c:pt idx="5">
                  <c:v>Toidukäitlemisettevõtjad on toidu ohutuse osas ausad</c:v>
                </c:pt>
              </c:strCache>
            </c:strRef>
          </c:cat>
          <c:val>
            <c:numRef>
              <c:f>Q3_b!$B$3:$B$8</c:f>
              <c:numCache>
                <c:formatCode>0</c:formatCode>
                <c:ptCount val="6"/>
                <c:pt idx="0">
                  <c:v>10.25</c:v>
                </c:pt>
                <c:pt idx="1">
                  <c:v>9</c:v>
                </c:pt>
                <c:pt idx="2">
                  <c:v>5.75</c:v>
                </c:pt>
                <c:pt idx="3">
                  <c:v>5.375</c:v>
                </c:pt>
                <c:pt idx="4">
                  <c:v>4.75</c:v>
                </c:pt>
                <c:pt idx="5">
                  <c:v>4</c:v>
                </c:pt>
              </c:numCache>
            </c:numRef>
          </c:val>
          <c:extLst>
            <c:ext xmlns:c16="http://schemas.microsoft.com/office/drawing/2014/chart" uri="{C3380CC4-5D6E-409C-BE32-E72D297353CC}">
              <c16:uniqueId val="{00000000-5464-4452-BD23-9C0690C7F526}"/>
            </c:ext>
          </c:extLst>
        </c:ser>
        <c:ser>
          <c:idx val="1"/>
          <c:order val="1"/>
          <c:tx>
            <c:strRef>
              <c:f>Q3_b!$C$2</c:f>
              <c:strCache>
                <c:ptCount val="1"/>
                <c:pt idx="0">
                  <c:v>Pigem olen nõus</c:v>
                </c:pt>
              </c:strCache>
            </c:strRef>
          </c:tx>
          <c:spPr>
            <a:solidFill>
              <a:srgbClr val="4472C4"/>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Q3_b!$A$3:$A$8</c:f>
              <c:strCache>
                <c:ptCount val="6"/>
                <c:pt idx="0">
                  <c:v>Toidukäitlemisettevõtjad* on pädevad toidu ohutust kontrollima</c:v>
                </c:pt>
                <c:pt idx="1">
                  <c:v>Toidukäitlemisettevõtjatel on piisavalt teadmisi toidu ohutuse tagamiseks</c:v>
                </c:pt>
                <c:pt idx="2">
                  <c:v>Toidukäitlemisettevõtjad pööravad toidu ohutusele erilist tähelepanu</c:v>
                </c:pt>
                <c:pt idx="3">
                  <c:v>Toidukäitlemisettevõtjate tegevus toidu ohutuse tagamiseks on piisav</c:v>
                </c:pt>
                <c:pt idx="4">
                  <c:v>Toidukäitlemisettevõtjad on toidu ohutust puudutava info osas piisavalt avatud</c:v>
                </c:pt>
                <c:pt idx="5">
                  <c:v>Toidukäitlemisettevõtjad on toidu ohutuse osas ausad</c:v>
                </c:pt>
              </c:strCache>
            </c:strRef>
          </c:cat>
          <c:val>
            <c:numRef>
              <c:f>Q3_b!$C$3:$C$8</c:f>
              <c:numCache>
                <c:formatCode>0</c:formatCode>
                <c:ptCount val="6"/>
                <c:pt idx="0">
                  <c:v>42.375</c:v>
                </c:pt>
                <c:pt idx="1">
                  <c:v>48.25</c:v>
                </c:pt>
                <c:pt idx="2">
                  <c:v>29.875</c:v>
                </c:pt>
                <c:pt idx="3">
                  <c:v>31</c:v>
                </c:pt>
                <c:pt idx="4">
                  <c:v>26.75</c:v>
                </c:pt>
                <c:pt idx="5">
                  <c:v>27.75</c:v>
                </c:pt>
              </c:numCache>
            </c:numRef>
          </c:val>
          <c:extLst>
            <c:ext xmlns:c16="http://schemas.microsoft.com/office/drawing/2014/chart" uri="{C3380CC4-5D6E-409C-BE32-E72D297353CC}">
              <c16:uniqueId val="{00000001-5464-4452-BD23-9C0690C7F526}"/>
            </c:ext>
          </c:extLst>
        </c:ser>
        <c:ser>
          <c:idx val="2"/>
          <c:order val="2"/>
          <c:tx>
            <c:strRef>
              <c:f>Q3_b!$D$2</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Q3_b!$A$3:$A$8</c:f>
              <c:strCache>
                <c:ptCount val="6"/>
                <c:pt idx="0">
                  <c:v>Toidukäitlemisettevõtjad* on pädevad toidu ohutust kontrollima</c:v>
                </c:pt>
                <c:pt idx="1">
                  <c:v>Toidukäitlemisettevõtjatel on piisavalt teadmisi toidu ohutuse tagamiseks</c:v>
                </c:pt>
                <c:pt idx="2">
                  <c:v>Toidukäitlemisettevõtjad pööravad toidu ohutusele erilist tähelepanu</c:v>
                </c:pt>
                <c:pt idx="3">
                  <c:v>Toidukäitlemisettevõtjate tegevus toidu ohutuse tagamiseks on piisav</c:v>
                </c:pt>
                <c:pt idx="4">
                  <c:v>Toidukäitlemisettevõtjad on toidu ohutust puudutava info osas piisavalt avatud</c:v>
                </c:pt>
                <c:pt idx="5">
                  <c:v>Toidukäitlemisettevõtjad on toidu ohutuse osas ausad</c:v>
                </c:pt>
              </c:strCache>
            </c:strRef>
          </c:cat>
          <c:val>
            <c:numRef>
              <c:f>Q3_b!$D$3:$D$8</c:f>
              <c:numCache>
                <c:formatCode>0</c:formatCode>
                <c:ptCount val="6"/>
                <c:pt idx="0">
                  <c:v>27.875</c:v>
                </c:pt>
                <c:pt idx="1">
                  <c:v>26.75</c:v>
                </c:pt>
                <c:pt idx="2">
                  <c:v>36.5</c:v>
                </c:pt>
                <c:pt idx="3">
                  <c:v>33.5</c:v>
                </c:pt>
                <c:pt idx="4">
                  <c:v>37.875</c:v>
                </c:pt>
                <c:pt idx="5">
                  <c:v>39.625</c:v>
                </c:pt>
              </c:numCache>
            </c:numRef>
          </c:val>
          <c:extLst>
            <c:ext xmlns:c16="http://schemas.microsoft.com/office/drawing/2014/chart" uri="{C3380CC4-5D6E-409C-BE32-E72D297353CC}">
              <c16:uniqueId val="{00000002-5464-4452-BD23-9C0690C7F526}"/>
            </c:ext>
          </c:extLst>
        </c:ser>
        <c:ser>
          <c:idx val="3"/>
          <c:order val="3"/>
          <c:tx>
            <c:strRef>
              <c:f>Q3_b!$E$2</c:f>
              <c:strCache>
                <c:ptCount val="1"/>
                <c:pt idx="0">
                  <c:v>Pigem ei ole nõus</c:v>
                </c:pt>
              </c:strCache>
            </c:strRef>
          </c:tx>
          <c:spPr>
            <a:solidFill>
              <a:srgbClr val="F4B18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Q3_b!$A$3:$A$8</c:f>
              <c:strCache>
                <c:ptCount val="6"/>
                <c:pt idx="0">
                  <c:v>Toidukäitlemisettevõtjad* on pädevad toidu ohutust kontrollima</c:v>
                </c:pt>
                <c:pt idx="1">
                  <c:v>Toidukäitlemisettevõtjatel on piisavalt teadmisi toidu ohutuse tagamiseks</c:v>
                </c:pt>
                <c:pt idx="2">
                  <c:v>Toidukäitlemisettevõtjad pööravad toidu ohutusele erilist tähelepanu</c:v>
                </c:pt>
                <c:pt idx="3">
                  <c:v>Toidukäitlemisettevõtjate tegevus toidu ohutuse tagamiseks on piisav</c:v>
                </c:pt>
                <c:pt idx="4">
                  <c:v>Toidukäitlemisettevõtjad on toidu ohutust puudutava info osas piisavalt avatud</c:v>
                </c:pt>
                <c:pt idx="5">
                  <c:v>Toidukäitlemisettevõtjad on toidu ohutuse osas ausad</c:v>
                </c:pt>
              </c:strCache>
            </c:strRef>
          </c:cat>
          <c:val>
            <c:numRef>
              <c:f>Q3_b!$E$3:$E$8</c:f>
              <c:numCache>
                <c:formatCode>0</c:formatCode>
                <c:ptCount val="6"/>
                <c:pt idx="0">
                  <c:v>10.25</c:v>
                </c:pt>
                <c:pt idx="1">
                  <c:v>8</c:v>
                </c:pt>
                <c:pt idx="2">
                  <c:v>14.25</c:v>
                </c:pt>
                <c:pt idx="3">
                  <c:v>17</c:v>
                </c:pt>
                <c:pt idx="4">
                  <c:v>18.125</c:v>
                </c:pt>
                <c:pt idx="5">
                  <c:v>17.375</c:v>
                </c:pt>
              </c:numCache>
            </c:numRef>
          </c:val>
          <c:extLst>
            <c:ext xmlns:c16="http://schemas.microsoft.com/office/drawing/2014/chart" uri="{C3380CC4-5D6E-409C-BE32-E72D297353CC}">
              <c16:uniqueId val="{00000003-5464-4452-BD23-9C0690C7F526}"/>
            </c:ext>
          </c:extLst>
        </c:ser>
        <c:ser>
          <c:idx val="4"/>
          <c:order val="4"/>
          <c:tx>
            <c:strRef>
              <c:f>Q3_b!$F$2</c:f>
              <c:strCache>
                <c:ptCount val="1"/>
                <c:pt idx="0">
                  <c:v>Üldse ei nõustu</c:v>
                </c:pt>
              </c:strCache>
            </c:strRef>
          </c:tx>
          <c:spPr>
            <a:solidFill>
              <a:srgbClr val="ED7D31"/>
            </a:solidFill>
            <a:ln w="0">
              <a:noFill/>
            </a:ln>
          </c:spPr>
          <c:invertIfNegative val="0"/>
          <c:dPt>
            <c:idx val="5"/>
            <c:invertIfNegative val="0"/>
            <c:bubble3D val="0"/>
            <c:extLst>
              <c:ext xmlns:c16="http://schemas.microsoft.com/office/drawing/2014/chart" uri="{C3380CC4-5D6E-409C-BE32-E72D297353CC}">
                <c16:uniqueId val="{00000004-5464-4452-BD23-9C0690C7F526}"/>
              </c:ext>
            </c:extLst>
          </c:dPt>
          <c:dLbls>
            <c:dLbl>
              <c:idx val="5"/>
              <c:layout>
                <c:manualLayout>
                  <c:x val="5.3220003522213297E-4"/>
                  <c:y val="3.8361447626275298E-3"/>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4-5464-4452-BD23-9C0690C7F526}"/>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Q3_b!$A$3:$A$8</c:f>
              <c:strCache>
                <c:ptCount val="6"/>
                <c:pt idx="0">
                  <c:v>Toidukäitlemisettevõtjad* on pädevad toidu ohutust kontrollima</c:v>
                </c:pt>
                <c:pt idx="1">
                  <c:v>Toidukäitlemisettevõtjatel on piisavalt teadmisi toidu ohutuse tagamiseks</c:v>
                </c:pt>
                <c:pt idx="2">
                  <c:v>Toidukäitlemisettevõtjad pööravad toidu ohutusele erilist tähelepanu</c:v>
                </c:pt>
                <c:pt idx="3">
                  <c:v>Toidukäitlemisettevõtjate tegevus toidu ohutuse tagamiseks on piisav</c:v>
                </c:pt>
                <c:pt idx="4">
                  <c:v>Toidukäitlemisettevõtjad on toidu ohutust puudutava info osas piisavalt avatud</c:v>
                </c:pt>
                <c:pt idx="5">
                  <c:v>Toidukäitlemisettevõtjad on toidu ohutuse osas ausad</c:v>
                </c:pt>
              </c:strCache>
            </c:strRef>
          </c:cat>
          <c:val>
            <c:numRef>
              <c:f>Q3_b!$F$3:$F$8</c:f>
              <c:numCache>
                <c:formatCode>0</c:formatCode>
                <c:ptCount val="6"/>
                <c:pt idx="0">
                  <c:v>1.75</c:v>
                </c:pt>
                <c:pt idx="1">
                  <c:v>1</c:v>
                </c:pt>
                <c:pt idx="2">
                  <c:v>4</c:v>
                </c:pt>
                <c:pt idx="3">
                  <c:v>3.5</c:v>
                </c:pt>
                <c:pt idx="4">
                  <c:v>4.75</c:v>
                </c:pt>
                <c:pt idx="5">
                  <c:v>4.25</c:v>
                </c:pt>
              </c:numCache>
            </c:numRef>
          </c:val>
          <c:extLst>
            <c:ext xmlns:c16="http://schemas.microsoft.com/office/drawing/2014/chart" uri="{C3380CC4-5D6E-409C-BE32-E72D297353CC}">
              <c16:uniqueId val="{00000005-5464-4452-BD23-9C0690C7F526}"/>
            </c:ext>
          </c:extLst>
        </c:ser>
        <c:ser>
          <c:idx val="5"/>
          <c:order val="5"/>
          <c:tx>
            <c:strRef>
              <c:f>Q3_b!$G$2</c:f>
              <c:strCache>
                <c:ptCount val="1"/>
                <c:pt idx="0">
                  <c:v>Ei oska öelda</c:v>
                </c:pt>
              </c:strCache>
            </c:strRef>
          </c:tx>
          <c:spPr>
            <a:solidFill>
              <a:srgbClr val="BFBFBF"/>
            </a:solidFill>
            <a:ln w="0">
              <a:noFill/>
            </a:ln>
          </c:spPr>
          <c:invertIfNegative val="0"/>
          <c:dPt>
            <c:idx val="4"/>
            <c:invertIfNegative val="0"/>
            <c:bubble3D val="0"/>
            <c:extLst>
              <c:ext xmlns:c16="http://schemas.microsoft.com/office/drawing/2014/chart" uri="{C3380CC4-5D6E-409C-BE32-E72D297353CC}">
                <c16:uniqueId val="{00000006-5464-4452-BD23-9C0690C7F526}"/>
              </c:ext>
            </c:extLst>
          </c:dPt>
          <c:dLbls>
            <c:dLbl>
              <c:idx val="4"/>
              <c:layout>
                <c:manualLayout>
                  <c:x val="5.0793640636191103E-3"/>
                  <c:y val="1.87476530325516E-7"/>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6-5464-4452-BD23-9C0690C7F526}"/>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Q3_b!$A$3:$A$8</c:f>
              <c:strCache>
                <c:ptCount val="6"/>
                <c:pt idx="0">
                  <c:v>Toidukäitlemisettevõtjad* on pädevad toidu ohutust kontrollima</c:v>
                </c:pt>
                <c:pt idx="1">
                  <c:v>Toidukäitlemisettevõtjatel on piisavalt teadmisi toidu ohutuse tagamiseks</c:v>
                </c:pt>
                <c:pt idx="2">
                  <c:v>Toidukäitlemisettevõtjad pööravad toidu ohutusele erilist tähelepanu</c:v>
                </c:pt>
                <c:pt idx="3">
                  <c:v>Toidukäitlemisettevõtjate tegevus toidu ohutuse tagamiseks on piisav</c:v>
                </c:pt>
                <c:pt idx="4">
                  <c:v>Toidukäitlemisettevõtjad on toidu ohutust puudutava info osas piisavalt avatud</c:v>
                </c:pt>
                <c:pt idx="5">
                  <c:v>Toidukäitlemisettevõtjad on toidu ohutuse osas ausad</c:v>
                </c:pt>
              </c:strCache>
            </c:strRef>
          </c:cat>
          <c:val>
            <c:numRef>
              <c:f>Q3_b!$G$3:$G$8</c:f>
              <c:numCache>
                <c:formatCode>0</c:formatCode>
                <c:ptCount val="6"/>
                <c:pt idx="0">
                  <c:v>7.5</c:v>
                </c:pt>
                <c:pt idx="1">
                  <c:v>7</c:v>
                </c:pt>
                <c:pt idx="2">
                  <c:v>9.625</c:v>
                </c:pt>
                <c:pt idx="3">
                  <c:v>9.625</c:v>
                </c:pt>
                <c:pt idx="4">
                  <c:v>7.75</c:v>
                </c:pt>
                <c:pt idx="5">
                  <c:v>7</c:v>
                </c:pt>
              </c:numCache>
            </c:numRef>
          </c:val>
          <c:extLst>
            <c:ext xmlns:c16="http://schemas.microsoft.com/office/drawing/2014/chart" uri="{C3380CC4-5D6E-409C-BE32-E72D297353CC}">
              <c16:uniqueId val="{00000007-5464-4452-BD23-9C0690C7F526}"/>
            </c:ext>
          </c:extLst>
        </c:ser>
        <c:dLbls>
          <c:showLegendKey val="0"/>
          <c:showVal val="0"/>
          <c:showCatName val="0"/>
          <c:showSerName val="0"/>
          <c:showPercent val="0"/>
          <c:showBubbleSize val="0"/>
        </c:dLbls>
        <c:gapWidth val="150"/>
        <c:shape val="box"/>
        <c:axId val="402338776"/>
        <c:axId val="402338384"/>
        <c:axId val="0"/>
      </c:bar3DChart>
      <c:catAx>
        <c:axId val="402338776"/>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200" b="1" strike="noStrike" spc="-1">
                <a:solidFill>
                  <a:srgbClr val="595959"/>
                </a:solidFill>
                <a:latin typeface="Calibri"/>
              </a:defRPr>
            </a:pPr>
            <a:endParaRPr lang="et-EE"/>
          </a:p>
        </c:txPr>
        <c:crossAx val="402338384"/>
        <c:crosses val="autoZero"/>
        <c:auto val="1"/>
        <c:lblAlgn val="ctr"/>
        <c:lblOffset val="100"/>
        <c:noMultiLvlLbl val="0"/>
      </c:catAx>
      <c:valAx>
        <c:axId val="402338384"/>
        <c:scaling>
          <c:orientation val="minMax"/>
        </c:scaling>
        <c:delete val="1"/>
        <c:axPos val="t"/>
        <c:numFmt formatCode="0%" sourceLinked="1"/>
        <c:majorTickMark val="none"/>
        <c:minorTickMark val="none"/>
        <c:tickLblPos val="nextTo"/>
        <c:crossAx val="402338776"/>
        <c:crosses val="autoZero"/>
        <c:crossBetween val="between"/>
      </c:valAx>
    </c:plotArea>
    <c:legend>
      <c:legendPos val="b"/>
      <c:layout>
        <c:manualLayout>
          <c:xMode val="edge"/>
          <c:yMode val="edge"/>
          <c:x val="0.10275232259129471"/>
          <c:y val="0.88240597727275782"/>
          <c:w val="0.83335345578324371"/>
          <c:h val="0.11720687060547999"/>
        </c:manualLayout>
      </c:layout>
      <c:overlay val="0"/>
      <c:spPr>
        <a:noFill/>
        <a:ln w="0">
          <a:noFill/>
        </a:ln>
      </c:spPr>
      <c:txPr>
        <a:bodyPr/>
        <a:lstStyle/>
        <a:p>
          <a:pPr>
            <a:defRPr sz="1200"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t-EE" sz="1400" b="1" i="0" baseline="0">
                <a:effectLst/>
              </a:rPr>
              <a:t>Mil määral nõustute järgnevate väidetega? </a:t>
            </a:r>
            <a:br>
              <a:rPr lang="et-EE" sz="1400" b="1" i="0" baseline="0">
                <a:effectLst/>
              </a:rPr>
            </a:br>
            <a:r>
              <a:rPr lang="et-EE" sz="1400" b="0" i="0" baseline="0">
                <a:effectLst/>
              </a:rPr>
              <a:t>N=800</a:t>
            </a:r>
            <a:endParaRPr lang="et-EE" sz="1400">
              <a:effectLst/>
            </a:endParaRPr>
          </a:p>
        </c:rich>
      </c:tx>
      <c:layout>
        <c:manualLayout>
          <c:xMode val="edge"/>
          <c:yMode val="edge"/>
          <c:x val="0.43284304851665067"/>
          <c:y val="8.9411021826978479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t-E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percentStacked"/>
        <c:varyColors val="0"/>
        <c:ser>
          <c:idx val="0"/>
          <c:order val="0"/>
          <c:tx>
            <c:strRef>
              <c:f>Q3_b_taust!$B$2</c:f>
              <c:strCache>
                <c:ptCount val="1"/>
                <c:pt idx="0">
                  <c:v>Nõustun igati</c:v>
                </c:pt>
              </c:strCache>
            </c:strRef>
          </c:tx>
          <c:spPr>
            <a:solidFill>
              <a:schemeClr val="accent1">
                <a:lumMod val="75000"/>
              </a:scheme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Q3_b_taust!$A$3:$A$20</c:f>
              <c:strCache>
                <c:ptCount val="18"/>
                <c:pt idx="0">
                  <c:v>Toidukäitlemisettevõtjad on pädevad toidu ohutust kontrollima</c:v>
                </c:pt>
                <c:pt idx="1">
                  <c:v>Mees</c:v>
                </c:pt>
                <c:pt idx="2">
                  <c:v>Naine</c:v>
                </c:pt>
                <c:pt idx="3">
                  <c:v>Toidukäitlemisettevõtjatel on piisavalt teadmisi toidu ohutuse tagamiseks</c:v>
                </c:pt>
                <c:pt idx="4">
                  <c:v>Mees</c:v>
                </c:pt>
                <c:pt idx="5">
                  <c:v>Naine</c:v>
                </c:pt>
                <c:pt idx="6">
                  <c:v>Toidukäitlemisettevõtjad pööravad toidu ohutusele erilist tähelepanu</c:v>
                </c:pt>
                <c:pt idx="7">
                  <c:v>Mees</c:v>
                </c:pt>
                <c:pt idx="8">
                  <c:v>Naine</c:v>
                </c:pt>
                <c:pt idx="9">
                  <c:v>Toidukäitlemisettevõtjate tegevus toidu ohutuse tagamiseks on piisav</c:v>
                </c:pt>
                <c:pt idx="10">
                  <c:v>Mees</c:v>
                </c:pt>
                <c:pt idx="11">
                  <c:v>Naine</c:v>
                </c:pt>
                <c:pt idx="12">
                  <c:v>Toidukäitlemisettevõtjad on toidu ohutust puudutava info osas piisavalt avatud</c:v>
                </c:pt>
                <c:pt idx="13">
                  <c:v>Mees</c:v>
                </c:pt>
                <c:pt idx="14">
                  <c:v>Naine</c:v>
                </c:pt>
                <c:pt idx="15">
                  <c:v>Toidukäitlemisettevõtjad on toidu ohutuse osas ausad</c:v>
                </c:pt>
                <c:pt idx="16">
                  <c:v>Mees</c:v>
                </c:pt>
                <c:pt idx="17">
                  <c:v>Naine</c:v>
                </c:pt>
              </c:strCache>
            </c:strRef>
          </c:cat>
          <c:val>
            <c:numRef>
              <c:f>Q3_b_taust!$B$3:$B$20</c:f>
              <c:numCache>
                <c:formatCode>0</c:formatCode>
                <c:ptCount val="18"/>
                <c:pt idx="1">
                  <c:v>9.2592592592592595</c:v>
                </c:pt>
                <c:pt idx="2">
                  <c:v>11.137440758293801</c:v>
                </c:pt>
                <c:pt idx="4">
                  <c:v>8.4656084656084705</c:v>
                </c:pt>
                <c:pt idx="5">
                  <c:v>9.4786729857819907</c:v>
                </c:pt>
                <c:pt idx="7">
                  <c:v>7.1428571428571397</c:v>
                </c:pt>
                <c:pt idx="8">
                  <c:v>4.50236966824645</c:v>
                </c:pt>
                <c:pt idx="10">
                  <c:v>7.1428571428571397</c:v>
                </c:pt>
                <c:pt idx="11">
                  <c:v>3.7914691943127998</c:v>
                </c:pt>
                <c:pt idx="13">
                  <c:v>5.2910052910052903</c:v>
                </c:pt>
                <c:pt idx="14">
                  <c:v>4.2654028436019003</c:v>
                </c:pt>
                <c:pt idx="16">
                  <c:v>5.0264550264550296</c:v>
                </c:pt>
                <c:pt idx="17">
                  <c:v>3.0805687203791501</c:v>
                </c:pt>
              </c:numCache>
            </c:numRef>
          </c:val>
          <c:extLst>
            <c:ext xmlns:c16="http://schemas.microsoft.com/office/drawing/2014/chart" uri="{C3380CC4-5D6E-409C-BE32-E72D297353CC}">
              <c16:uniqueId val="{00000000-B74C-458E-8D3F-0E6F940A7EAF}"/>
            </c:ext>
          </c:extLst>
        </c:ser>
        <c:ser>
          <c:idx val="1"/>
          <c:order val="1"/>
          <c:tx>
            <c:strRef>
              <c:f>Q3_b_taust!$C$2</c:f>
              <c:strCache>
                <c:ptCount val="1"/>
                <c:pt idx="0">
                  <c:v>Pigem olen nõus</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Q3_b_taust!$A$3:$A$20</c:f>
              <c:strCache>
                <c:ptCount val="18"/>
                <c:pt idx="0">
                  <c:v>Toidukäitlemisettevõtjad on pädevad toidu ohutust kontrollima</c:v>
                </c:pt>
                <c:pt idx="1">
                  <c:v>Mees</c:v>
                </c:pt>
                <c:pt idx="2">
                  <c:v>Naine</c:v>
                </c:pt>
                <c:pt idx="3">
                  <c:v>Toidukäitlemisettevõtjatel on piisavalt teadmisi toidu ohutuse tagamiseks</c:v>
                </c:pt>
                <c:pt idx="4">
                  <c:v>Mees</c:v>
                </c:pt>
                <c:pt idx="5">
                  <c:v>Naine</c:v>
                </c:pt>
                <c:pt idx="6">
                  <c:v>Toidukäitlemisettevõtjad pööravad toidu ohutusele erilist tähelepanu</c:v>
                </c:pt>
                <c:pt idx="7">
                  <c:v>Mees</c:v>
                </c:pt>
                <c:pt idx="8">
                  <c:v>Naine</c:v>
                </c:pt>
                <c:pt idx="9">
                  <c:v>Toidukäitlemisettevõtjate tegevus toidu ohutuse tagamiseks on piisav</c:v>
                </c:pt>
                <c:pt idx="10">
                  <c:v>Mees</c:v>
                </c:pt>
                <c:pt idx="11">
                  <c:v>Naine</c:v>
                </c:pt>
                <c:pt idx="12">
                  <c:v>Toidukäitlemisettevõtjad on toidu ohutust puudutava info osas piisavalt avatud</c:v>
                </c:pt>
                <c:pt idx="13">
                  <c:v>Mees</c:v>
                </c:pt>
                <c:pt idx="14">
                  <c:v>Naine</c:v>
                </c:pt>
                <c:pt idx="15">
                  <c:v>Toidukäitlemisettevõtjad on toidu ohutuse osas ausad</c:v>
                </c:pt>
                <c:pt idx="16">
                  <c:v>Mees</c:v>
                </c:pt>
                <c:pt idx="17">
                  <c:v>Naine</c:v>
                </c:pt>
              </c:strCache>
            </c:strRef>
          </c:cat>
          <c:val>
            <c:numRef>
              <c:f>Q3_b_taust!$C$3:$C$20</c:f>
              <c:numCache>
                <c:formatCode>0</c:formatCode>
                <c:ptCount val="18"/>
                <c:pt idx="1">
                  <c:v>41.798941798941797</c:v>
                </c:pt>
                <c:pt idx="2">
                  <c:v>42.890995260663502</c:v>
                </c:pt>
                <c:pt idx="4">
                  <c:v>48.412698412698397</c:v>
                </c:pt>
                <c:pt idx="5">
                  <c:v>48.104265402843602</c:v>
                </c:pt>
                <c:pt idx="7">
                  <c:v>31.746031746031701</c:v>
                </c:pt>
                <c:pt idx="8">
                  <c:v>28.1990521327014</c:v>
                </c:pt>
                <c:pt idx="10">
                  <c:v>29.365079365079399</c:v>
                </c:pt>
                <c:pt idx="11">
                  <c:v>32.464454976303301</c:v>
                </c:pt>
                <c:pt idx="13">
                  <c:v>26.7195767195767</c:v>
                </c:pt>
                <c:pt idx="14">
                  <c:v>26.7772511848341</c:v>
                </c:pt>
                <c:pt idx="16">
                  <c:v>28.3068783068783</c:v>
                </c:pt>
                <c:pt idx="17">
                  <c:v>27.251184834123201</c:v>
                </c:pt>
              </c:numCache>
            </c:numRef>
          </c:val>
          <c:extLst>
            <c:ext xmlns:c16="http://schemas.microsoft.com/office/drawing/2014/chart" uri="{C3380CC4-5D6E-409C-BE32-E72D297353CC}">
              <c16:uniqueId val="{00000001-B74C-458E-8D3F-0E6F940A7EAF}"/>
            </c:ext>
          </c:extLst>
        </c:ser>
        <c:ser>
          <c:idx val="2"/>
          <c:order val="2"/>
          <c:tx>
            <c:strRef>
              <c:f>Q3_b_taust!$D$2</c:f>
              <c:strCache>
                <c:ptCount val="1"/>
                <c:pt idx="0">
                  <c:v>Nii ja naa</c:v>
                </c:pt>
              </c:strCache>
            </c:strRef>
          </c:tx>
          <c:spPr>
            <a:solidFill>
              <a:srgbClr val="5B9BD5">
                <a:lumMod val="40000"/>
                <a:lumOff val="6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Q3_b_taust!$A$3:$A$20</c:f>
              <c:strCache>
                <c:ptCount val="18"/>
                <c:pt idx="0">
                  <c:v>Toidukäitlemisettevõtjad on pädevad toidu ohutust kontrollima</c:v>
                </c:pt>
                <c:pt idx="1">
                  <c:v>Mees</c:v>
                </c:pt>
                <c:pt idx="2">
                  <c:v>Naine</c:v>
                </c:pt>
                <c:pt idx="3">
                  <c:v>Toidukäitlemisettevõtjatel on piisavalt teadmisi toidu ohutuse tagamiseks</c:v>
                </c:pt>
                <c:pt idx="4">
                  <c:v>Mees</c:v>
                </c:pt>
                <c:pt idx="5">
                  <c:v>Naine</c:v>
                </c:pt>
                <c:pt idx="6">
                  <c:v>Toidukäitlemisettevõtjad pööravad toidu ohutusele erilist tähelepanu</c:v>
                </c:pt>
                <c:pt idx="7">
                  <c:v>Mees</c:v>
                </c:pt>
                <c:pt idx="8">
                  <c:v>Naine</c:v>
                </c:pt>
                <c:pt idx="9">
                  <c:v>Toidukäitlemisettevõtjate tegevus toidu ohutuse tagamiseks on piisav</c:v>
                </c:pt>
                <c:pt idx="10">
                  <c:v>Mees</c:v>
                </c:pt>
                <c:pt idx="11">
                  <c:v>Naine</c:v>
                </c:pt>
                <c:pt idx="12">
                  <c:v>Toidukäitlemisettevõtjad on toidu ohutust puudutava info osas piisavalt avatud</c:v>
                </c:pt>
                <c:pt idx="13">
                  <c:v>Mees</c:v>
                </c:pt>
                <c:pt idx="14">
                  <c:v>Naine</c:v>
                </c:pt>
                <c:pt idx="15">
                  <c:v>Toidukäitlemisettevõtjad on toidu ohutuse osas ausad</c:v>
                </c:pt>
                <c:pt idx="16">
                  <c:v>Mees</c:v>
                </c:pt>
                <c:pt idx="17">
                  <c:v>Naine</c:v>
                </c:pt>
              </c:strCache>
            </c:strRef>
          </c:cat>
          <c:val>
            <c:numRef>
              <c:f>Q3_b_taust!$D$3:$D$20</c:f>
              <c:numCache>
                <c:formatCode>0</c:formatCode>
                <c:ptCount val="18"/>
                <c:pt idx="1">
                  <c:v>29.100529100529101</c:v>
                </c:pt>
                <c:pt idx="2">
                  <c:v>26.7772511848341</c:v>
                </c:pt>
                <c:pt idx="4">
                  <c:v>26.7195767195767</c:v>
                </c:pt>
                <c:pt idx="5">
                  <c:v>26.7772511848341</c:v>
                </c:pt>
                <c:pt idx="7">
                  <c:v>33.862433862433903</c:v>
                </c:pt>
                <c:pt idx="8">
                  <c:v>38.862559241706201</c:v>
                </c:pt>
                <c:pt idx="10">
                  <c:v>34.920634920634903</c:v>
                </c:pt>
                <c:pt idx="11">
                  <c:v>32.227488151658797</c:v>
                </c:pt>
                <c:pt idx="13">
                  <c:v>35.978835978836003</c:v>
                </c:pt>
                <c:pt idx="14">
                  <c:v>39.5734597156398</c:v>
                </c:pt>
                <c:pt idx="16">
                  <c:v>37.566137566137598</c:v>
                </c:pt>
                <c:pt idx="17">
                  <c:v>41.469194312796198</c:v>
                </c:pt>
              </c:numCache>
            </c:numRef>
          </c:val>
          <c:extLst>
            <c:ext xmlns:c16="http://schemas.microsoft.com/office/drawing/2014/chart" uri="{C3380CC4-5D6E-409C-BE32-E72D297353CC}">
              <c16:uniqueId val="{00000002-B74C-458E-8D3F-0E6F940A7EAF}"/>
            </c:ext>
          </c:extLst>
        </c:ser>
        <c:ser>
          <c:idx val="3"/>
          <c:order val="3"/>
          <c:tx>
            <c:strRef>
              <c:f>Q3_b_taust!$E$2</c:f>
              <c:strCache>
                <c:ptCount val="1"/>
                <c:pt idx="0">
                  <c:v>Pigem ei ole nõus</c:v>
                </c:pt>
              </c:strCache>
            </c:strRef>
          </c:tx>
          <c:spPr>
            <a:solidFill>
              <a:srgbClr val="ED7D31">
                <a:lumMod val="60000"/>
                <a:lumOff val="4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Q3_b_taust!$A$3:$A$20</c:f>
              <c:strCache>
                <c:ptCount val="18"/>
                <c:pt idx="0">
                  <c:v>Toidukäitlemisettevõtjad on pädevad toidu ohutust kontrollima</c:v>
                </c:pt>
                <c:pt idx="1">
                  <c:v>Mees</c:v>
                </c:pt>
                <c:pt idx="2">
                  <c:v>Naine</c:v>
                </c:pt>
                <c:pt idx="3">
                  <c:v>Toidukäitlemisettevõtjatel on piisavalt teadmisi toidu ohutuse tagamiseks</c:v>
                </c:pt>
                <c:pt idx="4">
                  <c:v>Mees</c:v>
                </c:pt>
                <c:pt idx="5">
                  <c:v>Naine</c:v>
                </c:pt>
                <c:pt idx="6">
                  <c:v>Toidukäitlemisettevõtjad pööravad toidu ohutusele erilist tähelepanu</c:v>
                </c:pt>
                <c:pt idx="7">
                  <c:v>Mees</c:v>
                </c:pt>
                <c:pt idx="8">
                  <c:v>Naine</c:v>
                </c:pt>
                <c:pt idx="9">
                  <c:v>Toidukäitlemisettevõtjate tegevus toidu ohutuse tagamiseks on piisav</c:v>
                </c:pt>
                <c:pt idx="10">
                  <c:v>Mees</c:v>
                </c:pt>
                <c:pt idx="11">
                  <c:v>Naine</c:v>
                </c:pt>
                <c:pt idx="12">
                  <c:v>Toidukäitlemisettevõtjad on toidu ohutust puudutava info osas piisavalt avatud</c:v>
                </c:pt>
                <c:pt idx="13">
                  <c:v>Mees</c:v>
                </c:pt>
                <c:pt idx="14">
                  <c:v>Naine</c:v>
                </c:pt>
                <c:pt idx="15">
                  <c:v>Toidukäitlemisettevõtjad on toidu ohutuse osas ausad</c:v>
                </c:pt>
                <c:pt idx="16">
                  <c:v>Mees</c:v>
                </c:pt>
                <c:pt idx="17">
                  <c:v>Naine</c:v>
                </c:pt>
              </c:strCache>
            </c:strRef>
          </c:cat>
          <c:val>
            <c:numRef>
              <c:f>Q3_b_taust!$E$3:$E$20</c:f>
              <c:numCache>
                <c:formatCode>0</c:formatCode>
                <c:ptCount val="18"/>
                <c:pt idx="1">
                  <c:v>12.4338624338624</c:v>
                </c:pt>
                <c:pt idx="2">
                  <c:v>8.2938388625592392</c:v>
                </c:pt>
                <c:pt idx="4">
                  <c:v>9.5238095238095202</c:v>
                </c:pt>
                <c:pt idx="5">
                  <c:v>6.6350710900473899</c:v>
                </c:pt>
                <c:pt idx="7">
                  <c:v>14.285714285714301</c:v>
                </c:pt>
                <c:pt idx="8">
                  <c:v>14.218009478673</c:v>
                </c:pt>
                <c:pt idx="10">
                  <c:v>16.1375661375661</c:v>
                </c:pt>
                <c:pt idx="11">
                  <c:v>17.7725118483412</c:v>
                </c:pt>
                <c:pt idx="13">
                  <c:v>19.047619047619001</c:v>
                </c:pt>
                <c:pt idx="14">
                  <c:v>17.298578199052098</c:v>
                </c:pt>
                <c:pt idx="16">
                  <c:v>16.402116402116398</c:v>
                </c:pt>
                <c:pt idx="17">
                  <c:v>18.246445497630301</c:v>
                </c:pt>
              </c:numCache>
            </c:numRef>
          </c:val>
          <c:extLst>
            <c:ext xmlns:c16="http://schemas.microsoft.com/office/drawing/2014/chart" uri="{C3380CC4-5D6E-409C-BE32-E72D297353CC}">
              <c16:uniqueId val="{00000003-B74C-458E-8D3F-0E6F940A7EAF}"/>
            </c:ext>
          </c:extLst>
        </c:ser>
        <c:ser>
          <c:idx val="4"/>
          <c:order val="4"/>
          <c:tx>
            <c:strRef>
              <c:f>Q3_b_taust!$F$2</c:f>
              <c:strCache>
                <c:ptCount val="1"/>
                <c:pt idx="0">
                  <c:v>Üldse ei nõustu</c:v>
                </c:pt>
              </c:strCache>
            </c:strRef>
          </c:tx>
          <c:spPr>
            <a:solidFill>
              <a:srgbClr val="ED7D31"/>
            </a:solidFill>
            <a:ln>
              <a:noFill/>
            </a:ln>
            <a:effectLst/>
            <a:sp3d/>
          </c:spPr>
          <c:invertIfNegative val="0"/>
          <c:dLbls>
            <c:dLbl>
              <c:idx val="5"/>
              <c:layout>
                <c:manualLayout>
                  <c:x val="5.3220003522213264E-4"/>
                  <c:y val="3.836144762627528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74C-458E-8D3F-0E6F940A7EAF}"/>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Q3_b_taust!$A$3:$A$20</c:f>
              <c:strCache>
                <c:ptCount val="18"/>
                <c:pt idx="0">
                  <c:v>Toidukäitlemisettevõtjad on pädevad toidu ohutust kontrollima</c:v>
                </c:pt>
                <c:pt idx="1">
                  <c:v>Mees</c:v>
                </c:pt>
                <c:pt idx="2">
                  <c:v>Naine</c:v>
                </c:pt>
                <c:pt idx="3">
                  <c:v>Toidukäitlemisettevõtjatel on piisavalt teadmisi toidu ohutuse tagamiseks</c:v>
                </c:pt>
                <c:pt idx="4">
                  <c:v>Mees</c:v>
                </c:pt>
                <c:pt idx="5">
                  <c:v>Naine</c:v>
                </c:pt>
                <c:pt idx="6">
                  <c:v>Toidukäitlemisettevõtjad pööravad toidu ohutusele erilist tähelepanu</c:v>
                </c:pt>
                <c:pt idx="7">
                  <c:v>Mees</c:v>
                </c:pt>
                <c:pt idx="8">
                  <c:v>Naine</c:v>
                </c:pt>
                <c:pt idx="9">
                  <c:v>Toidukäitlemisettevõtjate tegevus toidu ohutuse tagamiseks on piisav</c:v>
                </c:pt>
                <c:pt idx="10">
                  <c:v>Mees</c:v>
                </c:pt>
                <c:pt idx="11">
                  <c:v>Naine</c:v>
                </c:pt>
                <c:pt idx="12">
                  <c:v>Toidukäitlemisettevõtjad on toidu ohutust puudutava info osas piisavalt avatud</c:v>
                </c:pt>
                <c:pt idx="13">
                  <c:v>Mees</c:v>
                </c:pt>
                <c:pt idx="14">
                  <c:v>Naine</c:v>
                </c:pt>
                <c:pt idx="15">
                  <c:v>Toidukäitlemisettevõtjad on toidu ohutuse osas ausad</c:v>
                </c:pt>
                <c:pt idx="16">
                  <c:v>Mees</c:v>
                </c:pt>
                <c:pt idx="17">
                  <c:v>Naine</c:v>
                </c:pt>
              </c:strCache>
            </c:strRef>
          </c:cat>
          <c:val>
            <c:numRef>
              <c:f>Q3_b_taust!$F$3:$F$20</c:f>
              <c:numCache>
                <c:formatCode>0</c:formatCode>
                <c:ptCount val="18"/>
                <c:pt idx="1">
                  <c:v>1.8518518518518501</c:v>
                </c:pt>
                <c:pt idx="2">
                  <c:v>1.6587677725118499</c:v>
                </c:pt>
                <c:pt idx="4">
                  <c:v>1.3227513227513199</c:v>
                </c:pt>
                <c:pt idx="5">
                  <c:v>0.71090047393364897</c:v>
                </c:pt>
                <c:pt idx="7">
                  <c:v>4.7619047619047601</c:v>
                </c:pt>
                <c:pt idx="8">
                  <c:v>3.3175355450236999</c:v>
                </c:pt>
                <c:pt idx="10">
                  <c:v>4.4973544973545003</c:v>
                </c:pt>
                <c:pt idx="11">
                  <c:v>2.6066350710900501</c:v>
                </c:pt>
                <c:pt idx="13">
                  <c:v>5.5555555555555598</c:v>
                </c:pt>
                <c:pt idx="14">
                  <c:v>4.0284360189573496</c:v>
                </c:pt>
                <c:pt idx="16">
                  <c:v>6.6137566137566104</c:v>
                </c:pt>
                <c:pt idx="17">
                  <c:v>2.1327014218009501</c:v>
                </c:pt>
              </c:numCache>
            </c:numRef>
          </c:val>
          <c:extLst>
            <c:ext xmlns:c16="http://schemas.microsoft.com/office/drawing/2014/chart" uri="{C3380CC4-5D6E-409C-BE32-E72D297353CC}">
              <c16:uniqueId val="{00000005-B74C-458E-8D3F-0E6F940A7EAF}"/>
            </c:ext>
          </c:extLst>
        </c:ser>
        <c:ser>
          <c:idx val="5"/>
          <c:order val="5"/>
          <c:tx>
            <c:strRef>
              <c:f>Q3_b_taust!$G$2</c:f>
              <c:strCache>
                <c:ptCount val="1"/>
                <c:pt idx="0">
                  <c:v>Ei oska öelda</c:v>
                </c:pt>
              </c:strCache>
            </c:strRef>
          </c:tx>
          <c:spPr>
            <a:solidFill>
              <a:sysClr val="window" lastClr="FFFFFF">
                <a:lumMod val="75000"/>
              </a:sysClr>
            </a:solidFill>
            <a:ln>
              <a:noFill/>
            </a:ln>
            <a:effectLst/>
            <a:sp3d/>
          </c:spPr>
          <c:invertIfNegative val="0"/>
          <c:dLbls>
            <c:dLbl>
              <c:idx val="4"/>
              <c:layout>
                <c:manualLayout>
                  <c:x val="5.0793640636191111E-3"/>
                  <c:y val="1.874765303255156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74C-458E-8D3F-0E6F940A7E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Q3_b_taust!$A$3:$A$20</c:f>
              <c:strCache>
                <c:ptCount val="18"/>
                <c:pt idx="0">
                  <c:v>Toidukäitlemisettevõtjad on pädevad toidu ohutust kontrollima</c:v>
                </c:pt>
                <c:pt idx="1">
                  <c:v>Mees</c:v>
                </c:pt>
                <c:pt idx="2">
                  <c:v>Naine</c:v>
                </c:pt>
                <c:pt idx="3">
                  <c:v>Toidukäitlemisettevõtjatel on piisavalt teadmisi toidu ohutuse tagamiseks</c:v>
                </c:pt>
                <c:pt idx="4">
                  <c:v>Mees</c:v>
                </c:pt>
                <c:pt idx="5">
                  <c:v>Naine</c:v>
                </c:pt>
                <c:pt idx="6">
                  <c:v>Toidukäitlemisettevõtjad pööravad toidu ohutusele erilist tähelepanu</c:v>
                </c:pt>
                <c:pt idx="7">
                  <c:v>Mees</c:v>
                </c:pt>
                <c:pt idx="8">
                  <c:v>Naine</c:v>
                </c:pt>
                <c:pt idx="9">
                  <c:v>Toidukäitlemisettevõtjate tegevus toidu ohutuse tagamiseks on piisav</c:v>
                </c:pt>
                <c:pt idx="10">
                  <c:v>Mees</c:v>
                </c:pt>
                <c:pt idx="11">
                  <c:v>Naine</c:v>
                </c:pt>
                <c:pt idx="12">
                  <c:v>Toidukäitlemisettevõtjad on toidu ohutust puudutava info osas piisavalt avatud</c:v>
                </c:pt>
                <c:pt idx="13">
                  <c:v>Mees</c:v>
                </c:pt>
                <c:pt idx="14">
                  <c:v>Naine</c:v>
                </c:pt>
                <c:pt idx="15">
                  <c:v>Toidukäitlemisettevõtjad on toidu ohutuse osas ausad</c:v>
                </c:pt>
                <c:pt idx="16">
                  <c:v>Mees</c:v>
                </c:pt>
                <c:pt idx="17">
                  <c:v>Naine</c:v>
                </c:pt>
              </c:strCache>
            </c:strRef>
          </c:cat>
          <c:val>
            <c:numRef>
              <c:f>Q3_b_taust!$G$3:$G$20</c:f>
              <c:numCache>
                <c:formatCode>0</c:formatCode>
                <c:ptCount val="18"/>
                <c:pt idx="1">
                  <c:v>5.5555555555555598</c:v>
                </c:pt>
                <c:pt idx="2">
                  <c:v>9.24170616113744</c:v>
                </c:pt>
                <c:pt idx="4">
                  <c:v>5.5555555555555598</c:v>
                </c:pt>
                <c:pt idx="5">
                  <c:v>8.2938388625592392</c:v>
                </c:pt>
                <c:pt idx="7">
                  <c:v>8.2010582010581992</c:v>
                </c:pt>
                <c:pt idx="8">
                  <c:v>10.9004739336493</c:v>
                </c:pt>
                <c:pt idx="10">
                  <c:v>7.9365079365079403</c:v>
                </c:pt>
                <c:pt idx="11">
                  <c:v>11.137440758293801</c:v>
                </c:pt>
                <c:pt idx="13">
                  <c:v>7.4074074074074101</c:v>
                </c:pt>
                <c:pt idx="14">
                  <c:v>8.0568720379146903</c:v>
                </c:pt>
                <c:pt idx="16">
                  <c:v>6.0846560846560802</c:v>
                </c:pt>
                <c:pt idx="17">
                  <c:v>7.8199052132701397</c:v>
                </c:pt>
              </c:numCache>
            </c:numRef>
          </c:val>
          <c:extLst>
            <c:ext xmlns:c16="http://schemas.microsoft.com/office/drawing/2014/chart" uri="{C3380CC4-5D6E-409C-BE32-E72D297353CC}">
              <c16:uniqueId val="{00000007-B74C-458E-8D3F-0E6F940A7EAF}"/>
            </c:ext>
          </c:extLst>
        </c:ser>
        <c:dLbls>
          <c:showLegendKey val="0"/>
          <c:showVal val="1"/>
          <c:showCatName val="0"/>
          <c:showSerName val="0"/>
          <c:showPercent val="0"/>
          <c:showBubbleSize val="0"/>
        </c:dLbls>
        <c:gapWidth val="150"/>
        <c:shape val="box"/>
        <c:axId val="402339952"/>
        <c:axId val="402341128"/>
        <c:axId val="0"/>
      </c:bar3DChart>
      <c:catAx>
        <c:axId val="402339952"/>
        <c:scaling>
          <c:orientation val="maxMin"/>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t-EE"/>
          </a:p>
        </c:txPr>
        <c:crossAx val="402341128"/>
        <c:crosses val="autoZero"/>
        <c:auto val="1"/>
        <c:lblAlgn val="ctr"/>
        <c:lblOffset val="100"/>
        <c:noMultiLvlLbl val="0"/>
      </c:catAx>
      <c:valAx>
        <c:axId val="402341128"/>
        <c:scaling>
          <c:orientation val="minMax"/>
        </c:scaling>
        <c:delete val="1"/>
        <c:axPos val="t"/>
        <c:numFmt formatCode="0%" sourceLinked="1"/>
        <c:majorTickMark val="none"/>
        <c:minorTickMark val="none"/>
        <c:tickLblPos val="nextTo"/>
        <c:crossAx val="402339952"/>
        <c:crosses val="autoZero"/>
        <c:crossBetween val="between"/>
      </c:valAx>
      <c:spPr>
        <a:noFill/>
        <a:ln>
          <a:noFill/>
        </a:ln>
        <a:effectLst/>
      </c:spPr>
    </c:plotArea>
    <c:legend>
      <c:legendPos val="r"/>
      <c:layout>
        <c:manualLayout>
          <c:xMode val="edge"/>
          <c:yMode val="edge"/>
          <c:x val="0.82489653178513433"/>
          <c:y val="0.42937685087429678"/>
          <c:w val="0.14928872552172923"/>
          <c:h val="0.18457963576927955"/>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t-EE"/>
        </a:p>
      </c:txPr>
    </c:legend>
    <c:plotVisOnly val="1"/>
    <c:dispBlanksAs val="gap"/>
    <c:showDLblsOverMax val="0"/>
  </c:chart>
  <c:spPr>
    <a:noFill/>
    <a:ln w="9525" cap="flat" cmpd="sng" algn="ctr">
      <a:noFill/>
      <a:round/>
    </a:ln>
    <a:effectLst/>
  </c:spPr>
  <c:txPr>
    <a:bodyPr/>
    <a:lstStyle/>
    <a:p>
      <a:pPr>
        <a:defRPr b="1"/>
      </a:pPr>
      <a:endParaRPr lang="et-EE"/>
    </a:p>
  </c:txPr>
  <c:externalData r:id="rId4">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t-EE" sz="1400" b="1" i="0" baseline="0">
                <a:effectLst/>
              </a:rPr>
              <a:t>Mil määral nõustute järgnevate väidetega? </a:t>
            </a:r>
            <a:br>
              <a:rPr lang="et-EE" sz="1400" b="1" i="0" baseline="0">
                <a:effectLst/>
              </a:rPr>
            </a:br>
            <a:r>
              <a:rPr lang="et-EE" sz="1400" b="0" i="0" baseline="0">
                <a:effectLst/>
              </a:rPr>
              <a:t>N=800</a:t>
            </a:r>
            <a:endParaRPr lang="et-EE" sz="1400">
              <a:effectLst/>
            </a:endParaRPr>
          </a:p>
        </c:rich>
      </c:tx>
      <c:layout>
        <c:manualLayout>
          <c:xMode val="edge"/>
          <c:yMode val="edge"/>
          <c:x val="0.40684787324958988"/>
          <c:y val="2.6230828259400724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t-E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40625866647953013"/>
          <c:y val="5.7103482799051863E-2"/>
          <c:w val="0.39724746668287847"/>
          <c:h val="0.92208345189976948"/>
        </c:manualLayout>
      </c:layout>
      <c:bar3DChart>
        <c:barDir val="bar"/>
        <c:grouping val="percentStacked"/>
        <c:varyColors val="0"/>
        <c:ser>
          <c:idx val="0"/>
          <c:order val="0"/>
          <c:tx>
            <c:strRef>
              <c:f>Q3_b_taust!$B$34</c:f>
              <c:strCache>
                <c:ptCount val="1"/>
                <c:pt idx="0">
                  <c:v>Nõustun igati</c:v>
                </c:pt>
              </c:strCache>
            </c:strRef>
          </c:tx>
          <c:spPr>
            <a:solidFill>
              <a:schemeClr val="accent1">
                <a:lumMod val="75000"/>
              </a:scheme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Q3_b_taust!$A$35:$A$49</c:f>
              <c:strCache>
                <c:ptCount val="15"/>
                <c:pt idx="0">
                  <c:v>Toidukäitlemisettevõtjad on pädevad toidu ohutust kontrollima</c:v>
                </c:pt>
                <c:pt idx="1">
                  <c:v>18-29</c:v>
                </c:pt>
                <c:pt idx="2">
                  <c:v>30-49</c:v>
                </c:pt>
                <c:pt idx="3">
                  <c:v>50-64</c:v>
                </c:pt>
                <c:pt idx="4">
                  <c:v>65-74</c:v>
                </c:pt>
                <c:pt idx="5">
                  <c:v>Toidukäitlemisettevõtjatel on piisavalt teadmisi toidu ohutuse tagamiseks</c:v>
                </c:pt>
                <c:pt idx="6">
                  <c:v>18-29</c:v>
                </c:pt>
                <c:pt idx="7">
                  <c:v>30-49</c:v>
                </c:pt>
                <c:pt idx="8">
                  <c:v>50-64</c:v>
                </c:pt>
                <c:pt idx="9">
                  <c:v>65-74</c:v>
                </c:pt>
                <c:pt idx="10">
                  <c:v>Toidukäitlemisettevõtjad pööravad toidu ohutusele erilist tähelepanu</c:v>
                </c:pt>
                <c:pt idx="11">
                  <c:v>18-29</c:v>
                </c:pt>
                <c:pt idx="12">
                  <c:v>30-49</c:v>
                </c:pt>
                <c:pt idx="13">
                  <c:v>50-64</c:v>
                </c:pt>
                <c:pt idx="14">
                  <c:v>65-74</c:v>
                </c:pt>
              </c:strCache>
            </c:strRef>
          </c:cat>
          <c:val>
            <c:numRef>
              <c:f>Q3_b_taust!$B$35:$B$49</c:f>
              <c:numCache>
                <c:formatCode>0</c:formatCode>
                <c:ptCount val="15"/>
                <c:pt idx="1">
                  <c:v>9.4890510948905096</c:v>
                </c:pt>
                <c:pt idx="2">
                  <c:v>11.620795107033601</c:v>
                </c:pt>
                <c:pt idx="3">
                  <c:v>8.2251082251082295</c:v>
                </c:pt>
                <c:pt idx="4">
                  <c:v>11.4285714285714</c:v>
                </c:pt>
                <c:pt idx="6">
                  <c:v>7.2992700729926998</c:v>
                </c:pt>
                <c:pt idx="7">
                  <c:v>10.397553516819601</c:v>
                </c:pt>
                <c:pt idx="8">
                  <c:v>7.7922077922077904</c:v>
                </c:pt>
                <c:pt idx="9">
                  <c:v>9.5238095238095202</c:v>
                </c:pt>
                <c:pt idx="11">
                  <c:v>5.10948905109489</c:v>
                </c:pt>
                <c:pt idx="12">
                  <c:v>7.9510703363914397</c:v>
                </c:pt>
                <c:pt idx="13">
                  <c:v>4.3290043290043299</c:v>
                </c:pt>
                <c:pt idx="14">
                  <c:v>2.8571428571428599</c:v>
                </c:pt>
              </c:numCache>
            </c:numRef>
          </c:val>
          <c:extLst>
            <c:ext xmlns:c16="http://schemas.microsoft.com/office/drawing/2014/chart" uri="{C3380CC4-5D6E-409C-BE32-E72D297353CC}">
              <c16:uniqueId val="{00000000-C787-4B17-92A6-B7BED434108E}"/>
            </c:ext>
          </c:extLst>
        </c:ser>
        <c:ser>
          <c:idx val="1"/>
          <c:order val="1"/>
          <c:tx>
            <c:strRef>
              <c:f>Q3_b_taust!$C$34</c:f>
              <c:strCache>
                <c:ptCount val="1"/>
                <c:pt idx="0">
                  <c:v>Pigem olen nõus</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Q3_b_taust!$A$35:$A$49</c:f>
              <c:strCache>
                <c:ptCount val="15"/>
                <c:pt idx="0">
                  <c:v>Toidukäitlemisettevõtjad on pädevad toidu ohutust kontrollima</c:v>
                </c:pt>
                <c:pt idx="1">
                  <c:v>18-29</c:v>
                </c:pt>
                <c:pt idx="2">
                  <c:v>30-49</c:v>
                </c:pt>
                <c:pt idx="3">
                  <c:v>50-64</c:v>
                </c:pt>
                <c:pt idx="4">
                  <c:v>65-74</c:v>
                </c:pt>
                <c:pt idx="5">
                  <c:v>Toidukäitlemisettevõtjatel on piisavalt teadmisi toidu ohutuse tagamiseks</c:v>
                </c:pt>
                <c:pt idx="6">
                  <c:v>18-29</c:v>
                </c:pt>
                <c:pt idx="7">
                  <c:v>30-49</c:v>
                </c:pt>
                <c:pt idx="8">
                  <c:v>50-64</c:v>
                </c:pt>
                <c:pt idx="9">
                  <c:v>65-74</c:v>
                </c:pt>
                <c:pt idx="10">
                  <c:v>Toidukäitlemisettevõtjad pööravad toidu ohutusele erilist tähelepanu</c:v>
                </c:pt>
                <c:pt idx="11">
                  <c:v>18-29</c:v>
                </c:pt>
                <c:pt idx="12">
                  <c:v>30-49</c:v>
                </c:pt>
                <c:pt idx="13">
                  <c:v>50-64</c:v>
                </c:pt>
                <c:pt idx="14">
                  <c:v>65-74</c:v>
                </c:pt>
              </c:strCache>
            </c:strRef>
          </c:cat>
          <c:val>
            <c:numRef>
              <c:f>Q3_b_taust!$C$35:$C$49</c:f>
              <c:numCache>
                <c:formatCode>0</c:formatCode>
                <c:ptCount val="15"/>
                <c:pt idx="1">
                  <c:v>46.715328467153299</c:v>
                </c:pt>
                <c:pt idx="2">
                  <c:v>37.920489296636099</c:v>
                </c:pt>
                <c:pt idx="3">
                  <c:v>44.588744588744603</c:v>
                </c:pt>
                <c:pt idx="4">
                  <c:v>45.714285714285701</c:v>
                </c:pt>
                <c:pt idx="6">
                  <c:v>52.554744525547498</c:v>
                </c:pt>
                <c:pt idx="7">
                  <c:v>43.730886850152899</c:v>
                </c:pt>
                <c:pt idx="8">
                  <c:v>51.082251082251098</c:v>
                </c:pt>
                <c:pt idx="9">
                  <c:v>50.476190476190503</c:v>
                </c:pt>
                <c:pt idx="11">
                  <c:v>35.766423357664202</c:v>
                </c:pt>
                <c:pt idx="12">
                  <c:v>27.217125382262999</c:v>
                </c:pt>
                <c:pt idx="13">
                  <c:v>26.406926406926399</c:v>
                </c:pt>
                <c:pt idx="14">
                  <c:v>38.095238095238102</c:v>
                </c:pt>
              </c:numCache>
            </c:numRef>
          </c:val>
          <c:extLst>
            <c:ext xmlns:c16="http://schemas.microsoft.com/office/drawing/2014/chart" uri="{C3380CC4-5D6E-409C-BE32-E72D297353CC}">
              <c16:uniqueId val="{00000001-C787-4B17-92A6-B7BED434108E}"/>
            </c:ext>
          </c:extLst>
        </c:ser>
        <c:ser>
          <c:idx val="2"/>
          <c:order val="2"/>
          <c:tx>
            <c:strRef>
              <c:f>Q3_b_taust!$D$34</c:f>
              <c:strCache>
                <c:ptCount val="1"/>
                <c:pt idx="0">
                  <c:v>Nii ja naa</c:v>
                </c:pt>
              </c:strCache>
            </c:strRef>
          </c:tx>
          <c:spPr>
            <a:solidFill>
              <a:srgbClr val="5B9BD5">
                <a:lumMod val="40000"/>
                <a:lumOff val="6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Q3_b_taust!$A$35:$A$49</c:f>
              <c:strCache>
                <c:ptCount val="15"/>
                <c:pt idx="0">
                  <c:v>Toidukäitlemisettevõtjad on pädevad toidu ohutust kontrollima</c:v>
                </c:pt>
                <c:pt idx="1">
                  <c:v>18-29</c:v>
                </c:pt>
                <c:pt idx="2">
                  <c:v>30-49</c:v>
                </c:pt>
                <c:pt idx="3">
                  <c:v>50-64</c:v>
                </c:pt>
                <c:pt idx="4">
                  <c:v>65-74</c:v>
                </c:pt>
                <c:pt idx="5">
                  <c:v>Toidukäitlemisettevõtjatel on piisavalt teadmisi toidu ohutuse tagamiseks</c:v>
                </c:pt>
                <c:pt idx="6">
                  <c:v>18-29</c:v>
                </c:pt>
                <c:pt idx="7">
                  <c:v>30-49</c:v>
                </c:pt>
                <c:pt idx="8">
                  <c:v>50-64</c:v>
                </c:pt>
                <c:pt idx="9">
                  <c:v>65-74</c:v>
                </c:pt>
                <c:pt idx="10">
                  <c:v>Toidukäitlemisettevõtjad pööravad toidu ohutusele erilist tähelepanu</c:v>
                </c:pt>
                <c:pt idx="11">
                  <c:v>18-29</c:v>
                </c:pt>
                <c:pt idx="12">
                  <c:v>30-49</c:v>
                </c:pt>
                <c:pt idx="13">
                  <c:v>50-64</c:v>
                </c:pt>
                <c:pt idx="14">
                  <c:v>65-74</c:v>
                </c:pt>
              </c:strCache>
            </c:strRef>
          </c:cat>
          <c:val>
            <c:numRef>
              <c:f>Q3_b_taust!$D$35:$D$49</c:f>
              <c:numCache>
                <c:formatCode>0</c:formatCode>
                <c:ptCount val="15"/>
                <c:pt idx="1">
                  <c:v>28.4671532846715</c:v>
                </c:pt>
                <c:pt idx="2">
                  <c:v>31.498470948012201</c:v>
                </c:pt>
                <c:pt idx="3">
                  <c:v>25.541125541125499</c:v>
                </c:pt>
                <c:pt idx="4">
                  <c:v>20.952380952380999</c:v>
                </c:pt>
                <c:pt idx="6">
                  <c:v>27.737226277372301</c:v>
                </c:pt>
                <c:pt idx="7">
                  <c:v>26.605504587155998</c:v>
                </c:pt>
                <c:pt idx="8">
                  <c:v>25.108225108225099</c:v>
                </c:pt>
                <c:pt idx="9">
                  <c:v>29.523809523809501</c:v>
                </c:pt>
                <c:pt idx="11">
                  <c:v>32.116788321167903</c:v>
                </c:pt>
                <c:pt idx="12">
                  <c:v>38.226299694189599</c:v>
                </c:pt>
                <c:pt idx="13">
                  <c:v>38.528138528138498</c:v>
                </c:pt>
                <c:pt idx="14">
                  <c:v>32.380952380952401</c:v>
                </c:pt>
              </c:numCache>
            </c:numRef>
          </c:val>
          <c:extLst>
            <c:ext xmlns:c16="http://schemas.microsoft.com/office/drawing/2014/chart" uri="{C3380CC4-5D6E-409C-BE32-E72D297353CC}">
              <c16:uniqueId val="{00000002-C787-4B17-92A6-B7BED434108E}"/>
            </c:ext>
          </c:extLst>
        </c:ser>
        <c:ser>
          <c:idx val="3"/>
          <c:order val="3"/>
          <c:tx>
            <c:strRef>
              <c:f>Q3_b_taust!$E$34</c:f>
              <c:strCache>
                <c:ptCount val="1"/>
                <c:pt idx="0">
                  <c:v>Pigem ei ole nõus</c:v>
                </c:pt>
              </c:strCache>
            </c:strRef>
          </c:tx>
          <c:spPr>
            <a:solidFill>
              <a:srgbClr val="ED7D31">
                <a:lumMod val="60000"/>
                <a:lumOff val="4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Q3_b_taust!$A$35:$A$49</c:f>
              <c:strCache>
                <c:ptCount val="15"/>
                <c:pt idx="0">
                  <c:v>Toidukäitlemisettevõtjad on pädevad toidu ohutust kontrollima</c:v>
                </c:pt>
                <c:pt idx="1">
                  <c:v>18-29</c:v>
                </c:pt>
                <c:pt idx="2">
                  <c:v>30-49</c:v>
                </c:pt>
                <c:pt idx="3">
                  <c:v>50-64</c:v>
                </c:pt>
                <c:pt idx="4">
                  <c:v>65-74</c:v>
                </c:pt>
                <c:pt idx="5">
                  <c:v>Toidukäitlemisettevõtjatel on piisavalt teadmisi toidu ohutuse tagamiseks</c:v>
                </c:pt>
                <c:pt idx="6">
                  <c:v>18-29</c:v>
                </c:pt>
                <c:pt idx="7">
                  <c:v>30-49</c:v>
                </c:pt>
                <c:pt idx="8">
                  <c:v>50-64</c:v>
                </c:pt>
                <c:pt idx="9">
                  <c:v>65-74</c:v>
                </c:pt>
                <c:pt idx="10">
                  <c:v>Toidukäitlemisettevõtjad pööravad toidu ohutusele erilist tähelepanu</c:v>
                </c:pt>
                <c:pt idx="11">
                  <c:v>18-29</c:v>
                </c:pt>
                <c:pt idx="12">
                  <c:v>30-49</c:v>
                </c:pt>
                <c:pt idx="13">
                  <c:v>50-64</c:v>
                </c:pt>
                <c:pt idx="14">
                  <c:v>65-74</c:v>
                </c:pt>
              </c:strCache>
            </c:strRef>
          </c:cat>
          <c:val>
            <c:numRef>
              <c:f>Q3_b_taust!$E$35:$E$49</c:f>
              <c:numCache>
                <c:formatCode>0</c:formatCode>
                <c:ptCount val="15"/>
                <c:pt idx="1">
                  <c:v>5.10948905109489</c:v>
                </c:pt>
                <c:pt idx="2">
                  <c:v>7.9510703363914397</c:v>
                </c:pt>
                <c:pt idx="3">
                  <c:v>14.285714285714301</c:v>
                </c:pt>
                <c:pt idx="4">
                  <c:v>15.2380952380952</c:v>
                </c:pt>
                <c:pt idx="6">
                  <c:v>5.8394160583941597</c:v>
                </c:pt>
                <c:pt idx="7">
                  <c:v>9.1743119266054993</c:v>
                </c:pt>
                <c:pt idx="8">
                  <c:v>7.7922077922077904</c:v>
                </c:pt>
                <c:pt idx="9">
                  <c:v>7.6190476190476204</c:v>
                </c:pt>
                <c:pt idx="11">
                  <c:v>13.868613138686101</c:v>
                </c:pt>
                <c:pt idx="12">
                  <c:v>12.5382262996942</c:v>
                </c:pt>
                <c:pt idx="13">
                  <c:v>17.316017316017302</c:v>
                </c:pt>
                <c:pt idx="14">
                  <c:v>13.3333333333333</c:v>
                </c:pt>
              </c:numCache>
            </c:numRef>
          </c:val>
          <c:extLst>
            <c:ext xmlns:c16="http://schemas.microsoft.com/office/drawing/2014/chart" uri="{C3380CC4-5D6E-409C-BE32-E72D297353CC}">
              <c16:uniqueId val="{00000003-C787-4B17-92A6-B7BED434108E}"/>
            </c:ext>
          </c:extLst>
        </c:ser>
        <c:ser>
          <c:idx val="4"/>
          <c:order val="4"/>
          <c:tx>
            <c:strRef>
              <c:f>Q3_b_taust!$F$34</c:f>
              <c:strCache>
                <c:ptCount val="1"/>
                <c:pt idx="0">
                  <c:v>Üldse ei nõustu</c:v>
                </c:pt>
              </c:strCache>
            </c:strRef>
          </c:tx>
          <c:spPr>
            <a:solidFill>
              <a:srgbClr val="ED7D31"/>
            </a:solidFill>
            <a:ln>
              <a:noFill/>
            </a:ln>
            <a:effectLst/>
            <a:sp3d/>
          </c:spPr>
          <c:invertIfNegative val="0"/>
          <c:dLbls>
            <c:dLbl>
              <c:idx val="5"/>
              <c:layout>
                <c:manualLayout>
                  <c:x val="5.3220003522213264E-4"/>
                  <c:y val="3.836144762627528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787-4B17-92A6-B7BED434108E}"/>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Q3_b_taust!$A$35:$A$49</c:f>
              <c:strCache>
                <c:ptCount val="15"/>
                <c:pt idx="0">
                  <c:v>Toidukäitlemisettevõtjad on pädevad toidu ohutust kontrollima</c:v>
                </c:pt>
                <c:pt idx="1">
                  <c:v>18-29</c:v>
                </c:pt>
                <c:pt idx="2">
                  <c:v>30-49</c:v>
                </c:pt>
                <c:pt idx="3">
                  <c:v>50-64</c:v>
                </c:pt>
                <c:pt idx="4">
                  <c:v>65-74</c:v>
                </c:pt>
                <c:pt idx="5">
                  <c:v>Toidukäitlemisettevõtjatel on piisavalt teadmisi toidu ohutuse tagamiseks</c:v>
                </c:pt>
                <c:pt idx="6">
                  <c:v>18-29</c:v>
                </c:pt>
                <c:pt idx="7">
                  <c:v>30-49</c:v>
                </c:pt>
                <c:pt idx="8">
                  <c:v>50-64</c:v>
                </c:pt>
                <c:pt idx="9">
                  <c:v>65-74</c:v>
                </c:pt>
                <c:pt idx="10">
                  <c:v>Toidukäitlemisettevõtjad pööravad toidu ohutusele erilist tähelepanu</c:v>
                </c:pt>
                <c:pt idx="11">
                  <c:v>18-29</c:v>
                </c:pt>
                <c:pt idx="12">
                  <c:v>30-49</c:v>
                </c:pt>
                <c:pt idx="13">
                  <c:v>50-64</c:v>
                </c:pt>
                <c:pt idx="14">
                  <c:v>65-74</c:v>
                </c:pt>
              </c:strCache>
            </c:strRef>
          </c:cat>
          <c:val>
            <c:numRef>
              <c:f>Q3_b_taust!$F$35:$F$49</c:f>
              <c:numCache>
                <c:formatCode>0</c:formatCode>
                <c:ptCount val="15"/>
                <c:pt idx="1">
                  <c:v>2.9197080291970798</c:v>
                </c:pt>
                <c:pt idx="2">
                  <c:v>1.8348623853210999</c:v>
                </c:pt>
                <c:pt idx="3">
                  <c:v>0.86580086580086602</c:v>
                </c:pt>
                <c:pt idx="4">
                  <c:v>1.9047619047619</c:v>
                </c:pt>
                <c:pt idx="7">
                  <c:v>1.5290519877675799</c:v>
                </c:pt>
                <c:pt idx="8">
                  <c:v>0.86580086580086602</c:v>
                </c:pt>
                <c:pt idx="9">
                  <c:v>0.952380952380952</c:v>
                </c:pt>
                <c:pt idx="11">
                  <c:v>2.1897810218978102</c:v>
                </c:pt>
                <c:pt idx="12">
                  <c:v>2.75229357798165</c:v>
                </c:pt>
                <c:pt idx="13">
                  <c:v>5.6277056277056303</c:v>
                </c:pt>
                <c:pt idx="14">
                  <c:v>6.6666666666666696</c:v>
                </c:pt>
              </c:numCache>
            </c:numRef>
          </c:val>
          <c:extLst>
            <c:ext xmlns:c16="http://schemas.microsoft.com/office/drawing/2014/chart" uri="{C3380CC4-5D6E-409C-BE32-E72D297353CC}">
              <c16:uniqueId val="{00000005-C787-4B17-92A6-B7BED434108E}"/>
            </c:ext>
          </c:extLst>
        </c:ser>
        <c:ser>
          <c:idx val="5"/>
          <c:order val="5"/>
          <c:tx>
            <c:strRef>
              <c:f>Q3_b_taust!$G$34</c:f>
              <c:strCache>
                <c:ptCount val="1"/>
                <c:pt idx="0">
                  <c:v>Ei oska öelda</c:v>
                </c:pt>
              </c:strCache>
            </c:strRef>
          </c:tx>
          <c:spPr>
            <a:solidFill>
              <a:sysClr val="window" lastClr="FFFFFF">
                <a:lumMod val="75000"/>
              </a:sysClr>
            </a:solidFill>
            <a:ln>
              <a:noFill/>
            </a:ln>
            <a:effectLst/>
            <a:sp3d/>
          </c:spPr>
          <c:invertIfNegative val="0"/>
          <c:dLbls>
            <c:dLbl>
              <c:idx val="4"/>
              <c:layout>
                <c:manualLayout>
                  <c:x val="5.0793640636191111E-3"/>
                  <c:y val="1.874765303255156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787-4B17-92A6-B7BED434108E}"/>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Q3_b_taust!$A$35:$A$49</c:f>
              <c:strCache>
                <c:ptCount val="15"/>
                <c:pt idx="0">
                  <c:v>Toidukäitlemisettevõtjad on pädevad toidu ohutust kontrollima</c:v>
                </c:pt>
                <c:pt idx="1">
                  <c:v>18-29</c:v>
                </c:pt>
                <c:pt idx="2">
                  <c:v>30-49</c:v>
                </c:pt>
                <c:pt idx="3">
                  <c:v>50-64</c:v>
                </c:pt>
                <c:pt idx="4">
                  <c:v>65-74</c:v>
                </c:pt>
                <c:pt idx="5">
                  <c:v>Toidukäitlemisettevõtjatel on piisavalt teadmisi toidu ohutuse tagamiseks</c:v>
                </c:pt>
                <c:pt idx="6">
                  <c:v>18-29</c:v>
                </c:pt>
                <c:pt idx="7">
                  <c:v>30-49</c:v>
                </c:pt>
                <c:pt idx="8">
                  <c:v>50-64</c:v>
                </c:pt>
                <c:pt idx="9">
                  <c:v>65-74</c:v>
                </c:pt>
                <c:pt idx="10">
                  <c:v>Toidukäitlemisettevõtjad pööravad toidu ohutusele erilist tähelepanu</c:v>
                </c:pt>
                <c:pt idx="11">
                  <c:v>18-29</c:v>
                </c:pt>
                <c:pt idx="12">
                  <c:v>30-49</c:v>
                </c:pt>
                <c:pt idx="13">
                  <c:v>50-64</c:v>
                </c:pt>
                <c:pt idx="14">
                  <c:v>65-74</c:v>
                </c:pt>
              </c:strCache>
            </c:strRef>
          </c:cat>
          <c:val>
            <c:numRef>
              <c:f>Q3_b_taust!$G$35:$G$49</c:f>
              <c:numCache>
                <c:formatCode>0</c:formatCode>
                <c:ptCount val="15"/>
                <c:pt idx="1">
                  <c:v>7.2992700729926998</c:v>
                </c:pt>
                <c:pt idx="2">
                  <c:v>9.1743119266054993</c:v>
                </c:pt>
                <c:pt idx="3">
                  <c:v>6.4935064935064899</c:v>
                </c:pt>
                <c:pt idx="4">
                  <c:v>4.7619047619047601</c:v>
                </c:pt>
                <c:pt idx="6">
                  <c:v>6.5693430656934302</c:v>
                </c:pt>
                <c:pt idx="7">
                  <c:v>8.5626911314984699</c:v>
                </c:pt>
                <c:pt idx="8">
                  <c:v>7.3593073593073601</c:v>
                </c:pt>
                <c:pt idx="9">
                  <c:v>1.9047619047619</c:v>
                </c:pt>
                <c:pt idx="11">
                  <c:v>10.9489051094891</c:v>
                </c:pt>
                <c:pt idx="12">
                  <c:v>11.3149847094801</c:v>
                </c:pt>
                <c:pt idx="13">
                  <c:v>7.7922077922077904</c:v>
                </c:pt>
                <c:pt idx="14">
                  <c:v>6.6666666666666696</c:v>
                </c:pt>
              </c:numCache>
            </c:numRef>
          </c:val>
          <c:extLst>
            <c:ext xmlns:c16="http://schemas.microsoft.com/office/drawing/2014/chart" uri="{C3380CC4-5D6E-409C-BE32-E72D297353CC}">
              <c16:uniqueId val="{00000007-C787-4B17-92A6-B7BED434108E}"/>
            </c:ext>
          </c:extLst>
        </c:ser>
        <c:dLbls>
          <c:showLegendKey val="0"/>
          <c:showVal val="1"/>
          <c:showCatName val="0"/>
          <c:showSerName val="0"/>
          <c:showPercent val="0"/>
          <c:showBubbleSize val="0"/>
        </c:dLbls>
        <c:gapWidth val="150"/>
        <c:shape val="box"/>
        <c:axId val="402337208"/>
        <c:axId val="402341912"/>
        <c:axId val="0"/>
      </c:bar3DChart>
      <c:catAx>
        <c:axId val="402337208"/>
        <c:scaling>
          <c:orientation val="maxMin"/>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t-EE"/>
          </a:p>
        </c:txPr>
        <c:crossAx val="402341912"/>
        <c:crosses val="autoZero"/>
        <c:auto val="1"/>
        <c:lblAlgn val="ctr"/>
        <c:lblOffset val="100"/>
        <c:noMultiLvlLbl val="0"/>
      </c:catAx>
      <c:valAx>
        <c:axId val="402341912"/>
        <c:scaling>
          <c:orientation val="minMax"/>
        </c:scaling>
        <c:delete val="1"/>
        <c:axPos val="t"/>
        <c:numFmt formatCode="0%" sourceLinked="1"/>
        <c:majorTickMark val="none"/>
        <c:minorTickMark val="none"/>
        <c:tickLblPos val="nextTo"/>
        <c:crossAx val="402337208"/>
        <c:crosses val="autoZero"/>
        <c:crossBetween val="between"/>
      </c:valAx>
      <c:spPr>
        <a:noFill/>
        <a:ln>
          <a:noFill/>
        </a:ln>
        <a:effectLst/>
      </c:spPr>
    </c:plotArea>
    <c:legend>
      <c:legendPos val="r"/>
      <c:layout>
        <c:manualLayout>
          <c:xMode val="edge"/>
          <c:yMode val="edge"/>
          <c:x val="0.80891154032184465"/>
          <c:y val="0.42410784698746329"/>
          <c:w val="0.16532275973618718"/>
          <c:h val="0.21512996927894965"/>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t-EE"/>
        </a:p>
      </c:txPr>
    </c:legend>
    <c:plotVisOnly val="1"/>
    <c:dispBlanksAs val="gap"/>
    <c:showDLblsOverMax val="0"/>
  </c:chart>
  <c:spPr>
    <a:noFill/>
    <a:ln w="9525" cap="flat" cmpd="sng" algn="ctr">
      <a:noFill/>
      <a:round/>
    </a:ln>
    <a:effectLst/>
  </c:spPr>
  <c:txPr>
    <a:bodyPr/>
    <a:lstStyle/>
    <a:p>
      <a:pPr>
        <a:defRPr b="1"/>
      </a:pPr>
      <a:endParaRPr lang="et-EE"/>
    </a:p>
  </c:txPr>
  <c:externalData r:id="rId4">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t-EE" sz="1400" b="1" i="0" baseline="0">
                <a:effectLst/>
              </a:rPr>
              <a:t>Mil määral nõustute järgnevate väidetega? </a:t>
            </a:r>
            <a:br>
              <a:rPr lang="et-EE" sz="1400" b="1" i="0" baseline="0">
                <a:effectLst/>
              </a:rPr>
            </a:br>
            <a:r>
              <a:rPr lang="et-EE" sz="1400" b="0" i="0" baseline="0">
                <a:effectLst/>
              </a:rPr>
              <a:t>N=800</a:t>
            </a:r>
            <a:endParaRPr lang="et-EE" sz="1400">
              <a:effectLst/>
            </a:endParaRPr>
          </a:p>
        </c:rich>
      </c:tx>
      <c:layout>
        <c:manualLayout>
          <c:xMode val="edge"/>
          <c:yMode val="edge"/>
          <c:x val="0.39867780765156158"/>
          <c:y val="6.6691685120978741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t-E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percentStacked"/>
        <c:varyColors val="0"/>
        <c:ser>
          <c:idx val="0"/>
          <c:order val="0"/>
          <c:tx>
            <c:strRef>
              <c:f>Q3_b_taust!$B$55</c:f>
              <c:strCache>
                <c:ptCount val="1"/>
                <c:pt idx="0">
                  <c:v>Nõustun igati</c:v>
                </c:pt>
              </c:strCache>
            </c:strRef>
          </c:tx>
          <c:spPr>
            <a:solidFill>
              <a:schemeClr val="accent1">
                <a:lumMod val="75000"/>
              </a:scheme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Q3_b_taust!$A$56:$A$70</c:f>
              <c:strCache>
                <c:ptCount val="15"/>
                <c:pt idx="0">
                  <c:v>Toidukäitlemisettevõtjate tegevus toidu ohutuse tagamiseks on piisav</c:v>
                </c:pt>
                <c:pt idx="1">
                  <c:v>18-29</c:v>
                </c:pt>
                <c:pt idx="2">
                  <c:v>30-49</c:v>
                </c:pt>
                <c:pt idx="3">
                  <c:v>50-64</c:v>
                </c:pt>
                <c:pt idx="4">
                  <c:v>65-74</c:v>
                </c:pt>
                <c:pt idx="5">
                  <c:v>Toidukäitlemisettevõtjad on toidu ohutust puudutava info osas piisavalt avatud</c:v>
                </c:pt>
                <c:pt idx="6">
                  <c:v>18-29</c:v>
                </c:pt>
                <c:pt idx="7">
                  <c:v>30-49</c:v>
                </c:pt>
                <c:pt idx="8">
                  <c:v>50-64</c:v>
                </c:pt>
                <c:pt idx="9">
                  <c:v>65-74</c:v>
                </c:pt>
                <c:pt idx="10">
                  <c:v>Toidukäitlemisettevõtjad on toidu ohutuse osas ausad</c:v>
                </c:pt>
                <c:pt idx="11">
                  <c:v>18-29</c:v>
                </c:pt>
                <c:pt idx="12">
                  <c:v>30-49</c:v>
                </c:pt>
                <c:pt idx="13">
                  <c:v>50-64</c:v>
                </c:pt>
                <c:pt idx="14">
                  <c:v>65-74</c:v>
                </c:pt>
              </c:strCache>
            </c:strRef>
          </c:cat>
          <c:val>
            <c:numRef>
              <c:f>Q3_b_taust!$B$56:$B$70</c:f>
              <c:numCache>
                <c:formatCode>0</c:formatCode>
                <c:ptCount val="15"/>
                <c:pt idx="1">
                  <c:v>5.10948905109489</c:v>
                </c:pt>
                <c:pt idx="2">
                  <c:v>6.7278287461773703</c:v>
                </c:pt>
                <c:pt idx="3">
                  <c:v>3.8961038961039001</c:v>
                </c:pt>
                <c:pt idx="4">
                  <c:v>4.7619047619047601</c:v>
                </c:pt>
                <c:pt idx="6">
                  <c:v>4.3795620437956204</c:v>
                </c:pt>
                <c:pt idx="7">
                  <c:v>6.7278287461773703</c:v>
                </c:pt>
                <c:pt idx="8">
                  <c:v>2.5974025974026</c:v>
                </c:pt>
                <c:pt idx="9">
                  <c:v>3.8095238095238102</c:v>
                </c:pt>
                <c:pt idx="11">
                  <c:v>3.6496350364963499</c:v>
                </c:pt>
                <c:pt idx="12">
                  <c:v>5.81039755351682</c:v>
                </c:pt>
                <c:pt idx="13">
                  <c:v>2.16450216450216</c:v>
                </c:pt>
                <c:pt idx="14">
                  <c:v>2.8571428571428599</c:v>
                </c:pt>
              </c:numCache>
            </c:numRef>
          </c:val>
          <c:extLst>
            <c:ext xmlns:c16="http://schemas.microsoft.com/office/drawing/2014/chart" uri="{C3380CC4-5D6E-409C-BE32-E72D297353CC}">
              <c16:uniqueId val="{00000000-00B6-43B4-8F52-BDE5B7EDF536}"/>
            </c:ext>
          </c:extLst>
        </c:ser>
        <c:ser>
          <c:idx val="1"/>
          <c:order val="1"/>
          <c:tx>
            <c:strRef>
              <c:f>Q3_b_taust!$C$55</c:f>
              <c:strCache>
                <c:ptCount val="1"/>
                <c:pt idx="0">
                  <c:v>Pigem olen nõus</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Q3_b_taust!$A$56:$A$70</c:f>
              <c:strCache>
                <c:ptCount val="15"/>
                <c:pt idx="0">
                  <c:v>Toidukäitlemisettevõtjate tegevus toidu ohutuse tagamiseks on piisav</c:v>
                </c:pt>
                <c:pt idx="1">
                  <c:v>18-29</c:v>
                </c:pt>
                <c:pt idx="2">
                  <c:v>30-49</c:v>
                </c:pt>
                <c:pt idx="3">
                  <c:v>50-64</c:v>
                </c:pt>
                <c:pt idx="4">
                  <c:v>65-74</c:v>
                </c:pt>
                <c:pt idx="5">
                  <c:v>Toidukäitlemisettevõtjad on toidu ohutust puudutava info osas piisavalt avatud</c:v>
                </c:pt>
                <c:pt idx="6">
                  <c:v>18-29</c:v>
                </c:pt>
                <c:pt idx="7">
                  <c:v>30-49</c:v>
                </c:pt>
                <c:pt idx="8">
                  <c:v>50-64</c:v>
                </c:pt>
                <c:pt idx="9">
                  <c:v>65-74</c:v>
                </c:pt>
                <c:pt idx="10">
                  <c:v>Toidukäitlemisettevõtjad on toidu ohutuse osas ausad</c:v>
                </c:pt>
                <c:pt idx="11">
                  <c:v>18-29</c:v>
                </c:pt>
                <c:pt idx="12">
                  <c:v>30-49</c:v>
                </c:pt>
                <c:pt idx="13">
                  <c:v>50-64</c:v>
                </c:pt>
                <c:pt idx="14">
                  <c:v>65-74</c:v>
                </c:pt>
              </c:strCache>
            </c:strRef>
          </c:cat>
          <c:val>
            <c:numRef>
              <c:f>Q3_b_taust!$C$56:$C$70</c:f>
              <c:numCache>
                <c:formatCode>0</c:formatCode>
                <c:ptCount val="15"/>
                <c:pt idx="1">
                  <c:v>38.686131386861298</c:v>
                </c:pt>
                <c:pt idx="2">
                  <c:v>30.8868501529052</c:v>
                </c:pt>
                <c:pt idx="3">
                  <c:v>27.272727272727298</c:v>
                </c:pt>
                <c:pt idx="4">
                  <c:v>29.523809523809501</c:v>
                </c:pt>
                <c:pt idx="6">
                  <c:v>37.956204379562003</c:v>
                </c:pt>
                <c:pt idx="7">
                  <c:v>23.853211009174299</c:v>
                </c:pt>
                <c:pt idx="8">
                  <c:v>22.0779220779221</c:v>
                </c:pt>
                <c:pt idx="9">
                  <c:v>31.428571428571399</c:v>
                </c:pt>
                <c:pt idx="11">
                  <c:v>35.036496350364999</c:v>
                </c:pt>
                <c:pt idx="12">
                  <c:v>26.911314984709499</c:v>
                </c:pt>
                <c:pt idx="13">
                  <c:v>23.8095238095238</c:v>
                </c:pt>
                <c:pt idx="14">
                  <c:v>29.523809523809501</c:v>
                </c:pt>
              </c:numCache>
            </c:numRef>
          </c:val>
          <c:extLst>
            <c:ext xmlns:c16="http://schemas.microsoft.com/office/drawing/2014/chart" uri="{C3380CC4-5D6E-409C-BE32-E72D297353CC}">
              <c16:uniqueId val="{00000001-00B6-43B4-8F52-BDE5B7EDF536}"/>
            </c:ext>
          </c:extLst>
        </c:ser>
        <c:ser>
          <c:idx val="2"/>
          <c:order val="2"/>
          <c:tx>
            <c:strRef>
              <c:f>Q3_b_taust!$D$55</c:f>
              <c:strCache>
                <c:ptCount val="1"/>
                <c:pt idx="0">
                  <c:v>Nii ja naa</c:v>
                </c:pt>
              </c:strCache>
            </c:strRef>
          </c:tx>
          <c:spPr>
            <a:solidFill>
              <a:srgbClr val="5B9BD5">
                <a:lumMod val="40000"/>
                <a:lumOff val="6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Q3_b_taust!$A$56:$A$70</c:f>
              <c:strCache>
                <c:ptCount val="15"/>
                <c:pt idx="0">
                  <c:v>Toidukäitlemisettevõtjate tegevus toidu ohutuse tagamiseks on piisav</c:v>
                </c:pt>
                <c:pt idx="1">
                  <c:v>18-29</c:v>
                </c:pt>
                <c:pt idx="2">
                  <c:v>30-49</c:v>
                </c:pt>
                <c:pt idx="3">
                  <c:v>50-64</c:v>
                </c:pt>
                <c:pt idx="4">
                  <c:v>65-74</c:v>
                </c:pt>
                <c:pt idx="5">
                  <c:v>Toidukäitlemisettevõtjad on toidu ohutust puudutava info osas piisavalt avatud</c:v>
                </c:pt>
                <c:pt idx="6">
                  <c:v>18-29</c:v>
                </c:pt>
                <c:pt idx="7">
                  <c:v>30-49</c:v>
                </c:pt>
                <c:pt idx="8">
                  <c:v>50-64</c:v>
                </c:pt>
                <c:pt idx="9">
                  <c:v>65-74</c:v>
                </c:pt>
                <c:pt idx="10">
                  <c:v>Toidukäitlemisettevõtjad on toidu ohutuse osas ausad</c:v>
                </c:pt>
                <c:pt idx="11">
                  <c:v>18-29</c:v>
                </c:pt>
                <c:pt idx="12">
                  <c:v>30-49</c:v>
                </c:pt>
                <c:pt idx="13">
                  <c:v>50-64</c:v>
                </c:pt>
                <c:pt idx="14">
                  <c:v>65-74</c:v>
                </c:pt>
              </c:strCache>
            </c:strRef>
          </c:cat>
          <c:val>
            <c:numRef>
              <c:f>Q3_b_taust!$D$56:$D$70</c:f>
              <c:numCache>
                <c:formatCode>0</c:formatCode>
                <c:ptCount val="15"/>
                <c:pt idx="1">
                  <c:v>29.197080291970799</c:v>
                </c:pt>
                <c:pt idx="2">
                  <c:v>30.8868501529052</c:v>
                </c:pt>
                <c:pt idx="3">
                  <c:v>35.064935064935099</c:v>
                </c:pt>
                <c:pt idx="4">
                  <c:v>43.809523809523803</c:v>
                </c:pt>
                <c:pt idx="6">
                  <c:v>35.036496350364999</c:v>
                </c:pt>
                <c:pt idx="7">
                  <c:v>36.697247706421997</c:v>
                </c:pt>
                <c:pt idx="8">
                  <c:v>41.558441558441601</c:v>
                </c:pt>
                <c:pt idx="9">
                  <c:v>37.142857142857103</c:v>
                </c:pt>
                <c:pt idx="11">
                  <c:v>35.036496350364999</c:v>
                </c:pt>
                <c:pt idx="12">
                  <c:v>38.8379204892966</c:v>
                </c:pt>
                <c:pt idx="13">
                  <c:v>41.558441558441601</c:v>
                </c:pt>
                <c:pt idx="14">
                  <c:v>43.809523809523803</c:v>
                </c:pt>
              </c:numCache>
            </c:numRef>
          </c:val>
          <c:extLst>
            <c:ext xmlns:c16="http://schemas.microsoft.com/office/drawing/2014/chart" uri="{C3380CC4-5D6E-409C-BE32-E72D297353CC}">
              <c16:uniqueId val="{00000002-00B6-43B4-8F52-BDE5B7EDF536}"/>
            </c:ext>
          </c:extLst>
        </c:ser>
        <c:ser>
          <c:idx val="3"/>
          <c:order val="3"/>
          <c:tx>
            <c:strRef>
              <c:f>Q3_b_taust!$E$55</c:f>
              <c:strCache>
                <c:ptCount val="1"/>
                <c:pt idx="0">
                  <c:v>Pigem ei ole nõus</c:v>
                </c:pt>
              </c:strCache>
            </c:strRef>
          </c:tx>
          <c:spPr>
            <a:solidFill>
              <a:srgbClr val="ED7D31">
                <a:lumMod val="60000"/>
                <a:lumOff val="4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Q3_b_taust!$A$56:$A$70</c:f>
              <c:strCache>
                <c:ptCount val="15"/>
                <c:pt idx="0">
                  <c:v>Toidukäitlemisettevõtjate tegevus toidu ohutuse tagamiseks on piisav</c:v>
                </c:pt>
                <c:pt idx="1">
                  <c:v>18-29</c:v>
                </c:pt>
                <c:pt idx="2">
                  <c:v>30-49</c:v>
                </c:pt>
                <c:pt idx="3">
                  <c:v>50-64</c:v>
                </c:pt>
                <c:pt idx="4">
                  <c:v>65-74</c:v>
                </c:pt>
                <c:pt idx="5">
                  <c:v>Toidukäitlemisettevõtjad on toidu ohutust puudutava info osas piisavalt avatud</c:v>
                </c:pt>
                <c:pt idx="6">
                  <c:v>18-29</c:v>
                </c:pt>
                <c:pt idx="7">
                  <c:v>30-49</c:v>
                </c:pt>
                <c:pt idx="8">
                  <c:v>50-64</c:v>
                </c:pt>
                <c:pt idx="9">
                  <c:v>65-74</c:v>
                </c:pt>
                <c:pt idx="10">
                  <c:v>Toidukäitlemisettevõtjad on toidu ohutuse osas ausad</c:v>
                </c:pt>
                <c:pt idx="11">
                  <c:v>18-29</c:v>
                </c:pt>
                <c:pt idx="12">
                  <c:v>30-49</c:v>
                </c:pt>
                <c:pt idx="13">
                  <c:v>50-64</c:v>
                </c:pt>
                <c:pt idx="14">
                  <c:v>65-74</c:v>
                </c:pt>
              </c:strCache>
            </c:strRef>
          </c:cat>
          <c:val>
            <c:numRef>
              <c:f>Q3_b_taust!$E$56:$E$70</c:f>
              <c:numCache>
                <c:formatCode>0</c:formatCode>
                <c:ptCount val="15"/>
                <c:pt idx="1">
                  <c:v>14.5985401459854</c:v>
                </c:pt>
                <c:pt idx="2">
                  <c:v>17.125382262996901</c:v>
                </c:pt>
                <c:pt idx="3">
                  <c:v>20.7792207792208</c:v>
                </c:pt>
                <c:pt idx="4">
                  <c:v>11.4285714285714</c:v>
                </c:pt>
                <c:pt idx="6">
                  <c:v>11.6788321167883</c:v>
                </c:pt>
                <c:pt idx="7">
                  <c:v>17.125382262996901</c:v>
                </c:pt>
                <c:pt idx="8">
                  <c:v>22.9437229437229</c:v>
                </c:pt>
                <c:pt idx="9">
                  <c:v>19.047619047619001</c:v>
                </c:pt>
                <c:pt idx="11">
                  <c:v>14.5985401459854</c:v>
                </c:pt>
                <c:pt idx="12">
                  <c:v>16.207951070336399</c:v>
                </c:pt>
                <c:pt idx="13">
                  <c:v>20.7792207792208</c:v>
                </c:pt>
                <c:pt idx="14">
                  <c:v>17.1428571428571</c:v>
                </c:pt>
              </c:numCache>
            </c:numRef>
          </c:val>
          <c:extLst>
            <c:ext xmlns:c16="http://schemas.microsoft.com/office/drawing/2014/chart" uri="{C3380CC4-5D6E-409C-BE32-E72D297353CC}">
              <c16:uniqueId val="{00000003-00B6-43B4-8F52-BDE5B7EDF536}"/>
            </c:ext>
          </c:extLst>
        </c:ser>
        <c:ser>
          <c:idx val="4"/>
          <c:order val="4"/>
          <c:tx>
            <c:strRef>
              <c:f>Q3_b_taust!$F$55</c:f>
              <c:strCache>
                <c:ptCount val="1"/>
                <c:pt idx="0">
                  <c:v>Üldse ei nõustu</c:v>
                </c:pt>
              </c:strCache>
            </c:strRef>
          </c:tx>
          <c:spPr>
            <a:solidFill>
              <a:srgbClr val="ED7D31"/>
            </a:solidFill>
            <a:ln>
              <a:noFill/>
            </a:ln>
            <a:effectLst/>
            <a:sp3d/>
          </c:spPr>
          <c:invertIfNegative val="0"/>
          <c:dLbls>
            <c:dLbl>
              <c:idx val="5"/>
              <c:layout>
                <c:manualLayout>
                  <c:x val="5.3220003522213264E-4"/>
                  <c:y val="3.836144762627528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0B6-43B4-8F52-BDE5B7EDF536}"/>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Q3_b_taust!$A$56:$A$70</c:f>
              <c:strCache>
                <c:ptCount val="15"/>
                <c:pt idx="0">
                  <c:v>Toidukäitlemisettevõtjate tegevus toidu ohutuse tagamiseks on piisav</c:v>
                </c:pt>
                <c:pt idx="1">
                  <c:v>18-29</c:v>
                </c:pt>
                <c:pt idx="2">
                  <c:v>30-49</c:v>
                </c:pt>
                <c:pt idx="3">
                  <c:v>50-64</c:v>
                </c:pt>
                <c:pt idx="4">
                  <c:v>65-74</c:v>
                </c:pt>
                <c:pt idx="5">
                  <c:v>Toidukäitlemisettevõtjad on toidu ohutust puudutava info osas piisavalt avatud</c:v>
                </c:pt>
                <c:pt idx="6">
                  <c:v>18-29</c:v>
                </c:pt>
                <c:pt idx="7">
                  <c:v>30-49</c:v>
                </c:pt>
                <c:pt idx="8">
                  <c:v>50-64</c:v>
                </c:pt>
                <c:pt idx="9">
                  <c:v>65-74</c:v>
                </c:pt>
                <c:pt idx="10">
                  <c:v>Toidukäitlemisettevõtjad on toidu ohutuse osas ausad</c:v>
                </c:pt>
                <c:pt idx="11">
                  <c:v>18-29</c:v>
                </c:pt>
                <c:pt idx="12">
                  <c:v>30-49</c:v>
                </c:pt>
                <c:pt idx="13">
                  <c:v>50-64</c:v>
                </c:pt>
                <c:pt idx="14">
                  <c:v>65-74</c:v>
                </c:pt>
              </c:strCache>
            </c:strRef>
          </c:cat>
          <c:val>
            <c:numRef>
              <c:f>Q3_b_taust!$F$56:$F$70</c:f>
              <c:numCache>
                <c:formatCode>0</c:formatCode>
                <c:ptCount val="15"/>
                <c:pt idx="1">
                  <c:v>2.1897810218978102</c:v>
                </c:pt>
                <c:pt idx="2">
                  <c:v>2.44648318042813</c:v>
                </c:pt>
                <c:pt idx="3">
                  <c:v>4.3290043290043299</c:v>
                </c:pt>
                <c:pt idx="4">
                  <c:v>6.6666666666666696</c:v>
                </c:pt>
                <c:pt idx="6">
                  <c:v>3.6496350364963499</c:v>
                </c:pt>
                <c:pt idx="7">
                  <c:v>3.9755351681957198</c:v>
                </c:pt>
                <c:pt idx="8">
                  <c:v>5.1948051948052001</c:v>
                </c:pt>
                <c:pt idx="9">
                  <c:v>7.6190476190476204</c:v>
                </c:pt>
                <c:pt idx="11">
                  <c:v>3.6496350364963499</c:v>
                </c:pt>
                <c:pt idx="12">
                  <c:v>3.36391437308869</c:v>
                </c:pt>
                <c:pt idx="13">
                  <c:v>5.6277056277056303</c:v>
                </c:pt>
                <c:pt idx="14">
                  <c:v>4.7619047619047601</c:v>
                </c:pt>
              </c:numCache>
            </c:numRef>
          </c:val>
          <c:extLst>
            <c:ext xmlns:c16="http://schemas.microsoft.com/office/drawing/2014/chart" uri="{C3380CC4-5D6E-409C-BE32-E72D297353CC}">
              <c16:uniqueId val="{00000005-00B6-43B4-8F52-BDE5B7EDF536}"/>
            </c:ext>
          </c:extLst>
        </c:ser>
        <c:ser>
          <c:idx val="5"/>
          <c:order val="5"/>
          <c:tx>
            <c:strRef>
              <c:f>Q3_b_taust!$G$55</c:f>
              <c:strCache>
                <c:ptCount val="1"/>
                <c:pt idx="0">
                  <c:v>Ei oska öelda</c:v>
                </c:pt>
              </c:strCache>
            </c:strRef>
          </c:tx>
          <c:spPr>
            <a:solidFill>
              <a:sysClr val="window" lastClr="FFFFFF">
                <a:lumMod val="75000"/>
              </a:sysClr>
            </a:solidFill>
            <a:ln>
              <a:noFill/>
            </a:ln>
            <a:effectLst/>
            <a:sp3d/>
          </c:spPr>
          <c:invertIfNegative val="0"/>
          <c:dLbls>
            <c:dLbl>
              <c:idx val="4"/>
              <c:layout>
                <c:manualLayout>
                  <c:x val="5.0793640636191111E-3"/>
                  <c:y val="1.874765303255156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0B6-43B4-8F52-BDE5B7EDF536}"/>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Q3_b_taust!$A$56:$A$70</c:f>
              <c:strCache>
                <c:ptCount val="15"/>
                <c:pt idx="0">
                  <c:v>Toidukäitlemisettevõtjate tegevus toidu ohutuse tagamiseks on piisav</c:v>
                </c:pt>
                <c:pt idx="1">
                  <c:v>18-29</c:v>
                </c:pt>
                <c:pt idx="2">
                  <c:v>30-49</c:v>
                </c:pt>
                <c:pt idx="3">
                  <c:v>50-64</c:v>
                </c:pt>
                <c:pt idx="4">
                  <c:v>65-74</c:v>
                </c:pt>
                <c:pt idx="5">
                  <c:v>Toidukäitlemisettevõtjad on toidu ohutust puudutava info osas piisavalt avatud</c:v>
                </c:pt>
                <c:pt idx="6">
                  <c:v>18-29</c:v>
                </c:pt>
                <c:pt idx="7">
                  <c:v>30-49</c:v>
                </c:pt>
                <c:pt idx="8">
                  <c:v>50-64</c:v>
                </c:pt>
                <c:pt idx="9">
                  <c:v>65-74</c:v>
                </c:pt>
                <c:pt idx="10">
                  <c:v>Toidukäitlemisettevõtjad on toidu ohutuse osas ausad</c:v>
                </c:pt>
                <c:pt idx="11">
                  <c:v>18-29</c:v>
                </c:pt>
                <c:pt idx="12">
                  <c:v>30-49</c:v>
                </c:pt>
                <c:pt idx="13">
                  <c:v>50-64</c:v>
                </c:pt>
                <c:pt idx="14">
                  <c:v>65-74</c:v>
                </c:pt>
              </c:strCache>
            </c:strRef>
          </c:cat>
          <c:val>
            <c:numRef>
              <c:f>Q3_b_taust!$G$56:$G$70</c:f>
              <c:numCache>
                <c:formatCode>0</c:formatCode>
                <c:ptCount val="15"/>
                <c:pt idx="1">
                  <c:v>10.2189781021898</c:v>
                </c:pt>
                <c:pt idx="2">
                  <c:v>11.926605504587201</c:v>
                </c:pt>
                <c:pt idx="3">
                  <c:v>8.6580086580086597</c:v>
                </c:pt>
                <c:pt idx="4">
                  <c:v>3.8095238095238102</c:v>
                </c:pt>
                <c:pt idx="6">
                  <c:v>7.2992700729926998</c:v>
                </c:pt>
                <c:pt idx="7">
                  <c:v>11.620795107033601</c:v>
                </c:pt>
                <c:pt idx="8">
                  <c:v>5.6277056277056303</c:v>
                </c:pt>
                <c:pt idx="9">
                  <c:v>0.952380952380952</c:v>
                </c:pt>
                <c:pt idx="11">
                  <c:v>8.0291970802919703</c:v>
                </c:pt>
                <c:pt idx="12">
                  <c:v>8.86850152905199</c:v>
                </c:pt>
                <c:pt idx="13">
                  <c:v>6.0606060606060597</c:v>
                </c:pt>
                <c:pt idx="14">
                  <c:v>1.9047619047619</c:v>
                </c:pt>
              </c:numCache>
            </c:numRef>
          </c:val>
          <c:extLst>
            <c:ext xmlns:c16="http://schemas.microsoft.com/office/drawing/2014/chart" uri="{C3380CC4-5D6E-409C-BE32-E72D297353CC}">
              <c16:uniqueId val="{00000007-00B6-43B4-8F52-BDE5B7EDF536}"/>
            </c:ext>
          </c:extLst>
        </c:ser>
        <c:dLbls>
          <c:showLegendKey val="0"/>
          <c:showVal val="1"/>
          <c:showCatName val="0"/>
          <c:showSerName val="0"/>
          <c:showPercent val="0"/>
          <c:showBubbleSize val="0"/>
        </c:dLbls>
        <c:gapWidth val="150"/>
        <c:shape val="box"/>
        <c:axId val="402342696"/>
        <c:axId val="402343088"/>
        <c:axId val="0"/>
      </c:bar3DChart>
      <c:catAx>
        <c:axId val="402342696"/>
        <c:scaling>
          <c:orientation val="maxMin"/>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t-EE"/>
          </a:p>
        </c:txPr>
        <c:crossAx val="402343088"/>
        <c:crosses val="autoZero"/>
        <c:auto val="1"/>
        <c:lblAlgn val="ctr"/>
        <c:lblOffset val="100"/>
        <c:noMultiLvlLbl val="0"/>
      </c:catAx>
      <c:valAx>
        <c:axId val="402343088"/>
        <c:scaling>
          <c:orientation val="minMax"/>
        </c:scaling>
        <c:delete val="1"/>
        <c:axPos val="t"/>
        <c:numFmt formatCode="0%" sourceLinked="1"/>
        <c:majorTickMark val="none"/>
        <c:minorTickMark val="none"/>
        <c:tickLblPos val="nextTo"/>
        <c:crossAx val="40234269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t-EE"/>
        </a:p>
      </c:txPr>
    </c:legend>
    <c:plotVisOnly val="1"/>
    <c:dispBlanksAs val="gap"/>
    <c:showDLblsOverMax val="0"/>
  </c:chart>
  <c:spPr>
    <a:noFill/>
    <a:ln w="9525" cap="flat" cmpd="sng" algn="ctr">
      <a:noFill/>
      <a:round/>
    </a:ln>
    <a:effectLst/>
  </c:spPr>
  <c:txPr>
    <a:bodyPr/>
    <a:lstStyle/>
    <a:p>
      <a:pPr>
        <a:defRPr b="1"/>
      </a:pPr>
      <a:endParaRPr lang="et-EE"/>
    </a:p>
  </c:txPr>
  <c:externalData r:id="rId4">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t-EE" sz="1400" b="1" i="0" baseline="0">
                <a:effectLst/>
              </a:rPr>
              <a:t>Mil määral nõustute järgnevate väidetega? </a:t>
            </a:r>
            <a:br>
              <a:rPr lang="et-EE" sz="1400" b="1" i="0" baseline="0">
                <a:effectLst/>
              </a:rPr>
            </a:br>
            <a:r>
              <a:rPr lang="et-EE" sz="1400" b="0" i="0" baseline="0">
                <a:effectLst/>
              </a:rPr>
              <a:t>N=800</a:t>
            </a:r>
            <a:endParaRPr lang="et-EE" sz="1400">
              <a:effectLst/>
            </a:endParaRPr>
          </a:p>
        </c:rich>
      </c:tx>
      <c:layout>
        <c:manualLayout>
          <c:xMode val="edge"/>
          <c:yMode val="edge"/>
          <c:x val="0.44300394944251392"/>
          <c:y val="0.1083800345890564"/>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t-E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42370305526090235"/>
          <c:y val="9.2287734896914206E-2"/>
          <c:w val="0.39455251738762603"/>
          <c:h val="0.89771961098607178"/>
        </c:manualLayout>
      </c:layout>
      <c:bar3DChart>
        <c:barDir val="bar"/>
        <c:grouping val="percentStacked"/>
        <c:varyColors val="0"/>
        <c:ser>
          <c:idx val="0"/>
          <c:order val="0"/>
          <c:tx>
            <c:strRef>
              <c:f>Q3_b_taust!$B$72</c:f>
              <c:strCache>
                <c:ptCount val="1"/>
                <c:pt idx="0">
                  <c:v>Nõustun igati</c:v>
                </c:pt>
              </c:strCache>
            </c:strRef>
          </c:tx>
          <c:spPr>
            <a:solidFill>
              <a:schemeClr val="accent1">
                <a:lumMod val="75000"/>
              </a:scheme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Q3_b_taust!$A$73:$A$90</c:f>
              <c:strCache>
                <c:ptCount val="18"/>
                <c:pt idx="0">
                  <c:v>Toidukäitlemisettevõtjad on pädevad toidu ohutust kontrollima</c:v>
                </c:pt>
                <c:pt idx="1">
                  <c:v>eesti</c:v>
                </c:pt>
                <c:pt idx="2">
                  <c:v>vene ja muu</c:v>
                </c:pt>
                <c:pt idx="3">
                  <c:v>Toidukäitlemisettevõtjatel on piisavalt teadmisi toidu ohutuse tagamiseks</c:v>
                </c:pt>
                <c:pt idx="4">
                  <c:v>eesti</c:v>
                </c:pt>
                <c:pt idx="5">
                  <c:v>vene ja muu</c:v>
                </c:pt>
                <c:pt idx="6">
                  <c:v>Toidukäitlemisettevõtjad pööravad toidu ohutusele erilist tähelepanu</c:v>
                </c:pt>
                <c:pt idx="7">
                  <c:v>eesti</c:v>
                </c:pt>
                <c:pt idx="8">
                  <c:v>vene ja muu</c:v>
                </c:pt>
                <c:pt idx="9">
                  <c:v>Toidukäitlemisettevõtjate tegevus toidu ohutuse tagamiseks on piisav</c:v>
                </c:pt>
                <c:pt idx="10">
                  <c:v>eesti</c:v>
                </c:pt>
                <c:pt idx="11">
                  <c:v>vene ja muu</c:v>
                </c:pt>
                <c:pt idx="12">
                  <c:v>Toidukäitlemisettevõtjad on toidu ohutust puudutava info osas piisavalt avatud</c:v>
                </c:pt>
                <c:pt idx="13">
                  <c:v>eesti</c:v>
                </c:pt>
                <c:pt idx="14">
                  <c:v>vene ja muu</c:v>
                </c:pt>
                <c:pt idx="15">
                  <c:v>Toidukäitlemisettevõtjad on toidu ohutuse osas ausad</c:v>
                </c:pt>
                <c:pt idx="16">
                  <c:v>eesti</c:v>
                </c:pt>
                <c:pt idx="17">
                  <c:v>vene ja muu</c:v>
                </c:pt>
              </c:strCache>
            </c:strRef>
          </c:cat>
          <c:val>
            <c:numRef>
              <c:f>Q3_b_taust!$B$73:$B$90</c:f>
              <c:numCache>
                <c:formatCode>0</c:formatCode>
                <c:ptCount val="18"/>
                <c:pt idx="1">
                  <c:v>8.1521739130434803</c:v>
                </c:pt>
                <c:pt idx="2">
                  <c:v>14.919354838709699</c:v>
                </c:pt>
                <c:pt idx="4">
                  <c:v>9.0579710144927503</c:v>
                </c:pt>
                <c:pt idx="5">
                  <c:v>8.8709677419354804</c:v>
                </c:pt>
                <c:pt idx="7">
                  <c:v>5.9782608695652204</c:v>
                </c:pt>
                <c:pt idx="8">
                  <c:v>5.2419354838709697</c:v>
                </c:pt>
                <c:pt idx="10">
                  <c:v>5.7971014492753596</c:v>
                </c:pt>
                <c:pt idx="11">
                  <c:v>4.4354838709677402</c:v>
                </c:pt>
                <c:pt idx="13">
                  <c:v>4.1666666666666696</c:v>
                </c:pt>
                <c:pt idx="14">
                  <c:v>6.0483870967741904</c:v>
                </c:pt>
                <c:pt idx="16">
                  <c:v>3.4420289855072501</c:v>
                </c:pt>
                <c:pt idx="17">
                  <c:v>5.2419354838709697</c:v>
                </c:pt>
              </c:numCache>
            </c:numRef>
          </c:val>
          <c:extLst>
            <c:ext xmlns:c16="http://schemas.microsoft.com/office/drawing/2014/chart" uri="{C3380CC4-5D6E-409C-BE32-E72D297353CC}">
              <c16:uniqueId val="{00000000-BD71-4196-ABF1-2E67AFA5F9BE}"/>
            </c:ext>
          </c:extLst>
        </c:ser>
        <c:ser>
          <c:idx val="1"/>
          <c:order val="1"/>
          <c:tx>
            <c:strRef>
              <c:f>Q3_b_taust!$C$72</c:f>
              <c:strCache>
                <c:ptCount val="1"/>
                <c:pt idx="0">
                  <c:v>Pigem olen nõus</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Q3_b_taust!$A$73:$A$90</c:f>
              <c:strCache>
                <c:ptCount val="18"/>
                <c:pt idx="0">
                  <c:v>Toidukäitlemisettevõtjad on pädevad toidu ohutust kontrollima</c:v>
                </c:pt>
                <c:pt idx="1">
                  <c:v>eesti</c:v>
                </c:pt>
                <c:pt idx="2">
                  <c:v>vene ja muu</c:v>
                </c:pt>
                <c:pt idx="3">
                  <c:v>Toidukäitlemisettevõtjatel on piisavalt teadmisi toidu ohutuse tagamiseks</c:v>
                </c:pt>
                <c:pt idx="4">
                  <c:v>eesti</c:v>
                </c:pt>
                <c:pt idx="5">
                  <c:v>vene ja muu</c:v>
                </c:pt>
                <c:pt idx="6">
                  <c:v>Toidukäitlemisettevõtjad pööravad toidu ohutusele erilist tähelepanu</c:v>
                </c:pt>
                <c:pt idx="7">
                  <c:v>eesti</c:v>
                </c:pt>
                <c:pt idx="8">
                  <c:v>vene ja muu</c:v>
                </c:pt>
                <c:pt idx="9">
                  <c:v>Toidukäitlemisettevõtjate tegevus toidu ohutuse tagamiseks on piisav</c:v>
                </c:pt>
                <c:pt idx="10">
                  <c:v>eesti</c:v>
                </c:pt>
                <c:pt idx="11">
                  <c:v>vene ja muu</c:v>
                </c:pt>
                <c:pt idx="12">
                  <c:v>Toidukäitlemisettevõtjad on toidu ohutust puudutava info osas piisavalt avatud</c:v>
                </c:pt>
                <c:pt idx="13">
                  <c:v>eesti</c:v>
                </c:pt>
                <c:pt idx="14">
                  <c:v>vene ja muu</c:v>
                </c:pt>
                <c:pt idx="15">
                  <c:v>Toidukäitlemisettevõtjad on toidu ohutuse osas ausad</c:v>
                </c:pt>
                <c:pt idx="16">
                  <c:v>eesti</c:v>
                </c:pt>
                <c:pt idx="17">
                  <c:v>vene ja muu</c:v>
                </c:pt>
              </c:strCache>
            </c:strRef>
          </c:cat>
          <c:val>
            <c:numRef>
              <c:f>Q3_b_taust!$C$73:$C$90</c:f>
              <c:numCache>
                <c:formatCode>0</c:formatCode>
                <c:ptCount val="18"/>
                <c:pt idx="1">
                  <c:v>44.565217391304401</c:v>
                </c:pt>
                <c:pt idx="2">
                  <c:v>37.5</c:v>
                </c:pt>
                <c:pt idx="4">
                  <c:v>49.818840579710098</c:v>
                </c:pt>
                <c:pt idx="5">
                  <c:v>44.758064516128997</c:v>
                </c:pt>
                <c:pt idx="7">
                  <c:v>30.072463768115899</c:v>
                </c:pt>
                <c:pt idx="8">
                  <c:v>29.435483870967701</c:v>
                </c:pt>
                <c:pt idx="10">
                  <c:v>32.246376811594203</c:v>
                </c:pt>
                <c:pt idx="11">
                  <c:v>28.2258064516129</c:v>
                </c:pt>
                <c:pt idx="13">
                  <c:v>28.0797101449275</c:v>
                </c:pt>
                <c:pt idx="14">
                  <c:v>23.790322580645199</c:v>
                </c:pt>
                <c:pt idx="16">
                  <c:v>27.898550724637701</c:v>
                </c:pt>
                <c:pt idx="17">
                  <c:v>27.419354838709701</c:v>
                </c:pt>
              </c:numCache>
            </c:numRef>
          </c:val>
          <c:extLst>
            <c:ext xmlns:c16="http://schemas.microsoft.com/office/drawing/2014/chart" uri="{C3380CC4-5D6E-409C-BE32-E72D297353CC}">
              <c16:uniqueId val="{00000001-BD71-4196-ABF1-2E67AFA5F9BE}"/>
            </c:ext>
          </c:extLst>
        </c:ser>
        <c:ser>
          <c:idx val="2"/>
          <c:order val="2"/>
          <c:tx>
            <c:strRef>
              <c:f>Q3_b_taust!$D$72</c:f>
              <c:strCache>
                <c:ptCount val="1"/>
                <c:pt idx="0">
                  <c:v>Nii ja naa</c:v>
                </c:pt>
              </c:strCache>
            </c:strRef>
          </c:tx>
          <c:spPr>
            <a:solidFill>
              <a:srgbClr val="5B9BD5">
                <a:lumMod val="40000"/>
                <a:lumOff val="6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Q3_b_taust!$A$73:$A$90</c:f>
              <c:strCache>
                <c:ptCount val="18"/>
                <c:pt idx="0">
                  <c:v>Toidukäitlemisettevõtjad on pädevad toidu ohutust kontrollima</c:v>
                </c:pt>
                <c:pt idx="1">
                  <c:v>eesti</c:v>
                </c:pt>
                <c:pt idx="2">
                  <c:v>vene ja muu</c:v>
                </c:pt>
                <c:pt idx="3">
                  <c:v>Toidukäitlemisettevõtjatel on piisavalt teadmisi toidu ohutuse tagamiseks</c:v>
                </c:pt>
                <c:pt idx="4">
                  <c:v>eesti</c:v>
                </c:pt>
                <c:pt idx="5">
                  <c:v>vene ja muu</c:v>
                </c:pt>
                <c:pt idx="6">
                  <c:v>Toidukäitlemisettevõtjad pööravad toidu ohutusele erilist tähelepanu</c:v>
                </c:pt>
                <c:pt idx="7">
                  <c:v>eesti</c:v>
                </c:pt>
                <c:pt idx="8">
                  <c:v>vene ja muu</c:v>
                </c:pt>
                <c:pt idx="9">
                  <c:v>Toidukäitlemisettevõtjate tegevus toidu ohutuse tagamiseks on piisav</c:v>
                </c:pt>
                <c:pt idx="10">
                  <c:v>eesti</c:v>
                </c:pt>
                <c:pt idx="11">
                  <c:v>vene ja muu</c:v>
                </c:pt>
                <c:pt idx="12">
                  <c:v>Toidukäitlemisettevõtjad on toidu ohutust puudutava info osas piisavalt avatud</c:v>
                </c:pt>
                <c:pt idx="13">
                  <c:v>eesti</c:v>
                </c:pt>
                <c:pt idx="14">
                  <c:v>vene ja muu</c:v>
                </c:pt>
                <c:pt idx="15">
                  <c:v>Toidukäitlemisettevõtjad on toidu ohutuse osas ausad</c:v>
                </c:pt>
                <c:pt idx="16">
                  <c:v>eesti</c:v>
                </c:pt>
                <c:pt idx="17">
                  <c:v>vene ja muu</c:v>
                </c:pt>
              </c:strCache>
            </c:strRef>
          </c:cat>
          <c:val>
            <c:numRef>
              <c:f>Q3_b_taust!$D$73:$D$90</c:f>
              <c:numCache>
                <c:formatCode>0</c:formatCode>
                <c:ptCount val="18"/>
                <c:pt idx="1">
                  <c:v>26.992753623188399</c:v>
                </c:pt>
                <c:pt idx="2">
                  <c:v>29.838709677419399</c:v>
                </c:pt>
                <c:pt idx="4">
                  <c:v>24.818840579710098</c:v>
                </c:pt>
                <c:pt idx="5">
                  <c:v>31.048387096774199</c:v>
                </c:pt>
                <c:pt idx="7">
                  <c:v>34.7826086956522</c:v>
                </c:pt>
                <c:pt idx="8">
                  <c:v>40.322580645161302</c:v>
                </c:pt>
                <c:pt idx="10">
                  <c:v>31.159420289855099</c:v>
                </c:pt>
                <c:pt idx="11">
                  <c:v>38.709677419354797</c:v>
                </c:pt>
                <c:pt idx="13">
                  <c:v>37.681159420289902</c:v>
                </c:pt>
                <c:pt idx="14">
                  <c:v>38.306451612903203</c:v>
                </c:pt>
                <c:pt idx="16">
                  <c:v>39.855072463768103</c:v>
                </c:pt>
                <c:pt idx="17">
                  <c:v>39.112903225806399</c:v>
                </c:pt>
              </c:numCache>
            </c:numRef>
          </c:val>
          <c:extLst>
            <c:ext xmlns:c16="http://schemas.microsoft.com/office/drawing/2014/chart" uri="{C3380CC4-5D6E-409C-BE32-E72D297353CC}">
              <c16:uniqueId val="{00000002-BD71-4196-ABF1-2E67AFA5F9BE}"/>
            </c:ext>
          </c:extLst>
        </c:ser>
        <c:ser>
          <c:idx val="3"/>
          <c:order val="3"/>
          <c:tx>
            <c:strRef>
              <c:f>Q3_b_taust!$E$72</c:f>
              <c:strCache>
                <c:ptCount val="1"/>
                <c:pt idx="0">
                  <c:v>Pigem ei ole nõus</c:v>
                </c:pt>
              </c:strCache>
            </c:strRef>
          </c:tx>
          <c:spPr>
            <a:solidFill>
              <a:srgbClr val="ED7D31">
                <a:lumMod val="60000"/>
                <a:lumOff val="4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Q3_b_taust!$A$73:$A$90</c:f>
              <c:strCache>
                <c:ptCount val="18"/>
                <c:pt idx="0">
                  <c:v>Toidukäitlemisettevõtjad on pädevad toidu ohutust kontrollima</c:v>
                </c:pt>
                <c:pt idx="1">
                  <c:v>eesti</c:v>
                </c:pt>
                <c:pt idx="2">
                  <c:v>vene ja muu</c:v>
                </c:pt>
                <c:pt idx="3">
                  <c:v>Toidukäitlemisettevõtjatel on piisavalt teadmisi toidu ohutuse tagamiseks</c:v>
                </c:pt>
                <c:pt idx="4">
                  <c:v>eesti</c:v>
                </c:pt>
                <c:pt idx="5">
                  <c:v>vene ja muu</c:v>
                </c:pt>
                <c:pt idx="6">
                  <c:v>Toidukäitlemisettevõtjad pööravad toidu ohutusele erilist tähelepanu</c:v>
                </c:pt>
                <c:pt idx="7">
                  <c:v>eesti</c:v>
                </c:pt>
                <c:pt idx="8">
                  <c:v>vene ja muu</c:v>
                </c:pt>
                <c:pt idx="9">
                  <c:v>Toidukäitlemisettevõtjate tegevus toidu ohutuse tagamiseks on piisav</c:v>
                </c:pt>
                <c:pt idx="10">
                  <c:v>eesti</c:v>
                </c:pt>
                <c:pt idx="11">
                  <c:v>vene ja muu</c:v>
                </c:pt>
                <c:pt idx="12">
                  <c:v>Toidukäitlemisettevõtjad on toidu ohutust puudutava info osas piisavalt avatud</c:v>
                </c:pt>
                <c:pt idx="13">
                  <c:v>eesti</c:v>
                </c:pt>
                <c:pt idx="14">
                  <c:v>vene ja muu</c:v>
                </c:pt>
                <c:pt idx="15">
                  <c:v>Toidukäitlemisettevõtjad on toidu ohutuse osas ausad</c:v>
                </c:pt>
                <c:pt idx="16">
                  <c:v>eesti</c:v>
                </c:pt>
                <c:pt idx="17">
                  <c:v>vene ja muu</c:v>
                </c:pt>
              </c:strCache>
            </c:strRef>
          </c:cat>
          <c:val>
            <c:numRef>
              <c:f>Q3_b_taust!$E$73:$E$90</c:f>
              <c:numCache>
                <c:formatCode>0</c:formatCode>
                <c:ptCount val="18"/>
                <c:pt idx="1">
                  <c:v>11.231884057971</c:v>
                </c:pt>
                <c:pt idx="2">
                  <c:v>8.0645161290322598</c:v>
                </c:pt>
                <c:pt idx="4">
                  <c:v>8.1521739130434803</c:v>
                </c:pt>
                <c:pt idx="5">
                  <c:v>7.6612903225806503</c:v>
                </c:pt>
                <c:pt idx="7">
                  <c:v>14.855072463768099</c:v>
                </c:pt>
                <c:pt idx="8">
                  <c:v>12.9032258064516</c:v>
                </c:pt>
                <c:pt idx="10">
                  <c:v>17.7536231884058</c:v>
                </c:pt>
                <c:pt idx="11">
                  <c:v>15.322580645161301</c:v>
                </c:pt>
                <c:pt idx="13">
                  <c:v>17.7536231884058</c:v>
                </c:pt>
                <c:pt idx="14">
                  <c:v>18.951612903225801</c:v>
                </c:pt>
                <c:pt idx="16">
                  <c:v>17.3913043478261</c:v>
                </c:pt>
                <c:pt idx="17">
                  <c:v>17.338709677419399</c:v>
                </c:pt>
              </c:numCache>
            </c:numRef>
          </c:val>
          <c:extLst>
            <c:ext xmlns:c16="http://schemas.microsoft.com/office/drawing/2014/chart" uri="{C3380CC4-5D6E-409C-BE32-E72D297353CC}">
              <c16:uniqueId val="{00000003-BD71-4196-ABF1-2E67AFA5F9BE}"/>
            </c:ext>
          </c:extLst>
        </c:ser>
        <c:ser>
          <c:idx val="4"/>
          <c:order val="4"/>
          <c:tx>
            <c:strRef>
              <c:f>Q3_b_taust!$F$72</c:f>
              <c:strCache>
                <c:ptCount val="1"/>
                <c:pt idx="0">
                  <c:v>Üldse ei nõustu</c:v>
                </c:pt>
              </c:strCache>
            </c:strRef>
          </c:tx>
          <c:spPr>
            <a:solidFill>
              <a:srgbClr val="ED7D31"/>
            </a:solidFill>
            <a:ln>
              <a:noFill/>
            </a:ln>
            <a:effectLst/>
            <a:sp3d/>
          </c:spPr>
          <c:invertIfNegative val="0"/>
          <c:dLbls>
            <c:dLbl>
              <c:idx val="5"/>
              <c:layout>
                <c:manualLayout>
                  <c:x val="5.3220003522213264E-4"/>
                  <c:y val="3.836144762627528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D71-4196-ABF1-2E67AFA5F9BE}"/>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Q3_b_taust!$A$73:$A$90</c:f>
              <c:strCache>
                <c:ptCount val="18"/>
                <c:pt idx="0">
                  <c:v>Toidukäitlemisettevõtjad on pädevad toidu ohutust kontrollima</c:v>
                </c:pt>
                <c:pt idx="1">
                  <c:v>eesti</c:v>
                </c:pt>
                <c:pt idx="2">
                  <c:v>vene ja muu</c:v>
                </c:pt>
                <c:pt idx="3">
                  <c:v>Toidukäitlemisettevõtjatel on piisavalt teadmisi toidu ohutuse tagamiseks</c:v>
                </c:pt>
                <c:pt idx="4">
                  <c:v>eesti</c:v>
                </c:pt>
                <c:pt idx="5">
                  <c:v>vene ja muu</c:v>
                </c:pt>
                <c:pt idx="6">
                  <c:v>Toidukäitlemisettevõtjad pööravad toidu ohutusele erilist tähelepanu</c:v>
                </c:pt>
                <c:pt idx="7">
                  <c:v>eesti</c:v>
                </c:pt>
                <c:pt idx="8">
                  <c:v>vene ja muu</c:v>
                </c:pt>
                <c:pt idx="9">
                  <c:v>Toidukäitlemisettevõtjate tegevus toidu ohutuse tagamiseks on piisav</c:v>
                </c:pt>
                <c:pt idx="10">
                  <c:v>eesti</c:v>
                </c:pt>
                <c:pt idx="11">
                  <c:v>vene ja muu</c:v>
                </c:pt>
                <c:pt idx="12">
                  <c:v>Toidukäitlemisettevõtjad on toidu ohutust puudutava info osas piisavalt avatud</c:v>
                </c:pt>
                <c:pt idx="13">
                  <c:v>eesti</c:v>
                </c:pt>
                <c:pt idx="14">
                  <c:v>vene ja muu</c:v>
                </c:pt>
                <c:pt idx="15">
                  <c:v>Toidukäitlemisettevõtjad on toidu ohutuse osas ausad</c:v>
                </c:pt>
                <c:pt idx="16">
                  <c:v>eesti</c:v>
                </c:pt>
                <c:pt idx="17">
                  <c:v>vene ja muu</c:v>
                </c:pt>
              </c:strCache>
            </c:strRef>
          </c:cat>
          <c:val>
            <c:numRef>
              <c:f>Q3_b_taust!$F$73:$F$90</c:f>
              <c:numCache>
                <c:formatCode>0</c:formatCode>
                <c:ptCount val="18"/>
                <c:pt idx="1">
                  <c:v>1.8115942028985501</c:v>
                </c:pt>
                <c:pt idx="2">
                  <c:v>1.61290322580645</c:v>
                </c:pt>
                <c:pt idx="4">
                  <c:v>1.4492753623188399</c:v>
                </c:pt>
                <c:pt idx="7">
                  <c:v>4.5289855072463796</c:v>
                </c:pt>
                <c:pt idx="8">
                  <c:v>2.82258064516129</c:v>
                </c:pt>
                <c:pt idx="10">
                  <c:v>3.8043478260869601</c:v>
                </c:pt>
                <c:pt idx="11">
                  <c:v>2.82258064516129</c:v>
                </c:pt>
                <c:pt idx="13">
                  <c:v>5.2536231884057996</c:v>
                </c:pt>
                <c:pt idx="14">
                  <c:v>3.62903225806452</c:v>
                </c:pt>
                <c:pt idx="16">
                  <c:v>5.2536231884057996</c:v>
                </c:pt>
                <c:pt idx="17">
                  <c:v>2.0161290322580601</c:v>
                </c:pt>
              </c:numCache>
            </c:numRef>
          </c:val>
          <c:extLst>
            <c:ext xmlns:c16="http://schemas.microsoft.com/office/drawing/2014/chart" uri="{C3380CC4-5D6E-409C-BE32-E72D297353CC}">
              <c16:uniqueId val="{00000005-BD71-4196-ABF1-2E67AFA5F9BE}"/>
            </c:ext>
          </c:extLst>
        </c:ser>
        <c:ser>
          <c:idx val="5"/>
          <c:order val="5"/>
          <c:tx>
            <c:strRef>
              <c:f>Q3_b_taust!$G$72</c:f>
              <c:strCache>
                <c:ptCount val="1"/>
                <c:pt idx="0">
                  <c:v>Ei oska öelda</c:v>
                </c:pt>
              </c:strCache>
            </c:strRef>
          </c:tx>
          <c:spPr>
            <a:solidFill>
              <a:sysClr val="window" lastClr="FFFFFF">
                <a:lumMod val="75000"/>
              </a:sysClr>
            </a:solidFill>
            <a:ln>
              <a:noFill/>
            </a:ln>
            <a:effectLst/>
            <a:sp3d/>
          </c:spPr>
          <c:invertIfNegative val="0"/>
          <c:dLbls>
            <c:dLbl>
              <c:idx val="4"/>
              <c:layout>
                <c:manualLayout>
                  <c:x val="5.0793640636191111E-3"/>
                  <c:y val="1.874765303255156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D71-4196-ABF1-2E67AFA5F9BE}"/>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Q3_b_taust!$A$73:$A$90</c:f>
              <c:strCache>
                <c:ptCount val="18"/>
                <c:pt idx="0">
                  <c:v>Toidukäitlemisettevõtjad on pädevad toidu ohutust kontrollima</c:v>
                </c:pt>
                <c:pt idx="1">
                  <c:v>eesti</c:v>
                </c:pt>
                <c:pt idx="2">
                  <c:v>vene ja muu</c:v>
                </c:pt>
                <c:pt idx="3">
                  <c:v>Toidukäitlemisettevõtjatel on piisavalt teadmisi toidu ohutuse tagamiseks</c:v>
                </c:pt>
                <c:pt idx="4">
                  <c:v>eesti</c:v>
                </c:pt>
                <c:pt idx="5">
                  <c:v>vene ja muu</c:v>
                </c:pt>
                <c:pt idx="6">
                  <c:v>Toidukäitlemisettevõtjad pööravad toidu ohutusele erilist tähelepanu</c:v>
                </c:pt>
                <c:pt idx="7">
                  <c:v>eesti</c:v>
                </c:pt>
                <c:pt idx="8">
                  <c:v>vene ja muu</c:v>
                </c:pt>
                <c:pt idx="9">
                  <c:v>Toidukäitlemisettevõtjate tegevus toidu ohutuse tagamiseks on piisav</c:v>
                </c:pt>
                <c:pt idx="10">
                  <c:v>eesti</c:v>
                </c:pt>
                <c:pt idx="11">
                  <c:v>vene ja muu</c:v>
                </c:pt>
                <c:pt idx="12">
                  <c:v>Toidukäitlemisettevõtjad on toidu ohutust puudutava info osas piisavalt avatud</c:v>
                </c:pt>
                <c:pt idx="13">
                  <c:v>eesti</c:v>
                </c:pt>
                <c:pt idx="14">
                  <c:v>vene ja muu</c:v>
                </c:pt>
                <c:pt idx="15">
                  <c:v>Toidukäitlemisettevõtjad on toidu ohutuse osas ausad</c:v>
                </c:pt>
                <c:pt idx="16">
                  <c:v>eesti</c:v>
                </c:pt>
                <c:pt idx="17">
                  <c:v>vene ja muu</c:v>
                </c:pt>
              </c:strCache>
            </c:strRef>
          </c:cat>
          <c:val>
            <c:numRef>
              <c:f>Q3_b_taust!$G$73:$G$90</c:f>
              <c:numCache>
                <c:formatCode>0</c:formatCode>
                <c:ptCount val="18"/>
                <c:pt idx="1">
                  <c:v>7.2463768115942004</c:v>
                </c:pt>
                <c:pt idx="2">
                  <c:v>8.0645161290322598</c:v>
                </c:pt>
                <c:pt idx="4">
                  <c:v>6.7028985507246404</c:v>
                </c:pt>
                <c:pt idx="5">
                  <c:v>7.6612903225806503</c:v>
                </c:pt>
                <c:pt idx="7">
                  <c:v>9.7826086956521703</c:v>
                </c:pt>
                <c:pt idx="8">
                  <c:v>9.2741935483870996</c:v>
                </c:pt>
                <c:pt idx="10">
                  <c:v>9.2391304347826093</c:v>
                </c:pt>
                <c:pt idx="11">
                  <c:v>10.4838709677419</c:v>
                </c:pt>
                <c:pt idx="13">
                  <c:v>7.0652173913043503</c:v>
                </c:pt>
                <c:pt idx="14">
                  <c:v>9.2741935483870996</c:v>
                </c:pt>
                <c:pt idx="16">
                  <c:v>6.1594202898550696</c:v>
                </c:pt>
                <c:pt idx="17">
                  <c:v>8.8709677419354804</c:v>
                </c:pt>
              </c:numCache>
            </c:numRef>
          </c:val>
          <c:extLst>
            <c:ext xmlns:c16="http://schemas.microsoft.com/office/drawing/2014/chart" uri="{C3380CC4-5D6E-409C-BE32-E72D297353CC}">
              <c16:uniqueId val="{00000007-BD71-4196-ABF1-2E67AFA5F9BE}"/>
            </c:ext>
          </c:extLst>
        </c:ser>
        <c:dLbls>
          <c:showLegendKey val="0"/>
          <c:showVal val="1"/>
          <c:showCatName val="0"/>
          <c:showSerName val="0"/>
          <c:showPercent val="0"/>
          <c:showBubbleSize val="0"/>
        </c:dLbls>
        <c:gapWidth val="150"/>
        <c:shape val="box"/>
        <c:axId val="403578800"/>
        <c:axId val="403578016"/>
        <c:axId val="0"/>
      </c:bar3DChart>
      <c:catAx>
        <c:axId val="403578800"/>
        <c:scaling>
          <c:orientation val="maxMin"/>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t-EE"/>
          </a:p>
        </c:txPr>
        <c:crossAx val="403578016"/>
        <c:crosses val="autoZero"/>
        <c:auto val="1"/>
        <c:lblAlgn val="ctr"/>
        <c:lblOffset val="100"/>
        <c:noMultiLvlLbl val="0"/>
      </c:catAx>
      <c:valAx>
        <c:axId val="403578016"/>
        <c:scaling>
          <c:orientation val="minMax"/>
        </c:scaling>
        <c:delete val="1"/>
        <c:axPos val="t"/>
        <c:numFmt formatCode="0%" sourceLinked="1"/>
        <c:majorTickMark val="none"/>
        <c:minorTickMark val="none"/>
        <c:tickLblPos val="nextTo"/>
        <c:crossAx val="403578800"/>
        <c:crosses val="autoZero"/>
        <c:crossBetween val="between"/>
      </c:valAx>
      <c:spPr>
        <a:noFill/>
        <a:ln>
          <a:noFill/>
        </a:ln>
        <a:effectLst/>
      </c:spPr>
    </c:plotArea>
    <c:legend>
      <c:legendPos val="r"/>
      <c:layout>
        <c:manualLayout>
          <c:xMode val="edge"/>
          <c:yMode val="edge"/>
          <c:x val="0.80943911600328022"/>
          <c:y val="0.43370431137745424"/>
          <c:w val="0.1307821364419931"/>
          <c:h val="0.2482524894568299"/>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t-EE"/>
        </a:p>
      </c:txPr>
    </c:legend>
    <c:plotVisOnly val="1"/>
    <c:dispBlanksAs val="gap"/>
    <c:showDLblsOverMax val="0"/>
  </c:chart>
  <c:spPr>
    <a:noFill/>
    <a:ln w="9525" cap="flat" cmpd="sng" algn="ctr">
      <a:noFill/>
      <a:round/>
    </a:ln>
    <a:effectLst/>
  </c:spPr>
  <c:txPr>
    <a:bodyPr/>
    <a:lstStyle/>
    <a:p>
      <a:pPr>
        <a:defRPr b="1"/>
      </a:pPr>
      <a:endParaRPr lang="et-EE"/>
    </a:p>
  </c:txPr>
  <c:externalData r:id="rId4">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t-EE" sz="1400" b="1" i="0" baseline="0">
                <a:effectLst/>
              </a:rPr>
              <a:t>Mil määral nõustute järgnevate väidetega? </a:t>
            </a:r>
            <a:br>
              <a:rPr lang="et-EE" sz="1400" b="1" i="0" baseline="0">
                <a:effectLst/>
              </a:rPr>
            </a:br>
            <a:r>
              <a:rPr lang="et-EE" sz="1400" b="0" i="0" baseline="0">
                <a:effectLst/>
              </a:rPr>
              <a:t>N=800</a:t>
            </a:r>
            <a:endParaRPr lang="et-EE" sz="1400">
              <a:effectLst/>
            </a:endParaRPr>
          </a:p>
        </c:rich>
      </c:tx>
      <c:layout>
        <c:manualLayout>
          <c:xMode val="edge"/>
          <c:yMode val="edge"/>
          <c:x val="0.40635746056298006"/>
          <c:y val="9.7623281999726044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t-E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percentStacked"/>
        <c:varyColors val="0"/>
        <c:ser>
          <c:idx val="0"/>
          <c:order val="0"/>
          <c:tx>
            <c:strRef>
              <c:f>Q3_b_taust!$B$95</c:f>
              <c:strCache>
                <c:ptCount val="1"/>
                <c:pt idx="0">
                  <c:v>Nõustun igati</c:v>
                </c:pt>
              </c:strCache>
            </c:strRef>
          </c:tx>
          <c:spPr>
            <a:solidFill>
              <a:schemeClr val="accent1">
                <a:lumMod val="75000"/>
              </a:scheme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Q3_b_taust!$A$96:$A$113</c:f>
              <c:strCache>
                <c:ptCount val="18"/>
                <c:pt idx="0">
                  <c:v>Toidukäitlemisettevõtjad on pädevad toidu ohutust kontrollima</c:v>
                </c:pt>
                <c:pt idx="1">
                  <c:v>Põhja-Eesti</c:v>
                </c:pt>
                <c:pt idx="2">
                  <c:v>Virumaa</c:v>
                </c:pt>
                <c:pt idx="3">
                  <c:v>Kesk-Eesti</c:v>
                </c:pt>
                <c:pt idx="4">
                  <c:v>Lääne-Eesti</c:v>
                </c:pt>
                <c:pt idx="5">
                  <c:v>Lõuna-Eesti</c:v>
                </c:pt>
                <c:pt idx="6">
                  <c:v>Toidukäitlemisettevõtjatel on piisavalt teadmisi toidu ohutuse tagamiseks</c:v>
                </c:pt>
                <c:pt idx="7">
                  <c:v>Põhja-Eesti</c:v>
                </c:pt>
                <c:pt idx="8">
                  <c:v>Virumaa</c:v>
                </c:pt>
                <c:pt idx="9">
                  <c:v>Kesk-Eesti</c:v>
                </c:pt>
                <c:pt idx="10">
                  <c:v>Lääne-Eesti</c:v>
                </c:pt>
                <c:pt idx="11">
                  <c:v>Lõuna-Eesti</c:v>
                </c:pt>
                <c:pt idx="12">
                  <c:v>Toidukäitlemisettevõtjad pööravad toidu ohutusele erilist tähelepanu</c:v>
                </c:pt>
                <c:pt idx="13">
                  <c:v>Põhja-Eesti</c:v>
                </c:pt>
                <c:pt idx="14">
                  <c:v>Virumaa</c:v>
                </c:pt>
                <c:pt idx="15">
                  <c:v>Kesk-Eesti</c:v>
                </c:pt>
                <c:pt idx="16">
                  <c:v>Lääne-Eesti</c:v>
                </c:pt>
                <c:pt idx="17">
                  <c:v>Lõuna-Eesti</c:v>
                </c:pt>
              </c:strCache>
            </c:strRef>
          </c:cat>
          <c:val>
            <c:numRef>
              <c:f>Q3_b_taust!$B$96:$B$113</c:f>
              <c:numCache>
                <c:formatCode>0</c:formatCode>
                <c:ptCount val="18"/>
                <c:pt idx="1">
                  <c:v>9.1133004926108399</c:v>
                </c:pt>
                <c:pt idx="2">
                  <c:v>20.9677419354839</c:v>
                </c:pt>
                <c:pt idx="3">
                  <c:v>13.7254901960784</c:v>
                </c:pt>
                <c:pt idx="4">
                  <c:v>6.25</c:v>
                </c:pt>
                <c:pt idx="5">
                  <c:v>5.0359712230215798</c:v>
                </c:pt>
                <c:pt idx="7">
                  <c:v>7.6354679802955703</c:v>
                </c:pt>
                <c:pt idx="8">
                  <c:v>14.5161290322581</c:v>
                </c:pt>
                <c:pt idx="9">
                  <c:v>15.6862745098039</c:v>
                </c:pt>
                <c:pt idx="10">
                  <c:v>7.5</c:v>
                </c:pt>
                <c:pt idx="11">
                  <c:v>6.47482014388489</c:v>
                </c:pt>
                <c:pt idx="13">
                  <c:v>4.6798029556650302</c:v>
                </c:pt>
                <c:pt idx="14">
                  <c:v>10.4838709677419</c:v>
                </c:pt>
                <c:pt idx="15">
                  <c:v>11.764705882352899</c:v>
                </c:pt>
                <c:pt idx="16">
                  <c:v>1.25</c:v>
                </c:pt>
                <c:pt idx="17">
                  <c:v>5.0359712230215798</c:v>
                </c:pt>
              </c:numCache>
            </c:numRef>
          </c:val>
          <c:extLst>
            <c:ext xmlns:c16="http://schemas.microsoft.com/office/drawing/2014/chart" uri="{C3380CC4-5D6E-409C-BE32-E72D297353CC}">
              <c16:uniqueId val="{00000000-4B86-4F59-A56B-77B007019625}"/>
            </c:ext>
          </c:extLst>
        </c:ser>
        <c:ser>
          <c:idx val="1"/>
          <c:order val="1"/>
          <c:tx>
            <c:strRef>
              <c:f>Q3_b_taust!$C$95</c:f>
              <c:strCache>
                <c:ptCount val="1"/>
                <c:pt idx="0">
                  <c:v>Pigem olen nõus</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Q3_b_taust!$A$96:$A$113</c:f>
              <c:strCache>
                <c:ptCount val="18"/>
                <c:pt idx="0">
                  <c:v>Toidukäitlemisettevõtjad on pädevad toidu ohutust kontrollima</c:v>
                </c:pt>
                <c:pt idx="1">
                  <c:v>Põhja-Eesti</c:v>
                </c:pt>
                <c:pt idx="2">
                  <c:v>Virumaa</c:v>
                </c:pt>
                <c:pt idx="3">
                  <c:v>Kesk-Eesti</c:v>
                </c:pt>
                <c:pt idx="4">
                  <c:v>Lääne-Eesti</c:v>
                </c:pt>
                <c:pt idx="5">
                  <c:v>Lõuna-Eesti</c:v>
                </c:pt>
                <c:pt idx="6">
                  <c:v>Toidukäitlemisettevõtjatel on piisavalt teadmisi toidu ohutuse tagamiseks</c:v>
                </c:pt>
                <c:pt idx="7">
                  <c:v>Põhja-Eesti</c:v>
                </c:pt>
                <c:pt idx="8">
                  <c:v>Virumaa</c:v>
                </c:pt>
                <c:pt idx="9">
                  <c:v>Kesk-Eesti</c:v>
                </c:pt>
                <c:pt idx="10">
                  <c:v>Lääne-Eesti</c:v>
                </c:pt>
                <c:pt idx="11">
                  <c:v>Lõuna-Eesti</c:v>
                </c:pt>
                <c:pt idx="12">
                  <c:v>Toidukäitlemisettevõtjad pööravad toidu ohutusele erilist tähelepanu</c:v>
                </c:pt>
                <c:pt idx="13">
                  <c:v>Põhja-Eesti</c:v>
                </c:pt>
                <c:pt idx="14">
                  <c:v>Virumaa</c:v>
                </c:pt>
                <c:pt idx="15">
                  <c:v>Kesk-Eesti</c:v>
                </c:pt>
                <c:pt idx="16">
                  <c:v>Lääne-Eesti</c:v>
                </c:pt>
                <c:pt idx="17">
                  <c:v>Lõuna-Eesti</c:v>
                </c:pt>
              </c:strCache>
            </c:strRef>
          </c:cat>
          <c:val>
            <c:numRef>
              <c:f>Q3_b_taust!$C$96:$C$113</c:f>
              <c:numCache>
                <c:formatCode>0</c:formatCode>
                <c:ptCount val="18"/>
                <c:pt idx="1">
                  <c:v>40.886699507389203</c:v>
                </c:pt>
                <c:pt idx="2">
                  <c:v>33.064516129032299</c:v>
                </c:pt>
                <c:pt idx="3">
                  <c:v>50.980392156862699</c:v>
                </c:pt>
                <c:pt idx="4">
                  <c:v>52.5</c:v>
                </c:pt>
                <c:pt idx="5">
                  <c:v>46.043165467625897</c:v>
                </c:pt>
                <c:pt idx="7">
                  <c:v>48.029556650246299</c:v>
                </c:pt>
                <c:pt idx="8">
                  <c:v>43.548387096774199</c:v>
                </c:pt>
                <c:pt idx="9">
                  <c:v>52.941176470588204</c:v>
                </c:pt>
                <c:pt idx="10">
                  <c:v>51.25</c:v>
                </c:pt>
                <c:pt idx="11">
                  <c:v>49.640287769784202</c:v>
                </c:pt>
                <c:pt idx="13">
                  <c:v>28.817733990147801</c:v>
                </c:pt>
                <c:pt idx="14">
                  <c:v>29.0322580645161</c:v>
                </c:pt>
                <c:pt idx="15">
                  <c:v>37.254901960784302</c:v>
                </c:pt>
                <c:pt idx="16">
                  <c:v>40</c:v>
                </c:pt>
                <c:pt idx="17">
                  <c:v>25.179856115107899</c:v>
                </c:pt>
              </c:numCache>
            </c:numRef>
          </c:val>
          <c:extLst>
            <c:ext xmlns:c16="http://schemas.microsoft.com/office/drawing/2014/chart" uri="{C3380CC4-5D6E-409C-BE32-E72D297353CC}">
              <c16:uniqueId val="{00000001-4B86-4F59-A56B-77B007019625}"/>
            </c:ext>
          </c:extLst>
        </c:ser>
        <c:ser>
          <c:idx val="2"/>
          <c:order val="2"/>
          <c:tx>
            <c:strRef>
              <c:f>Q3_b_taust!$D$95</c:f>
              <c:strCache>
                <c:ptCount val="1"/>
                <c:pt idx="0">
                  <c:v>Nii ja naa</c:v>
                </c:pt>
              </c:strCache>
            </c:strRef>
          </c:tx>
          <c:spPr>
            <a:solidFill>
              <a:srgbClr val="5B9BD5">
                <a:lumMod val="40000"/>
                <a:lumOff val="6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Q3_b_taust!$A$96:$A$113</c:f>
              <c:strCache>
                <c:ptCount val="18"/>
                <c:pt idx="0">
                  <c:v>Toidukäitlemisettevõtjad on pädevad toidu ohutust kontrollima</c:v>
                </c:pt>
                <c:pt idx="1">
                  <c:v>Põhja-Eesti</c:v>
                </c:pt>
                <c:pt idx="2">
                  <c:v>Virumaa</c:v>
                </c:pt>
                <c:pt idx="3">
                  <c:v>Kesk-Eesti</c:v>
                </c:pt>
                <c:pt idx="4">
                  <c:v>Lääne-Eesti</c:v>
                </c:pt>
                <c:pt idx="5">
                  <c:v>Lõuna-Eesti</c:v>
                </c:pt>
                <c:pt idx="6">
                  <c:v>Toidukäitlemisettevõtjatel on piisavalt teadmisi toidu ohutuse tagamiseks</c:v>
                </c:pt>
                <c:pt idx="7">
                  <c:v>Põhja-Eesti</c:v>
                </c:pt>
                <c:pt idx="8">
                  <c:v>Virumaa</c:v>
                </c:pt>
                <c:pt idx="9">
                  <c:v>Kesk-Eesti</c:v>
                </c:pt>
                <c:pt idx="10">
                  <c:v>Lääne-Eesti</c:v>
                </c:pt>
                <c:pt idx="11">
                  <c:v>Lõuna-Eesti</c:v>
                </c:pt>
                <c:pt idx="12">
                  <c:v>Toidukäitlemisettevõtjad pööravad toidu ohutusele erilist tähelepanu</c:v>
                </c:pt>
                <c:pt idx="13">
                  <c:v>Põhja-Eesti</c:v>
                </c:pt>
                <c:pt idx="14">
                  <c:v>Virumaa</c:v>
                </c:pt>
                <c:pt idx="15">
                  <c:v>Kesk-Eesti</c:v>
                </c:pt>
                <c:pt idx="16">
                  <c:v>Lääne-Eesti</c:v>
                </c:pt>
                <c:pt idx="17">
                  <c:v>Lõuna-Eesti</c:v>
                </c:pt>
              </c:strCache>
            </c:strRef>
          </c:cat>
          <c:val>
            <c:numRef>
              <c:f>Q3_b_taust!$D$96:$D$113</c:f>
              <c:numCache>
                <c:formatCode>0</c:formatCode>
                <c:ptCount val="18"/>
                <c:pt idx="1">
                  <c:v>28.0788177339901</c:v>
                </c:pt>
                <c:pt idx="2">
                  <c:v>29.0322580645161</c:v>
                </c:pt>
                <c:pt idx="3">
                  <c:v>31.372549019607799</c:v>
                </c:pt>
                <c:pt idx="4">
                  <c:v>21.25</c:v>
                </c:pt>
                <c:pt idx="5">
                  <c:v>28.7769784172662</c:v>
                </c:pt>
                <c:pt idx="7">
                  <c:v>28.0788177339901</c:v>
                </c:pt>
                <c:pt idx="8">
                  <c:v>29.0322580645161</c:v>
                </c:pt>
                <c:pt idx="9">
                  <c:v>23.529411764705898</c:v>
                </c:pt>
                <c:pt idx="10">
                  <c:v>20</c:v>
                </c:pt>
                <c:pt idx="11">
                  <c:v>25.899280575539599</c:v>
                </c:pt>
                <c:pt idx="13">
                  <c:v>37.684729064039402</c:v>
                </c:pt>
                <c:pt idx="14">
                  <c:v>37.096774193548399</c:v>
                </c:pt>
                <c:pt idx="15">
                  <c:v>35.294117647058798</c:v>
                </c:pt>
                <c:pt idx="16">
                  <c:v>32.5</c:v>
                </c:pt>
                <c:pt idx="17">
                  <c:v>35.251798561151098</c:v>
                </c:pt>
              </c:numCache>
            </c:numRef>
          </c:val>
          <c:extLst>
            <c:ext xmlns:c16="http://schemas.microsoft.com/office/drawing/2014/chart" uri="{C3380CC4-5D6E-409C-BE32-E72D297353CC}">
              <c16:uniqueId val="{00000002-4B86-4F59-A56B-77B007019625}"/>
            </c:ext>
          </c:extLst>
        </c:ser>
        <c:ser>
          <c:idx val="3"/>
          <c:order val="3"/>
          <c:tx>
            <c:strRef>
              <c:f>Q3_b_taust!$E$95</c:f>
              <c:strCache>
                <c:ptCount val="1"/>
                <c:pt idx="0">
                  <c:v>Pigem ei ole nõus</c:v>
                </c:pt>
              </c:strCache>
            </c:strRef>
          </c:tx>
          <c:spPr>
            <a:solidFill>
              <a:srgbClr val="ED7D31">
                <a:lumMod val="60000"/>
                <a:lumOff val="4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Q3_b_taust!$A$96:$A$113</c:f>
              <c:strCache>
                <c:ptCount val="18"/>
                <c:pt idx="0">
                  <c:v>Toidukäitlemisettevõtjad on pädevad toidu ohutust kontrollima</c:v>
                </c:pt>
                <c:pt idx="1">
                  <c:v>Põhja-Eesti</c:v>
                </c:pt>
                <c:pt idx="2">
                  <c:v>Virumaa</c:v>
                </c:pt>
                <c:pt idx="3">
                  <c:v>Kesk-Eesti</c:v>
                </c:pt>
                <c:pt idx="4">
                  <c:v>Lääne-Eesti</c:v>
                </c:pt>
                <c:pt idx="5">
                  <c:v>Lõuna-Eesti</c:v>
                </c:pt>
                <c:pt idx="6">
                  <c:v>Toidukäitlemisettevõtjatel on piisavalt teadmisi toidu ohutuse tagamiseks</c:v>
                </c:pt>
                <c:pt idx="7">
                  <c:v>Põhja-Eesti</c:v>
                </c:pt>
                <c:pt idx="8">
                  <c:v>Virumaa</c:v>
                </c:pt>
                <c:pt idx="9">
                  <c:v>Kesk-Eesti</c:v>
                </c:pt>
                <c:pt idx="10">
                  <c:v>Lääne-Eesti</c:v>
                </c:pt>
                <c:pt idx="11">
                  <c:v>Lõuna-Eesti</c:v>
                </c:pt>
                <c:pt idx="12">
                  <c:v>Toidukäitlemisettevõtjad pööravad toidu ohutusele erilist tähelepanu</c:v>
                </c:pt>
                <c:pt idx="13">
                  <c:v>Põhja-Eesti</c:v>
                </c:pt>
                <c:pt idx="14">
                  <c:v>Virumaa</c:v>
                </c:pt>
                <c:pt idx="15">
                  <c:v>Kesk-Eesti</c:v>
                </c:pt>
                <c:pt idx="16">
                  <c:v>Lääne-Eesti</c:v>
                </c:pt>
                <c:pt idx="17">
                  <c:v>Lõuna-Eesti</c:v>
                </c:pt>
              </c:strCache>
            </c:strRef>
          </c:cat>
          <c:val>
            <c:numRef>
              <c:f>Q3_b_taust!$E$96:$E$113</c:f>
              <c:numCache>
                <c:formatCode>0</c:formatCode>
                <c:ptCount val="18"/>
                <c:pt idx="1">
                  <c:v>12.3152709359606</c:v>
                </c:pt>
                <c:pt idx="2">
                  <c:v>6.4516129032258096</c:v>
                </c:pt>
                <c:pt idx="3">
                  <c:v>1.9607843137254899</c:v>
                </c:pt>
                <c:pt idx="4">
                  <c:v>11.25</c:v>
                </c:pt>
                <c:pt idx="5">
                  <c:v>10.071942446043201</c:v>
                </c:pt>
                <c:pt idx="7">
                  <c:v>8.6206896551724093</c:v>
                </c:pt>
                <c:pt idx="8">
                  <c:v>4.0322580645161299</c:v>
                </c:pt>
                <c:pt idx="9">
                  <c:v>5.8823529411764701</c:v>
                </c:pt>
                <c:pt idx="10">
                  <c:v>10</c:v>
                </c:pt>
                <c:pt idx="11">
                  <c:v>9.3525179856115095</c:v>
                </c:pt>
                <c:pt idx="13">
                  <c:v>15.2709359605911</c:v>
                </c:pt>
                <c:pt idx="14">
                  <c:v>9.67741935483871</c:v>
                </c:pt>
                <c:pt idx="15">
                  <c:v>11.764705882352899</c:v>
                </c:pt>
                <c:pt idx="16">
                  <c:v>12.5</c:v>
                </c:pt>
                <c:pt idx="17">
                  <c:v>17.266187050359701</c:v>
                </c:pt>
              </c:numCache>
            </c:numRef>
          </c:val>
          <c:extLst>
            <c:ext xmlns:c16="http://schemas.microsoft.com/office/drawing/2014/chart" uri="{C3380CC4-5D6E-409C-BE32-E72D297353CC}">
              <c16:uniqueId val="{00000003-4B86-4F59-A56B-77B007019625}"/>
            </c:ext>
          </c:extLst>
        </c:ser>
        <c:ser>
          <c:idx val="4"/>
          <c:order val="4"/>
          <c:tx>
            <c:strRef>
              <c:f>Q3_b_taust!$F$95</c:f>
              <c:strCache>
                <c:ptCount val="1"/>
                <c:pt idx="0">
                  <c:v>Üldse ei nõustu</c:v>
                </c:pt>
              </c:strCache>
            </c:strRef>
          </c:tx>
          <c:spPr>
            <a:solidFill>
              <a:srgbClr val="ED7D31"/>
            </a:solidFill>
            <a:ln>
              <a:noFill/>
            </a:ln>
            <a:effectLst/>
            <a:sp3d/>
          </c:spPr>
          <c:invertIfNegative val="0"/>
          <c:dLbls>
            <c:dLbl>
              <c:idx val="5"/>
              <c:layout>
                <c:manualLayout>
                  <c:x val="5.3220003522213264E-4"/>
                  <c:y val="3.836144762627528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B86-4F59-A56B-77B007019625}"/>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Q3_b_taust!$A$96:$A$113</c:f>
              <c:strCache>
                <c:ptCount val="18"/>
                <c:pt idx="0">
                  <c:v>Toidukäitlemisettevõtjad on pädevad toidu ohutust kontrollima</c:v>
                </c:pt>
                <c:pt idx="1">
                  <c:v>Põhja-Eesti</c:v>
                </c:pt>
                <c:pt idx="2">
                  <c:v>Virumaa</c:v>
                </c:pt>
                <c:pt idx="3">
                  <c:v>Kesk-Eesti</c:v>
                </c:pt>
                <c:pt idx="4">
                  <c:v>Lääne-Eesti</c:v>
                </c:pt>
                <c:pt idx="5">
                  <c:v>Lõuna-Eesti</c:v>
                </c:pt>
                <c:pt idx="6">
                  <c:v>Toidukäitlemisettevõtjatel on piisavalt teadmisi toidu ohutuse tagamiseks</c:v>
                </c:pt>
                <c:pt idx="7">
                  <c:v>Põhja-Eesti</c:v>
                </c:pt>
                <c:pt idx="8">
                  <c:v>Virumaa</c:v>
                </c:pt>
                <c:pt idx="9">
                  <c:v>Kesk-Eesti</c:v>
                </c:pt>
                <c:pt idx="10">
                  <c:v>Lääne-Eesti</c:v>
                </c:pt>
                <c:pt idx="11">
                  <c:v>Lõuna-Eesti</c:v>
                </c:pt>
                <c:pt idx="12">
                  <c:v>Toidukäitlemisettevõtjad pööravad toidu ohutusele erilist tähelepanu</c:v>
                </c:pt>
                <c:pt idx="13">
                  <c:v>Põhja-Eesti</c:v>
                </c:pt>
                <c:pt idx="14">
                  <c:v>Virumaa</c:v>
                </c:pt>
                <c:pt idx="15">
                  <c:v>Kesk-Eesti</c:v>
                </c:pt>
                <c:pt idx="16">
                  <c:v>Lääne-Eesti</c:v>
                </c:pt>
                <c:pt idx="17">
                  <c:v>Lõuna-Eesti</c:v>
                </c:pt>
              </c:strCache>
            </c:strRef>
          </c:cat>
          <c:val>
            <c:numRef>
              <c:f>Q3_b_taust!$F$96:$F$113</c:f>
              <c:numCache>
                <c:formatCode>0</c:formatCode>
                <c:ptCount val="18"/>
                <c:pt idx="1">
                  <c:v>1.72413793103448</c:v>
                </c:pt>
                <c:pt idx="2">
                  <c:v>1.61290322580645</c:v>
                </c:pt>
                <c:pt idx="4">
                  <c:v>1.25</c:v>
                </c:pt>
                <c:pt idx="5">
                  <c:v>2.8776978417266199</c:v>
                </c:pt>
                <c:pt idx="7">
                  <c:v>0.73891625615763501</c:v>
                </c:pt>
                <c:pt idx="8">
                  <c:v>0.80645161290322598</c:v>
                </c:pt>
                <c:pt idx="10">
                  <c:v>2.5</c:v>
                </c:pt>
                <c:pt idx="11">
                  <c:v>1.43884892086331</c:v>
                </c:pt>
                <c:pt idx="13">
                  <c:v>4.1871921182265996</c:v>
                </c:pt>
                <c:pt idx="14">
                  <c:v>4.0322580645161299</c:v>
                </c:pt>
                <c:pt idx="15">
                  <c:v>1.9607843137254899</c:v>
                </c:pt>
                <c:pt idx="16">
                  <c:v>3.75</c:v>
                </c:pt>
                <c:pt idx="17">
                  <c:v>4.3165467625899296</c:v>
                </c:pt>
              </c:numCache>
            </c:numRef>
          </c:val>
          <c:extLst>
            <c:ext xmlns:c16="http://schemas.microsoft.com/office/drawing/2014/chart" uri="{C3380CC4-5D6E-409C-BE32-E72D297353CC}">
              <c16:uniqueId val="{00000005-4B86-4F59-A56B-77B007019625}"/>
            </c:ext>
          </c:extLst>
        </c:ser>
        <c:ser>
          <c:idx val="5"/>
          <c:order val="5"/>
          <c:tx>
            <c:strRef>
              <c:f>Q3_b_taust!$G$95</c:f>
              <c:strCache>
                <c:ptCount val="1"/>
                <c:pt idx="0">
                  <c:v>Ei oska öelda</c:v>
                </c:pt>
              </c:strCache>
            </c:strRef>
          </c:tx>
          <c:spPr>
            <a:solidFill>
              <a:sysClr val="window" lastClr="FFFFFF">
                <a:lumMod val="75000"/>
              </a:sysClr>
            </a:solidFill>
            <a:ln>
              <a:noFill/>
            </a:ln>
            <a:effectLst/>
            <a:sp3d/>
          </c:spPr>
          <c:invertIfNegative val="0"/>
          <c:dLbls>
            <c:dLbl>
              <c:idx val="4"/>
              <c:layout>
                <c:manualLayout>
                  <c:x val="5.0793640636191111E-3"/>
                  <c:y val="1.874765303255156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B86-4F59-A56B-77B007019625}"/>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Q3_b_taust!$A$96:$A$113</c:f>
              <c:strCache>
                <c:ptCount val="18"/>
                <c:pt idx="0">
                  <c:v>Toidukäitlemisettevõtjad on pädevad toidu ohutust kontrollima</c:v>
                </c:pt>
                <c:pt idx="1">
                  <c:v>Põhja-Eesti</c:v>
                </c:pt>
                <c:pt idx="2">
                  <c:v>Virumaa</c:v>
                </c:pt>
                <c:pt idx="3">
                  <c:v>Kesk-Eesti</c:v>
                </c:pt>
                <c:pt idx="4">
                  <c:v>Lääne-Eesti</c:v>
                </c:pt>
                <c:pt idx="5">
                  <c:v>Lõuna-Eesti</c:v>
                </c:pt>
                <c:pt idx="6">
                  <c:v>Toidukäitlemisettevõtjatel on piisavalt teadmisi toidu ohutuse tagamiseks</c:v>
                </c:pt>
                <c:pt idx="7">
                  <c:v>Põhja-Eesti</c:v>
                </c:pt>
                <c:pt idx="8">
                  <c:v>Virumaa</c:v>
                </c:pt>
                <c:pt idx="9">
                  <c:v>Kesk-Eesti</c:v>
                </c:pt>
                <c:pt idx="10">
                  <c:v>Lääne-Eesti</c:v>
                </c:pt>
                <c:pt idx="11">
                  <c:v>Lõuna-Eesti</c:v>
                </c:pt>
                <c:pt idx="12">
                  <c:v>Toidukäitlemisettevõtjad pööravad toidu ohutusele erilist tähelepanu</c:v>
                </c:pt>
                <c:pt idx="13">
                  <c:v>Põhja-Eesti</c:v>
                </c:pt>
                <c:pt idx="14">
                  <c:v>Virumaa</c:v>
                </c:pt>
                <c:pt idx="15">
                  <c:v>Kesk-Eesti</c:v>
                </c:pt>
                <c:pt idx="16">
                  <c:v>Lääne-Eesti</c:v>
                </c:pt>
                <c:pt idx="17">
                  <c:v>Lõuna-Eesti</c:v>
                </c:pt>
              </c:strCache>
            </c:strRef>
          </c:cat>
          <c:val>
            <c:numRef>
              <c:f>Q3_b_taust!$G$96:$G$113</c:f>
              <c:numCache>
                <c:formatCode>0</c:formatCode>
                <c:ptCount val="18"/>
                <c:pt idx="1">
                  <c:v>7.8817733990147802</c:v>
                </c:pt>
                <c:pt idx="2">
                  <c:v>8.8709677419354804</c:v>
                </c:pt>
                <c:pt idx="3">
                  <c:v>1.9607843137254899</c:v>
                </c:pt>
                <c:pt idx="4">
                  <c:v>7.5</c:v>
                </c:pt>
                <c:pt idx="5">
                  <c:v>7.19424460431655</c:v>
                </c:pt>
                <c:pt idx="7">
                  <c:v>6.8965517241379297</c:v>
                </c:pt>
                <c:pt idx="8">
                  <c:v>8.0645161290322598</c:v>
                </c:pt>
                <c:pt idx="9">
                  <c:v>1.9607843137254899</c:v>
                </c:pt>
                <c:pt idx="10">
                  <c:v>8.75</c:v>
                </c:pt>
                <c:pt idx="11">
                  <c:v>7.19424460431655</c:v>
                </c:pt>
                <c:pt idx="13">
                  <c:v>9.3596059113300498</c:v>
                </c:pt>
                <c:pt idx="14">
                  <c:v>9.67741935483871</c:v>
                </c:pt>
                <c:pt idx="15">
                  <c:v>1.9607843137254899</c:v>
                </c:pt>
                <c:pt idx="16">
                  <c:v>10</c:v>
                </c:pt>
                <c:pt idx="17">
                  <c:v>12.9496402877698</c:v>
                </c:pt>
              </c:numCache>
            </c:numRef>
          </c:val>
          <c:extLst>
            <c:ext xmlns:c16="http://schemas.microsoft.com/office/drawing/2014/chart" uri="{C3380CC4-5D6E-409C-BE32-E72D297353CC}">
              <c16:uniqueId val="{00000007-4B86-4F59-A56B-77B007019625}"/>
            </c:ext>
          </c:extLst>
        </c:ser>
        <c:dLbls>
          <c:showLegendKey val="0"/>
          <c:showVal val="1"/>
          <c:showCatName val="0"/>
          <c:showSerName val="0"/>
          <c:showPercent val="0"/>
          <c:showBubbleSize val="0"/>
        </c:dLbls>
        <c:gapWidth val="150"/>
        <c:shape val="box"/>
        <c:axId val="403575664"/>
        <c:axId val="403575272"/>
        <c:axId val="0"/>
      </c:bar3DChart>
      <c:catAx>
        <c:axId val="403575664"/>
        <c:scaling>
          <c:orientation val="maxMin"/>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t-EE"/>
          </a:p>
        </c:txPr>
        <c:crossAx val="403575272"/>
        <c:crosses val="autoZero"/>
        <c:auto val="1"/>
        <c:lblAlgn val="ctr"/>
        <c:lblOffset val="100"/>
        <c:noMultiLvlLbl val="0"/>
      </c:catAx>
      <c:valAx>
        <c:axId val="403575272"/>
        <c:scaling>
          <c:orientation val="minMax"/>
        </c:scaling>
        <c:delete val="1"/>
        <c:axPos val="t"/>
        <c:numFmt formatCode="0%" sourceLinked="1"/>
        <c:majorTickMark val="none"/>
        <c:minorTickMark val="none"/>
        <c:tickLblPos val="nextTo"/>
        <c:crossAx val="4035756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t-EE"/>
        </a:p>
      </c:txPr>
    </c:legend>
    <c:plotVisOnly val="1"/>
    <c:dispBlanksAs val="gap"/>
    <c:showDLblsOverMax val="0"/>
  </c:chart>
  <c:spPr>
    <a:noFill/>
    <a:ln w="9525" cap="flat" cmpd="sng" algn="ctr">
      <a:noFill/>
      <a:round/>
    </a:ln>
    <a:effectLst/>
  </c:spPr>
  <c:txPr>
    <a:bodyPr/>
    <a:lstStyle/>
    <a:p>
      <a:pPr>
        <a:defRPr b="1"/>
      </a:pPr>
      <a:endParaRPr lang="et-EE"/>
    </a:p>
  </c:txPr>
  <c:externalData r:id="rId4">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t-EE" sz="1400" b="1" i="0" baseline="0">
                <a:effectLst/>
              </a:rPr>
              <a:t>Mil määral nõustute järgnevate väidetega? </a:t>
            </a:r>
            <a:br>
              <a:rPr lang="et-EE" sz="1400" b="1" i="0" baseline="0">
                <a:effectLst/>
              </a:rPr>
            </a:br>
            <a:r>
              <a:rPr lang="et-EE" sz="1400" b="0" i="0" baseline="0">
                <a:effectLst/>
              </a:rPr>
              <a:t>N=800</a:t>
            </a:r>
            <a:endParaRPr lang="et-EE" sz="1400">
              <a:effectLst/>
            </a:endParaRPr>
          </a:p>
        </c:rich>
      </c:tx>
      <c:layout>
        <c:manualLayout>
          <c:xMode val="edge"/>
          <c:yMode val="edge"/>
          <c:x val="0.39476900105970902"/>
          <c:y val="6.223231946405413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t-E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36915294679074206"/>
          <c:y val="4.6629629629629632E-2"/>
          <c:w val="0.46458951352011224"/>
          <c:h val="0.93300000000000005"/>
        </c:manualLayout>
      </c:layout>
      <c:bar3DChart>
        <c:barDir val="bar"/>
        <c:grouping val="percentStacked"/>
        <c:varyColors val="0"/>
        <c:ser>
          <c:idx val="0"/>
          <c:order val="0"/>
          <c:tx>
            <c:strRef>
              <c:f>Q3_b_taust!$B$114</c:f>
              <c:strCache>
                <c:ptCount val="1"/>
                <c:pt idx="0">
                  <c:v>Nõustun igati</c:v>
                </c:pt>
              </c:strCache>
            </c:strRef>
          </c:tx>
          <c:spPr>
            <a:solidFill>
              <a:schemeClr val="accent1">
                <a:lumMod val="75000"/>
              </a:scheme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Q3_b_taust!$A$115:$A$132</c:f>
              <c:strCache>
                <c:ptCount val="18"/>
                <c:pt idx="0">
                  <c:v>Toidukäitlemisettevõtjate tegevus toidu ohutuse tagamiseks on piisav</c:v>
                </c:pt>
                <c:pt idx="1">
                  <c:v>Põhja-Eesti</c:v>
                </c:pt>
                <c:pt idx="2">
                  <c:v>Virumaa</c:v>
                </c:pt>
                <c:pt idx="3">
                  <c:v>Kesk-Eesti</c:v>
                </c:pt>
                <c:pt idx="4">
                  <c:v>Lääne-Eesti</c:v>
                </c:pt>
                <c:pt idx="5">
                  <c:v>Lõuna-Eesti</c:v>
                </c:pt>
                <c:pt idx="6">
                  <c:v>Toidukäitlemisettevõtjad on toidu ohutust puudutava info osas piisavalt avatud</c:v>
                </c:pt>
                <c:pt idx="7">
                  <c:v>Põhja-Eesti</c:v>
                </c:pt>
                <c:pt idx="8">
                  <c:v>Virumaa</c:v>
                </c:pt>
                <c:pt idx="9">
                  <c:v>Kesk-Eesti</c:v>
                </c:pt>
                <c:pt idx="10">
                  <c:v>Lääne-Eesti</c:v>
                </c:pt>
                <c:pt idx="11">
                  <c:v>Lõuna-Eesti</c:v>
                </c:pt>
                <c:pt idx="12">
                  <c:v>Toidukäitlemisettevõtjad on toidu ohutuse osas ausad</c:v>
                </c:pt>
                <c:pt idx="13">
                  <c:v>Põhja-Eesti</c:v>
                </c:pt>
                <c:pt idx="14">
                  <c:v>Virumaa</c:v>
                </c:pt>
                <c:pt idx="15">
                  <c:v>Kesk-Eesti</c:v>
                </c:pt>
                <c:pt idx="16">
                  <c:v>Lääne-Eesti</c:v>
                </c:pt>
                <c:pt idx="17">
                  <c:v>Lõuna-Eesti</c:v>
                </c:pt>
              </c:strCache>
            </c:strRef>
          </c:cat>
          <c:val>
            <c:numRef>
              <c:f>Q3_b_taust!$B$115:$B$132</c:f>
              <c:numCache>
                <c:formatCode>0</c:formatCode>
                <c:ptCount val="18"/>
                <c:pt idx="1">
                  <c:v>3.9408866995073901</c:v>
                </c:pt>
                <c:pt idx="2">
                  <c:v>9.67741935483871</c:v>
                </c:pt>
                <c:pt idx="3">
                  <c:v>11.764705882352899</c:v>
                </c:pt>
                <c:pt idx="4">
                  <c:v>2.5</c:v>
                </c:pt>
                <c:pt idx="5">
                  <c:v>5.0359712230215798</c:v>
                </c:pt>
                <c:pt idx="7">
                  <c:v>3.6945812807881802</c:v>
                </c:pt>
                <c:pt idx="8">
                  <c:v>8.8709677419354804</c:v>
                </c:pt>
                <c:pt idx="9">
                  <c:v>5.8823529411764701</c:v>
                </c:pt>
                <c:pt idx="10">
                  <c:v>2.5</c:v>
                </c:pt>
                <c:pt idx="11">
                  <c:v>5.0359712230215798</c:v>
                </c:pt>
                <c:pt idx="13">
                  <c:v>2.95566502463054</c:v>
                </c:pt>
                <c:pt idx="14">
                  <c:v>8.8709677419354804</c:v>
                </c:pt>
                <c:pt idx="15">
                  <c:v>7.8431372549019596</c:v>
                </c:pt>
                <c:pt idx="16">
                  <c:v>1.25</c:v>
                </c:pt>
                <c:pt idx="17">
                  <c:v>2.8776978417266199</c:v>
                </c:pt>
              </c:numCache>
            </c:numRef>
          </c:val>
          <c:extLst>
            <c:ext xmlns:c16="http://schemas.microsoft.com/office/drawing/2014/chart" uri="{C3380CC4-5D6E-409C-BE32-E72D297353CC}">
              <c16:uniqueId val="{00000000-4819-4D3A-8ECC-1562B5FB0FD8}"/>
            </c:ext>
          </c:extLst>
        </c:ser>
        <c:ser>
          <c:idx val="1"/>
          <c:order val="1"/>
          <c:tx>
            <c:strRef>
              <c:f>Q3_b_taust!$C$114</c:f>
              <c:strCache>
                <c:ptCount val="1"/>
                <c:pt idx="0">
                  <c:v>Pigem olen nõus</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Q3_b_taust!$A$115:$A$132</c:f>
              <c:strCache>
                <c:ptCount val="18"/>
                <c:pt idx="0">
                  <c:v>Toidukäitlemisettevõtjate tegevus toidu ohutuse tagamiseks on piisav</c:v>
                </c:pt>
                <c:pt idx="1">
                  <c:v>Põhja-Eesti</c:v>
                </c:pt>
                <c:pt idx="2">
                  <c:v>Virumaa</c:v>
                </c:pt>
                <c:pt idx="3">
                  <c:v>Kesk-Eesti</c:v>
                </c:pt>
                <c:pt idx="4">
                  <c:v>Lääne-Eesti</c:v>
                </c:pt>
                <c:pt idx="5">
                  <c:v>Lõuna-Eesti</c:v>
                </c:pt>
                <c:pt idx="6">
                  <c:v>Toidukäitlemisettevõtjad on toidu ohutust puudutava info osas piisavalt avatud</c:v>
                </c:pt>
                <c:pt idx="7">
                  <c:v>Põhja-Eesti</c:v>
                </c:pt>
                <c:pt idx="8">
                  <c:v>Virumaa</c:v>
                </c:pt>
                <c:pt idx="9">
                  <c:v>Kesk-Eesti</c:v>
                </c:pt>
                <c:pt idx="10">
                  <c:v>Lääne-Eesti</c:v>
                </c:pt>
                <c:pt idx="11">
                  <c:v>Lõuna-Eesti</c:v>
                </c:pt>
                <c:pt idx="12">
                  <c:v>Toidukäitlemisettevõtjad on toidu ohutuse osas ausad</c:v>
                </c:pt>
                <c:pt idx="13">
                  <c:v>Põhja-Eesti</c:v>
                </c:pt>
                <c:pt idx="14">
                  <c:v>Virumaa</c:v>
                </c:pt>
                <c:pt idx="15">
                  <c:v>Kesk-Eesti</c:v>
                </c:pt>
                <c:pt idx="16">
                  <c:v>Lääne-Eesti</c:v>
                </c:pt>
                <c:pt idx="17">
                  <c:v>Lõuna-Eesti</c:v>
                </c:pt>
              </c:strCache>
            </c:strRef>
          </c:cat>
          <c:val>
            <c:numRef>
              <c:f>Q3_b_taust!$C$115:$C$132</c:f>
              <c:numCache>
                <c:formatCode>0</c:formatCode>
                <c:ptCount val="18"/>
                <c:pt idx="1">
                  <c:v>30.788177339901502</c:v>
                </c:pt>
                <c:pt idx="2">
                  <c:v>27.419354838709701</c:v>
                </c:pt>
                <c:pt idx="3">
                  <c:v>39.2156862745098</c:v>
                </c:pt>
                <c:pt idx="4">
                  <c:v>36.25</c:v>
                </c:pt>
                <c:pt idx="5">
                  <c:v>28.7769784172662</c:v>
                </c:pt>
                <c:pt idx="7">
                  <c:v>26.354679802955701</c:v>
                </c:pt>
                <c:pt idx="8">
                  <c:v>23.387096774193498</c:v>
                </c:pt>
                <c:pt idx="9">
                  <c:v>29.411764705882302</c:v>
                </c:pt>
                <c:pt idx="10">
                  <c:v>31.25</c:v>
                </c:pt>
                <c:pt idx="11">
                  <c:v>27.3381294964029</c:v>
                </c:pt>
                <c:pt idx="13">
                  <c:v>29.064039408867</c:v>
                </c:pt>
                <c:pt idx="14">
                  <c:v>23.387096774193498</c:v>
                </c:pt>
                <c:pt idx="15">
                  <c:v>33.3333333333333</c:v>
                </c:pt>
                <c:pt idx="16">
                  <c:v>33.75</c:v>
                </c:pt>
                <c:pt idx="17">
                  <c:v>22.302158273381298</c:v>
                </c:pt>
              </c:numCache>
            </c:numRef>
          </c:val>
          <c:extLst>
            <c:ext xmlns:c16="http://schemas.microsoft.com/office/drawing/2014/chart" uri="{C3380CC4-5D6E-409C-BE32-E72D297353CC}">
              <c16:uniqueId val="{00000001-4819-4D3A-8ECC-1562B5FB0FD8}"/>
            </c:ext>
          </c:extLst>
        </c:ser>
        <c:ser>
          <c:idx val="2"/>
          <c:order val="2"/>
          <c:tx>
            <c:strRef>
              <c:f>Q3_b_taust!$D$114</c:f>
              <c:strCache>
                <c:ptCount val="1"/>
                <c:pt idx="0">
                  <c:v>Nii ja naa</c:v>
                </c:pt>
              </c:strCache>
            </c:strRef>
          </c:tx>
          <c:spPr>
            <a:solidFill>
              <a:srgbClr val="5B9BD5">
                <a:lumMod val="40000"/>
                <a:lumOff val="6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Q3_b_taust!$A$115:$A$132</c:f>
              <c:strCache>
                <c:ptCount val="18"/>
                <c:pt idx="0">
                  <c:v>Toidukäitlemisettevõtjate tegevus toidu ohutuse tagamiseks on piisav</c:v>
                </c:pt>
                <c:pt idx="1">
                  <c:v>Põhja-Eesti</c:v>
                </c:pt>
                <c:pt idx="2">
                  <c:v>Virumaa</c:v>
                </c:pt>
                <c:pt idx="3">
                  <c:v>Kesk-Eesti</c:v>
                </c:pt>
                <c:pt idx="4">
                  <c:v>Lääne-Eesti</c:v>
                </c:pt>
                <c:pt idx="5">
                  <c:v>Lõuna-Eesti</c:v>
                </c:pt>
                <c:pt idx="6">
                  <c:v>Toidukäitlemisettevõtjad on toidu ohutust puudutava info osas piisavalt avatud</c:v>
                </c:pt>
                <c:pt idx="7">
                  <c:v>Põhja-Eesti</c:v>
                </c:pt>
                <c:pt idx="8">
                  <c:v>Virumaa</c:v>
                </c:pt>
                <c:pt idx="9">
                  <c:v>Kesk-Eesti</c:v>
                </c:pt>
                <c:pt idx="10">
                  <c:v>Lääne-Eesti</c:v>
                </c:pt>
                <c:pt idx="11">
                  <c:v>Lõuna-Eesti</c:v>
                </c:pt>
                <c:pt idx="12">
                  <c:v>Toidukäitlemisettevõtjad on toidu ohutuse osas ausad</c:v>
                </c:pt>
                <c:pt idx="13">
                  <c:v>Põhja-Eesti</c:v>
                </c:pt>
                <c:pt idx="14">
                  <c:v>Virumaa</c:v>
                </c:pt>
                <c:pt idx="15">
                  <c:v>Kesk-Eesti</c:v>
                </c:pt>
                <c:pt idx="16">
                  <c:v>Lääne-Eesti</c:v>
                </c:pt>
                <c:pt idx="17">
                  <c:v>Lõuna-Eesti</c:v>
                </c:pt>
              </c:strCache>
            </c:strRef>
          </c:cat>
          <c:val>
            <c:numRef>
              <c:f>Q3_b_taust!$D$115:$D$132</c:f>
              <c:numCache>
                <c:formatCode>0</c:formatCode>
                <c:ptCount val="18"/>
                <c:pt idx="1">
                  <c:v>33.004926108374399</c:v>
                </c:pt>
                <c:pt idx="2">
                  <c:v>37.096774193548399</c:v>
                </c:pt>
                <c:pt idx="3">
                  <c:v>27.4509803921569</c:v>
                </c:pt>
                <c:pt idx="4">
                  <c:v>32.5</c:v>
                </c:pt>
                <c:pt idx="5">
                  <c:v>34.532374100719402</c:v>
                </c:pt>
                <c:pt idx="7">
                  <c:v>37.931034482758598</c:v>
                </c:pt>
                <c:pt idx="8">
                  <c:v>39.5161290322581</c:v>
                </c:pt>
                <c:pt idx="9">
                  <c:v>41.176470588235297</c:v>
                </c:pt>
                <c:pt idx="10">
                  <c:v>33.75</c:v>
                </c:pt>
                <c:pt idx="11">
                  <c:v>37.410071942446002</c:v>
                </c:pt>
                <c:pt idx="13">
                  <c:v>39.162561576354697</c:v>
                </c:pt>
                <c:pt idx="14">
                  <c:v>40.322580645161302</c:v>
                </c:pt>
                <c:pt idx="15">
                  <c:v>41.176470588235297</c:v>
                </c:pt>
                <c:pt idx="16">
                  <c:v>40</c:v>
                </c:pt>
                <c:pt idx="17">
                  <c:v>39.568345323740999</c:v>
                </c:pt>
              </c:numCache>
            </c:numRef>
          </c:val>
          <c:extLst>
            <c:ext xmlns:c16="http://schemas.microsoft.com/office/drawing/2014/chart" uri="{C3380CC4-5D6E-409C-BE32-E72D297353CC}">
              <c16:uniqueId val="{00000002-4819-4D3A-8ECC-1562B5FB0FD8}"/>
            </c:ext>
          </c:extLst>
        </c:ser>
        <c:ser>
          <c:idx val="3"/>
          <c:order val="3"/>
          <c:tx>
            <c:strRef>
              <c:f>Q3_b_taust!$E$114</c:f>
              <c:strCache>
                <c:ptCount val="1"/>
                <c:pt idx="0">
                  <c:v>Pigem ei ole nõus</c:v>
                </c:pt>
              </c:strCache>
            </c:strRef>
          </c:tx>
          <c:spPr>
            <a:solidFill>
              <a:srgbClr val="ED7D31">
                <a:lumMod val="60000"/>
                <a:lumOff val="4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Q3_b_taust!$A$115:$A$132</c:f>
              <c:strCache>
                <c:ptCount val="18"/>
                <c:pt idx="0">
                  <c:v>Toidukäitlemisettevõtjate tegevus toidu ohutuse tagamiseks on piisav</c:v>
                </c:pt>
                <c:pt idx="1">
                  <c:v>Põhja-Eesti</c:v>
                </c:pt>
                <c:pt idx="2">
                  <c:v>Virumaa</c:v>
                </c:pt>
                <c:pt idx="3">
                  <c:v>Kesk-Eesti</c:v>
                </c:pt>
                <c:pt idx="4">
                  <c:v>Lääne-Eesti</c:v>
                </c:pt>
                <c:pt idx="5">
                  <c:v>Lõuna-Eesti</c:v>
                </c:pt>
                <c:pt idx="6">
                  <c:v>Toidukäitlemisettevõtjad on toidu ohutust puudutava info osas piisavalt avatud</c:v>
                </c:pt>
                <c:pt idx="7">
                  <c:v>Põhja-Eesti</c:v>
                </c:pt>
                <c:pt idx="8">
                  <c:v>Virumaa</c:v>
                </c:pt>
                <c:pt idx="9">
                  <c:v>Kesk-Eesti</c:v>
                </c:pt>
                <c:pt idx="10">
                  <c:v>Lääne-Eesti</c:v>
                </c:pt>
                <c:pt idx="11">
                  <c:v>Lõuna-Eesti</c:v>
                </c:pt>
                <c:pt idx="12">
                  <c:v>Toidukäitlemisettevõtjad on toidu ohutuse osas ausad</c:v>
                </c:pt>
                <c:pt idx="13">
                  <c:v>Põhja-Eesti</c:v>
                </c:pt>
                <c:pt idx="14">
                  <c:v>Virumaa</c:v>
                </c:pt>
                <c:pt idx="15">
                  <c:v>Kesk-Eesti</c:v>
                </c:pt>
                <c:pt idx="16">
                  <c:v>Lääne-Eesti</c:v>
                </c:pt>
                <c:pt idx="17">
                  <c:v>Lõuna-Eesti</c:v>
                </c:pt>
              </c:strCache>
            </c:strRef>
          </c:cat>
          <c:val>
            <c:numRef>
              <c:f>Q3_b_taust!$E$115:$E$132</c:f>
              <c:numCache>
                <c:formatCode>0</c:formatCode>
                <c:ptCount val="18"/>
                <c:pt idx="1">
                  <c:v>18.7192118226601</c:v>
                </c:pt>
                <c:pt idx="2">
                  <c:v>13.709677419354801</c:v>
                </c:pt>
                <c:pt idx="3">
                  <c:v>11.764705882352899</c:v>
                </c:pt>
                <c:pt idx="4">
                  <c:v>13.75</c:v>
                </c:pt>
                <c:pt idx="5">
                  <c:v>18.705035971223001</c:v>
                </c:pt>
                <c:pt idx="7">
                  <c:v>20.197044334975399</c:v>
                </c:pt>
                <c:pt idx="8">
                  <c:v>15.322580645161301</c:v>
                </c:pt>
                <c:pt idx="9">
                  <c:v>17.647058823529399</c:v>
                </c:pt>
                <c:pt idx="10">
                  <c:v>17.5</c:v>
                </c:pt>
                <c:pt idx="11">
                  <c:v>15.1079136690647</c:v>
                </c:pt>
                <c:pt idx="13">
                  <c:v>17.980295566502502</c:v>
                </c:pt>
                <c:pt idx="14">
                  <c:v>18.548387096774199</c:v>
                </c:pt>
                <c:pt idx="15">
                  <c:v>11.764705882352899</c:v>
                </c:pt>
                <c:pt idx="16">
                  <c:v>11.25</c:v>
                </c:pt>
                <c:pt idx="17">
                  <c:v>20.143884892086302</c:v>
                </c:pt>
              </c:numCache>
            </c:numRef>
          </c:val>
          <c:extLst>
            <c:ext xmlns:c16="http://schemas.microsoft.com/office/drawing/2014/chart" uri="{C3380CC4-5D6E-409C-BE32-E72D297353CC}">
              <c16:uniqueId val="{00000003-4819-4D3A-8ECC-1562B5FB0FD8}"/>
            </c:ext>
          </c:extLst>
        </c:ser>
        <c:ser>
          <c:idx val="4"/>
          <c:order val="4"/>
          <c:tx>
            <c:strRef>
              <c:f>Q3_b_taust!$F$114</c:f>
              <c:strCache>
                <c:ptCount val="1"/>
                <c:pt idx="0">
                  <c:v>Üldse ei nõustu</c:v>
                </c:pt>
              </c:strCache>
            </c:strRef>
          </c:tx>
          <c:spPr>
            <a:solidFill>
              <a:srgbClr val="ED7D31"/>
            </a:solidFill>
            <a:ln>
              <a:noFill/>
            </a:ln>
            <a:effectLst/>
            <a:sp3d/>
          </c:spPr>
          <c:invertIfNegative val="0"/>
          <c:dLbls>
            <c:dLbl>
              <c:idx val="5"/>
              <c:layout>
                <c:manualLayout>
                  <c:x val="5.3220003522213264E-4"/>
                  <c:y val="3.836144762627528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819-4D3A-8ECC-1562B5FB0FD8}"/>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Q3_b_taust!$A$115:$A$132</c:f>
              <c:strCache>
                <c:ptCount val="18"/>
                <c:pt idx="0">
                  <c:v>Toidukäitlemisettevõtjate tegevus toidu ohutuse tagamiseks on piisav</c:v>
                </c:pt>
                <c:pt idx="1">
                  <c:v>Põhja-Eesti</c:v>
                </c:pt>
                <c:pt idx="2">
                  <c:v>Virumaa</c:v>
                </c:pt>
                <c:pt idx="3">
                  <c:v>Kesk-Eesti</c:v>
                </c:pt>
                <c:pt idx="4">
                  <c:v>Lääne-Eesti</c:v>
                </c:pt>
                <c:pt idx="5">
                  <c:v>Lõuna-Eesti</c:v>
                </c:pt>
                <c:pt idx="6">
                  <c:v>Toidukäitlemisettevõtjad on toidu ohutust puudutava info osas piisavalt avatud</c:v>
                </c:pt>
                <c:pt idx="7">
                  <c:v>Põhja-Eesti</c:v>
                </c:pt>
                <c:pt idx="8">
                  <c:v>Virumaa</c:v>
                </c:pt>
                <c:pt idx="9">
                  <c:v>Kesk-Eesti</c:v>
                </c:pt>
                <c:pt idx="10">
                  <c:v>Lääne-Eesti</c:v>
                </c:pt>
                <c:pt idx="11">
                  <c:v>Lõuna-Eesti</c:v>
                </c:pt>
                <c:pt idx="12">
                  <c:v>Toidukäitlemisettevõtjad on toidu ohutuse osas ausad</c:v>
                </c:pt>
                <c:pt idx="13">
                  <c:v>Põhja-Eesti</c:v>
                </c:pt>
                <c:pt idx="14">
                  <c:v>Virumaa</c:v>
                </c:pt>
                <c:pt idx="15">
                  <c:v>Kesk-Eesti</c:v>
                </c:pt>
                <c:pt idx="16">
                  <c:v>Lääne-Eesti</c:v>
                </c:pt>
                <c:pt idx="17">
                  <c:v>Lõuna-Eesti</c:v>
                </c:pt>
              </c:strCache>
            </c:strRef>
          </c:cat>
          <c:val>
            <c:numRef>
              <c:f>Q3_b_taust!$F$115:$F$132</c:f>
              <c:numCache>
                <c:formatCode>0</c:formatCode>
                <c:ptCount val="18"/>
                <c:pt idx="1">
                  <c:v>3.4482758620689702</c:v>
                </c:pt>
                <c:pt idx="2">
                  <c:v>1.61290322580645</c:v>
                </c:pt>
                <c:pt idx="3">
                  <c:v>5.8823529411764701</c:v>
                </c:pt>
                <c:pt idx="4">
                  <c:v>5</c:v>
                </c:pt>
                <c:pt idx="5">
                  <c:v>3.5971223021582701</c:v>
                </c:pt>
                <c:pt idx="7">
                  <c:v>4.6798029556650302</c:v>
                </c:pt>
                <c:pt idx="8">
                  <c:v>2.4193548387096802</c:v>
                </c:pt>
                <c:pt idx="9">
                  <c:v>3.9215686274509798</c:v>
                </c:pt>
                <c:pt idx="10">
                  <c:v>5</c:v>
                </c:pt>
                <c:pt idx="11">
                  <c:v>7.19424460431655</c:v>
                </c:pt>
                <c:pt idx="13">
                  <c:v>3.9408866995073901</c:v>
                </c:pt>
                <c:pt idx="14">
                  <c:v>1.61290322580645</c:v>
                </c:pt>
                <c:pt idx="15">
                  <c:v>3.9215686274509798</c:v>
                </c:pt>
                <c:pt idx="16">
                  <c:v>5</c:v>
                </c:pt>
                <c:pt idx="17">
                  <c:v>7.19424460431655</c:v>
                </c:pt>
              </c:numCache>
            </c:numRef>
          </c:val>
          <c:extLst>
            <c:ext xmlns:c16="http://schemas.microsoft.com/office/drawing/2014/chart" uri="{C3380CC4-5D6E-409C-BE32-E72D297353CC}">
              <c16:uniqueId val="{00000005-4819-4D3A-8ECC-1562B5FB0FD8}"/>
            </c:ext>
          </c:extLst>
        </c:ser>
        <c:ser>
          <c:idx val="5"/>
          <c:order val="5"/>
          <c:tx>
            <c:strRef>
              <c:f>Q3_b_taust!$G$114</c:f>
              <c:strCache>
                <c:ptCount val="1"/>
                <c:pt idx="0">
                  <c:v>Ei oska öelda</c:v>
                </c:pt>
              </c:strCache>
            </c:strRef>
          </c:tx>
          <c:spPr>
            <a:solidFill>
              <a:sysClr val="window" lastClr="FFFFFF">
                <a:lumMod val="75000"/>
              </a:sysClr>
            </a:solidFill>
            <a:ln>
              <a:noFill/>
            </a:ln>
            <a:effectLst/>
            <a:sp3d/>
          </c:spPr>
          <c:invertIfNegative val="0"/>
          <c:dLbls>
            <c:dLbl>
              <c:idx val="4"/>
              <c:layout>
                <c:manualLayout>
                  <c:x val="5.0793640636191111E-3"/>
                  <c:y val="1.874765303255156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819-4D3A-8ECC-1562B5FB0FD8}"/>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Q3_b_taust!$A$115:$A$132</c:f>
              <c:strCache>
                <c:ptCount val="18"/>
                <c:pt idx="0">
                  <c:v>Toidukäitlemisettevõtjate tegevus toidu ohutuse tagamiseks on piisav</c:v>
                </c:pt>
                <c:pt idx="1">
                  <c:v>Põhja-Eesti</c:v>
                </c:pt>
                <c:pt idx="2">
                  <c:v>Virumaa</c:v>
                </c:pt>
                <c:pt idx="3">
                  <c:v>Kesk-Eesti</c:v>
                </c:pt>
                <c:pt idx="4">
                  <c:v>Lääne-Eesti</c:v>
                </c:pt>
                <c:pt idx="5">
                  <c:v>Lõuna-Eesti</c:v>
                </c:pt>
                <c:pt idx="6">
                  <c:v>Toidukäitlemisettevõtjad on toidu ohutust puudutava info osas piisavalt avatud</c:v>
                </c:pt>
                <c:pt idx="7">
                  <c:v>Põhja-Eesti</c:v>
                </c:pt>
                <c:pt idx="8">
                  <c:v>Virumaa</c:v>
                </c:pt>
                <c:pt idx="9">
                  <c:v>Kesk-Eesti</c:v>
                </c:pt>
                <c:pt idx="10">
                  <c:v>Lääne-Eesti</c:v>
                </c:pt>
                <c:pt idx="11">
                  <c:v>Lõuna-Eesti</c:v>
                </c:pt>
                <c:pt idx="12">
                  <c:v>Toidukäitlemisettevõtjad on toidu ohutuse osas ausad</c:v>
                </c:pt>
                <c:pt idx="13">
                  <c:v>Põhja-Eesti</c:v>
                </c:pt>
                <c:pt idx="14">
                  <c:v>Virumaa</c:v>
                </c:pt>
                <c:pt idx="15">
                  <c:v>Kesk-Eesti</c:v>
                </c:pt>
                <c:pt idx="16">
                  <c:v>Lääne-Eesti</c:v>
                </c:pt>
                <c:pt idx="17">
                  <c:v>Lõuna-Eesti</c:v>
                </c:pt>
              </c:strCache>
            </c:strRef>
          </c:cat>
          <c:val>
            <c:numRef>
              <c:f>Q3_b_taust!$G$115:$G$132</c:f>
              <c:numCache>
                <c:formatCode>0</c:formatCode>
                <c:ptCount val="18"/>
                <c:pt idx="1">
                  <c:v>10.098522167487699</c:v>
                </c:pt>
                <c:pt idx="2">
                  <c:v>10.4838709677419</c:v>
                </c:pt>
                <c:pt idx="3">
                  <c:v>3.9215686274509798</c:v>
                </c:pt>
                <c:pt idx="4">
                  <c:v>10</c:v>
                </c:pt>
                <c:pt idx="5">
                  <c:v>9.3525179856115095</c:v>
                </c:pt>
                <c:pt idx="7">
                  <c:v>7.1428571428571397</c:v>
                </c:pt>
                <c:pt idx="8">
                  <c:v>10.4838709677419</c:v>
                </c:pt>
                <c:pt idx="9">
                  <c:v>1.9607843137254899</c:v>
                </c:pt>
                <c:pt idx="10">
                  <c:v>10</c:v>
                </c:pt>
                <c:pt idx="11">
                  <c:v>7.9136690647482002</c:v>
                </c:pt>
                <c:pt idx="13">
                  <c:v>6.8965517241379297</c:v>
                </c:pt>
                <c:pt idx="14">
                  <c:v>7.2580645161290303</c:v>
                </c:pt>
                <c:pt idx="15">
                  <c:v>1.9607843137254899</c:v>
                </c:pt>
                <c:pt idx="16">
                  <c:v>8.75</c:v>
                </c:pt>
                <c:pt idx="17">
                  <c:v>7.9136690647482002</c:v>
                </c:pt>
              </c:numCache>
            </c:numRef>
          </c:val>
          <c:extLst>
            <c:ext xmlns:c16="http://schemas.microsoft.com/office/drawing/2014/chart" uri="{C3380CC4-5D6E-409C-BE32-E72D297353CC}">
              <c16:uniqueId val="{00000007-4819-4D3A-8ECC-1562B5FB0FD8}"/>
            </c:ext>
          </c:extLst>
        </c:ser>
        <c:dLbls>
          <c:showLegendKey val="0"/>
          <c:showVal val="1"/>
          <c:showCatName val="0"/>
          <c:showSerName val="0"/>
          <c:showPercent val="0"/>
          <c:showBubbleSize val="0"/>
        </c:dLbls>
        <c:gapWidth val="150"/>
        <c:shape val="box"/>
        <c:axId val="403576056"/>
        <c:axId val="403581544"/>
        <c:axId val="0"/>
      </c:bar3DChart>
      <c:catAx>
        <c:axId val="403576056"/>
        <c:scaling>
          <c:orientation val="maxMin"/>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t-EE"/>
          </a:p>
        </c:txPr>
        <c:crossAx val="403581544"/>
        <c:crosses val="autoZero"/>
        <c:auto val="1"/>
        <c:lblAlgn val="ctr"/>
        <c:lblOffset val="100"/>
        <c:noMultiLvlLbl val="0"/>
      </c:catAx>
      <c:valAx>
        <c:axId val="403581544"/>
        <c:scaling>
          <c:orientation val="minMax"/>
        </c:scaling>
        <c:delete val="1"/>
        <c:axPos val="t"/>
        <c:numFmt formatCode="0%" sourceLinked="1"/>
        <c:majorTickMark val="none"/>
        <c:minorTickMark val="none"/>
        <c:tickLblPos val="nextTo"/>
        <c:crossAx val="40357605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t-EE"/>
        </a:p>
      </c:txPr>
    </c:legend>
    <c:plotVisOnly val="1"/>
    <c:dispBlanksAs val="gap"/>
    <c:showDLblsOverMax val="0"/>
  </c:chart>
  <c:spPr>
    <a:noFill/>
    <a:ln w="9525" cap="flat" cmpd="sng" algn="ctr">
      <a:noFill/>
      <a:round/>
    </a:ln>
    <a:effectLst/>
  </c:spPr>
  <c:txPr>
    <a:bodyPr/>
    <a:lstStyle/>
    <a:p>
      <a:pPr>
        <a:defRPr b="1"/>
      </a:pPr>
      <a:endParaRPr lang="et-EE"/>
    </a:p>
  </c:txPr>
  <c:externalData r:id="rId4">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t-EE"/>
              <a:t>Mil määral nõustute järgnevate väidetega? </a:t>
            </a:r>
            <a:br>
              <a:rPr lang="et-EE"/>
            </a:br>
            <a:r>
              <a:rPr lang="et-EE" b="0"/>
              <a:t>N=800</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t-E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percentStacked"/>
        <c:varyColors val="0"/>
        <c:ser>
          <c:idx val="0"/>
          <c:order val="0"/>
          <c:tx>
            <c:strRef>
              <c:f>'3_c'!$B$2</c:f>
              <c:strCache>
                <c:ptCount val="1"/>
                <c:pt idx="0">
                  <c:v>Nõustun igati</c:v>
                </c:pt>
              </c:strCache>
            </c:strRef>
          </c:tx>
          <c:spPr>
            <a:solidFill>
              <a:schemeClr val="accent1">
                <a:lumMod val="75000"/>
              </a:scheme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'3_c'!$A$3:$A$8</c:f>
              <c:strCache>
                <c:ptCount val="6"/>
                <c:pt idx="0">
                  <c:v>Jaekaubandus ja toitlustusettevõtted on pädevad toidu ohutust kontrollima</c:v>
                </c:pt>
                <c:pt idx="1">
                  <c:v>Jaekaubandusel ja toitlustusettevõtetel on piisavalt teadmisi toidu ohutuse tagamiseks</c:v>
                </c:pt>
                <c:pt idx="2">
                  <c:v>Jaekaubandus ja toitlustusettevõtted pööravad toidu ohutusele erilist tähelepanu</c:v>
                </c:pt>
                <c:pt idx="3">
                  <c:v>Jaekaubanduse ja toitlustusettevõtete tegevus toidu ohutuse tagamiseks on piisav</c:v>
                </c:pt>
                <c:pt idx="4">
                  <c:v>Jaekaubandus ja toitlustusettevõtted on toidu ohutuse osas ausad</c:v>
                </c:pt>
                <c:pt idx="5">
                  <c:v>Jaekaubandus ja toitlustusettevõtted on toidu ohutust puudutava info osas piisavalt avatud</c:v>
                </c:pt>
              </c:strCache>
            </c:strRef>
          </c:cat>
          <c:val>
            <c:numRef>
              <c:f>'3_c'!$B$3:$B$8</c:f>
              <c:numCache>
                <c:formatCode>0</c:formatCode>
                <c:ptCount val="6"/>
                <c:pt idx="0">
                  <c:v>8.125</c:v>
                </c:pt>
                <c:pt idx="1">
                  <c:v>7.125</c:v>
                </c:pt>
                <c:pt idx="2">
                  <c:v>5.625</c:v>
                </c:pt>
                <c:pt idx="3">
                  <c:v>4.625</c:v>
                </c:pt>
                <c:pt idx="4">
                  <c:v>4.625</c:v>
                </c:pt>
                <c:pt idx="5">
                  <c:v>4.125</c:v>
                </c:pt>
              </c:numCache>
            </c:numRef>
          </c:val>
          <c:extLst>
            <c:ext xmlns:c16="http://schemas.microsoft.com/office/drawing/2014/chart" uri="{C3380CC4-5D6E-409C-BE32-E72D297353CC}">
              <c16:uniqueId val="{00000000-681A-435B-89F7-B8D5659E901F}"/>
            </c:ext>
          </c:extLst>
        </c:ser>
        <c:ser>
          <c:idx val="1"/>
          <c:order val="1"/>
          <c:tx>
            <c:strRef>
              <c:f>'3_c'!$C$2</c:f>
              <c:strCache>
                <c:ptCount val="1"/>
                <c:pt idx="0">
                  <c:v>Pigem olen nõus</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'3_c'!$A$3:$A$8</c:f>
              <c:strCache>
                <c:ptCount val="6"/>
                <c:pt idx="0">
                  <c:v>Jaekaubandus ja toitlustusettevõtted on pädevad toidu ohutust kontrollima</c:v>
                </c:pt>
                <c:pt idx="1">
                  <c:v>Jaekaubandusel ja toitlustusettevõtetel on piisavalt teadmisi toidu ohutuse tagamiseks</c:v>
                </c:pt>
                <c:pt idx="2">
                  <c:v>Jaekaubandus ja toitlustusettevõtted pööravad toidu ohutusele erilist tähelepanu</c:v>
                </c:pt>
                <c:pt idx="3">
                  <c:v>Jaekaubanduse ja toitlustusettevõtete tegevus toidu ohutuse tagamiseks on piisav</c:v>
                </c:pt>
                <c:pt idx="4">
                  <c:v>Jaekaubandus ja toitlustusettevõtted on toidu ohutuse osas ausad</c:v>
                </c:pt>
                <c:pt idx="5">
                  <c:v>Jaekaubandus ja toitlustusettevõtted on toidu ohutust puudutava info osas piisavalt avatud</c:v>
                </c:pt>
              </c:strCache>
            </c:strRef>
          </c:cat>
          <c:val>
            <c:numRef>
              <c:f>'3_c'!$C$3:$C$8</c:f>
              <c:numCache>
                <c:formatCode>0</c:formatCode>
                <c:ptCount val="6"/>
                <c:pt idx="0">
                  <c:v>36.5</c:v>
                </c:pt>
                <c:pt idx="1">
                  <c:v>37.125</c:v>
                </c:pt>
                <c:pt idx="2">
                  <c:v>26.875</c:v>
                </c:pt>
                <c:pt idx="3">
                  <c:v>26.75</c:v>
                </c:pt>
                <c:pt idx="4">
                  <c:v>23.125</c:v>
                </c:pt>
                <c:pt idx="5">
                  <c:v>25.75</c:v>
                </c:pt>
              </c:numCache>
            </c:numRef>
          </c:val>
          <c:extLst>
            <c:ext xmlns:c16="http://schemas.microsoft.com/office/drawing/2014/chart" uri="{C3380CC4-5D6E-409C-BE32-E72D297353CC}">
              <c16:uniqueId val="{00000001-681A-435B-89F7-B8D5659E901F}"/>
            </c:ext>
          </c:extLst>
        </c:ser>
        <c:ser>
          <c:idx val="2"/>
          <c:order val="2"/>
          <c:tx>
            <c:strRef>
              <c:f>'3_c'!$D$2</c:f>
              <c:strCache>
                <c:ptCount val="1"/>
                <c:pt idx="0">
                  <c:v>Nii ja naa</c:v>
                </c:pt>
              </c:strCache>
            </c:strRef>
          </c:tx>
          <c:spPr>
            <a:solidFill>
              <a:srgbClr val="5B9BD5">
                <a:lumMod val="40000"/>
                <a:lumOff val="6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'3_c'!$A$3:$A$8</c:f>
              <c:strCache>
                <c:ptCount val="6"/>
                <c:pt idx="0">
                  <c:v>Jaekaubandus ja toitlustusettevõtted on pädevad toidu ohutust kontrollima</c:v>
                </c:pt>
                <c:pt idx="1">
                  <c:v>Jaekaubandusel ja toitlustusettevõtetel on piisavalt teadmisi toidu ohutuse tagamiseks</c:v>
                </c:pt>
                <c:pt idx="2">
                  <c:v>Jaekaubandus ja toitlustusettevõtted pööravad toidu ohutusele erilist tähelepanu</c:v>
                </c:pt>
                <c:pt idx="3">
                  <c:v>Jaekaubanduse ja toitlustusettevõtete tegevus toidu ohutuse tagamiseks on piisav</c:v>
                </c:pt>
                <c:pt idx="4">
                  <c:v>Jaekaubandus ja toitlustusettevõtted on toidu ohutuse osas ausad</c:v>
                </c:pt>
                <c:pt idx="5">
                  <c:v>Jaekaubandus ja toitlustusettevõtted on toidu ohutust puudutava info osas piisavalt avatud</c:v>
                </c:pt>
              </c:strCache>
            </c:strRef>
          </c:cat>
          <c:val>
            <c:numRef>
              <c:f>'3_c'!$D$3:$D$8</c:f>
              <c:numCache>
                <c:formatCode>0</c:formatCode>
                <c:ptCount val="6"/>
                <c:pt idx="0">
                  <c:v>28.875</c:v>
                </c:pt>
                <c:pt idx="1">
                  <c:v>32.875</c:v>
                </c:pt>
                <c:pt idx="2">
                  <c:v>35</c:v>
                </c:pt>
                <c:pt idx="3">
                  <c:v>36.125</c:v>
                </c:pt>
                <c:pt idx="4">
                  <c:v>38.125</c:v>
                </c:pt>
                <c:pt idx="5">
                  <c:v>36.25</c:v>
                </c:pt>
              </c:numCache>
            </c:numRef>
          </c:val>
          <c:extLst>
            <c:ext xmlns:c16="http://schemas.microsoft.com/office/drawing/2014/chart" uri="{C3380CC4-5D6E-409C-BE32-E72D297353CC}">
              <c16:uniqueId val="{00000002-681A-435B-89F7-B8D5659E901F}"/>
            </c:ext>
          </c:extLst>
        </c:ser>
        <c:ser>
          <c:idx val="3"/>
          <c:order val="3"/>
          <c:tx>
            <c:strRef>
              <c:f>'3_c'!$E$2</c:f>
              <c:strCache>
                <c:ptCount val="1"/>
                <c:pt idx="0">
                  <c:v>Pigem ei ole nõus</c:v>
                </c:pt>
              </c:strCache>
            </c:strRef>
          </c:tx>
          <c:spPr>
            <a:solidFill>
              <a:srgbClr val="ED7D31">
                <a:lumMod val="60000"/>
                <a:lumOff val="4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'3_c'!$A$3:$A$8</c:f>
              <c:strCache>
                <c:ptCount val="6"/>
                <c:pt idx="0">
                  <c:v>Jaekaubandus ja toitlustusettevõtted on pädevad toidu ohutust kontrollima</c:v>
                </c:pt>
                <c:pt idx="1">
                  <c:v>Jaekaubandusel ja toitlustusettevõtetel on piisavalt teadmisi toidu ohutuse tagamiseks</c:v>
                </c:pt>
                <c:pt idx="2">
                  <c:v>Jaekaubandus ja toitlustusettevõtted pööravad toidu ohutusele erilist tähelepanu</c:v>
                </c:pt>
                <c:pt idx="3">
                  <c:v>Jaekaubanduse ja toitlustusettevõtete tegevus toidu ohutuse tagamiseks on piisav</c:v>
                </c:pt>
                <c:pt idx="4">
                  <c:v>Jaekaubandus ja toitlustusettevõtted on toidu ohutuse osas ausad</c:v>
                </c:pt>
                <c:pt idx="5">
                  <c:v>Jaekaubandus ja toitlustusettevõtted on toidu ohutust puudutava info osas piisavalt avatud</c:v>
                </c:pt>
              </c:strCache>
            </c:strRef>
          </c:cat>
          <c:val>
            <c:numRef>
              <c:f>'3_c'!$E$3:$E$8</c:f>
              <c:numCache>
                <c:formatCode>0</c:formatCode>
                <c:ptCount val="6"/>
                <c:pt idx="0">
                  <c:v>16.25</c:v>
                </c:pt>
                <c:pt idx="1">
                  <c:v>14.125</c:v>
                </c:pt>
                <c:pt idx="2">
                  <c:v>18.625</c:v>
                </c:pt>
                <c:pt idx="3">
                  <c:v>19</c:v>
                </c:pt>
                <c:pt idx="4">
                  <c:v>21.625</c:v>
                </c:pt>
                <c:pt idx="5">
                  <c:v>21.5</c:v>
                </c:pt>
              </c:numCache>
            </c:numRef>
          </c:val>
          <c:extLst>
            <c:ext xmlns:c16="http://schemas.microsoft.com/office/drawing/2014/chart" uri="{C3380CC4-5D6E-409C-BE32-E72D297353CC}">
              <c16:uniqueId val="{00000003-681A-435B-89F7-B8D5659E901F}"/>
            </c:ext>
          </c:extLst>
        </c:ser>
        <c:ser>
          <c:idx val="4"/>
          <c:order val="4"/>
          <c:tx>
            <c:strRef>
              <c:f>'3_c'!$F$2</c:f>
              <c:strCache>
                <c:ptCount val="1"/>
                <c:pt idx="0">
                  <c:v>Üldse ei nõustu</c:v>
                </c:pt>
              </c:strCache>
            </c:strRef>
          </c:tx>
          <c:spPr>
            <a:solidFill>
              <a:srgbClr val="ED7D31"/>
            </a:solidFill>
            <a:ln>
              <a:noFill/>
            </a:ln>
            <a:effectLst/>
            <a:sp3d/>
          </c:spPr>
          <c:invertIfNegative val="0"/>
          <c:dLbls>
            <c:dLbl>
              <c:idx val="5"/>
              <c:layout>
                <c:manualLayout>
                  <c:x val="5.3220003522213264E-4"/>
                  <c:y val="3.836144762627528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81A-435B-89F7-B8D5659E901F}"/>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'3_c'!$A$3:$A$8</c:f>
              <c:strCache>
                <c:ptCount val="6"/>
                <c:pt idx="0">
                  <c:v>Jaekaubandus ja toitlustusettevõtted on pädevad toidu ohutust kontrollima</c:v>
                </c:pt>
                <c:pt idx="1">
                  <c:v>Jaekaubandusel ja toitlustusettevõtetel on piisavalt teadmisi toidu ohutuse tagamiseks</c:v>
                </c:pt>
                <c:pt idx="2">
                  <c:v>Jaekaubandus ja toitlustusettevõtted pööravad toidu ohutusele erilist tähelepanu</c:v>
                </c:pt>
                <c:pt idx="3">
                  <c:v>Jaekaubanduse ja toitlustusettevõtete tegevus toidu ohutuse tagamiseks on piisav</c:v>
                </c:pt>
                <c:pt idx="4">
                  <c:v>Jaekaubandus ja toitlustusettevõtted on toidu ohutuse osas ausad</c:v>
                </c:pt>
                <c:pt idx="5">
                  <c:v>Jaekaubandus ja toitlustusettevõtted on toidu ohutust puudutava info osas piisavalt avatud</c:v>
                </c:pt>
              </c:strCache>
            </c:strRef>
          </c:cat>
          <c:val>
            <c:numRef>
              <c:f>'3_c'!$F$3:$F$8</c:f>
              <c:numCache>
                <c:formatCode>0</c:formatCode>
                <c:ptCount val="6"/>
                <c:pt idx="0">
                  <c:v>3.75</c:v>
                </c:pt>
                <c:pt idx="1">
                  <c:v>2.75</c:v>
                </c:pt>
                <c:pt idx="2">
                  <c:v>5.5</c:v>
                </c:pt>
                <c:pt idx="3">
                  <c:v>5.125</c:v>
                </c:pt>
                <c:pt idx="4">
                  <c:v>5.5</c:v>
                </c:pt>
                <c:pt idx="5">
                  <c:v>4.75</c:v>
                </c:pt>
              </c:numCache>
            </c:numRef>
          </c:val>
          <c:extLst>
            <c:ext xmlns:c16="http://schemas.microsoft.com/office/drawing/2014/chart" uri="{C3380CC4-5D6E-409C-BE32-E72D297353CC}">
              <c16:uniqueId val="{00000005-681A-435B-89F7-B8D5659E901F}"/>
            </c:ext>
          </c:extLst>
        </c:ser>
        <c:ser>
          <c:idx val="5"/>
          <c:order val="5"/>
          <c:tx>
            <c:strRef>
              <c:f>'3_c'!$G$2</c:f>
              <c:strCache>
                <c:ptCount val="1"/>
                <c:pt idx="0">
                  <c:v>Ei oska öelda</c:v>
                </c:pt>
              </c:strCache>
            </c:strRef>
          </c:tx>
          <c:spPr>
            <a:solidFill>
              <a:sysClr val="window" lastClr="FFFFFF">
                <a:lumMod val="75000"/>
              </a:sysClr>
            </a:solidFill>
            <a:ln>
              <a:noFill/>
            </a:ln>
            <a:effectLst/>
            <a:sp3d/>
          </c:spPr>
          <c:invertIfNegative val="0"/>
          <c:dLbls>
            <c:dLbl>
              <c:idx val="4"/>
              <c:layout>
                <c:manualLayout>
                  <c:x val="5.0793640636191111E-3"/>
                  <c:y val="1.874765303255156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81A-435B-89F7-B8D5659E901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'3_c'!$A$3:$A$8</c:f>
              <c:strCache>
                <c:ptCount val="6"/>
                <c:pt idx="0">
                  <c:v>Jaekaubandus ja toitlustusettevõtted on pädevad toidu ohutust kontrollima</c:v>
                </c:pt>
                <c:pt idx="1">
                  <c:v>Jaekaubandusel ja toitlustusettevõtetel on piisavalt teadmisi toidu ohutuse tagamiseks</c:v>
                </c:pt>
                <c:pt idx="2">
                  <c:v>Jaekaubandus ja toitlustusettevõtted pööravad toidu ohutusele erilist tähelepanu</c:v>
                </c:pt>
                <c:pt idx="3">
                  <c:v>Jaekaubanduse ja toitlustusettevõtete tegevus toidu ohutuse tagamiseks on piisav</c:v>
                </c:pt>
                <c:pt idx="4">
                  <c:v>Jaekaubandus ja toitlustusettevõtted on toidu ohutuse osas ausad</c:v>
                </c:pt>
                <c:pt idx="5">
                  <c:v>Jaekaubandus ja toitlustusettevõtted on toidu ohutust puudutava info osas piisavalt avatud</c:v>
                </c:pt>
              </c:strCache>
            </c:strRef>
          </c:cat>
          <c:val>
            <c:numRef>
              <c:f>'3_c'!$G$3:$G$8</c:f>
              <c:numCache>
                <c:formatCode>0</c:formatCode>
                <c:ptCount val="6"/>
                <c:pt idx="0">
                  <c:v>6.5</c:v>
                </c:pt>
                <c:pt idx="1">
                  <c:v>6</c:v>
                </c:pt>
                <c:pt idx="2">
                  <c:v>8.375</c:v>
                </c:pt>
                <c:pt idx="3">
                  <c:v>8.375</c:v>
                </c:pt>
                <c:pt idx="4">
                  <c:v>7</c:v>
                </c:pt>
                <c:pt idx="5">
                  <c:v>7.625</c:v>
                </c:pt>
              </c:numCache>
            </c:numRef>
          </c:val>
          <c:extLst>
            <c:ext xmlns:c16="http://schemas.microsoft.com/office/drawing/2014/chart" uri="{C3380CC4-5D6E-409C-BE32-E72D297353CC}">
              <c16:uniqueId val="{00000007-681A-435B-89F7-B8D5659E901F}"/>
            </c:ext>
          </c:extLst>
        </c:ser>
        <c:dLbls>
          <c:showLegendKey val="0"/>
          <c:showVal val="1"/>
          <c:showCatName val="0"/>
          <c:showSerName val="0"/>
          <c:showPercent val="0"/>
          <c:showBubbleSize val="0"/>
        </c:dLbls>
        <c:gapWidth val="150"/>
        <c:shape val="box"/>
        <c:axId val="403580760"/>
        <c:axId val="403577624"/>
        <c:axId val="0"/>
      </c:bar3DChart>
      <c:catAx>
        <c:axId val="403580760"/>
        <c:scaling>
          <c:orientation val="maxMin"/>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t-EE"/>
          </a:p>
        </c:txPr>
        <c:crossAx val="403577624"/>
        <c:crosses val="autoZero"/>
        <c:auto val="1"/>
        <c:lblAlgn val="ctr"/>
        <c:lblOffset val="100"/>
        <c:noMultiLvlLbl val="0"/>
      </c:catAx>
      <c:valAx>
        <c:axId val="403577624"/>
        <c:scaling>
          <c:orientation val="minMax"/>
        </c:scaling>
        <c:delete val="1"/>
        <c:axPos val="t"/>
        <c:numFmt formatCode="0%" sourceLinked="1"/>
        <c:majorTickMark val="none"/>
        <c:minorTickMark val="none"/>
        <c:tickLblPos val="nextTo"/>
        <c:crossAx val="403580760"/>
        <c:crosses val="autoZero"/>
        <c:crossBetween val="between"/>
      </c:valAx>
      <c:spPr>
        <a:noFill/>
        <a:ln>
          <a:noFill/>
        </a:ln>
        <a:effectLst/>
      </c:spPr>
    </c:plotArea>
    <c:legend>
      <c:legendPos val="b"/>
      <c:layout>
        <c:manualLayout>
          <c:xMode val="edge"/>
          <c:yMode val="edge"/>
          <c:x val="0.14335485949522575"/>
          <c:y val="0.90508233402136629"/>
          <c:w val="0.75740480140657462"/>
          <c:h val="8.2402999841021035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t-EE"/>
        </a:p>
      </c:txPr>
    </c:legend>
    <c:plotVisOnly val="1"/>
    <c:dispBlanksAs val="gap"/>
    <c:showDLblsOverMax val="0"/>
  </c:chart>
  <c:spPr>
    <a:noFill/>
    <a:ln w="9525" cap="flat" cmpd="sng" algn="ctr">
      <a:noFill/>
      <a:round/>
    </a:ln>
    <a:effectLst/>
  </c:spPr>
  <c:txPr>
    <a:bodyPr/>
    <a:lstStyle/>
    <a:p>
      <a:pPr>
        <a:defRPr b="1"/>
      </a:pPr>
      <a:endParaRPr lang="et-EE"/>
    </a:p>
  </c:txPr>
  <c:externalData r:id="rId4">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a:solidFill>
                  <a:srgbClr val="595959"/>
                </a:solidFill>
                <a:latin typeface="Calibri"/>
              </a:rPr>
              <a:t>Mil määral nõustute järgnevate väidetega? 
</a:t>
            </a:r>
            <a:r>
              <a:rPr lang="et-EE" sz="1400" b="0" strike="noStrike" spc="-1">
                <a:solidFill>
                  <a:srgbClr val="595959"/>
                </a:solidFill>
                <a:latin typeface="Calibri"/>
              </a:rPr>
              <a:t>N=800</a:t>
            </a:r>
          </a:p>
        </c:rich>
      </c:tx>
      <c:layout>
        <c:manualLayout>
          <c:xMode val="edge"/>
          <c:yMode val="edge"/>
          <c:x val="0.42859562556497927"/>
          <c:y val="0.1004200169814127"/>
        </c:manualLayout>
      </c:layout>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bar3DChart>
        <c:barDir val="bar"/>
        <c:grouping val="percentStacked"/>
        <c:varyColors val="0"/>
        <c:ser>
          <c:idx val="0"/>
          <c:order val="0"/>
          <c:tx>
            <c:strRef>
              <c:f>Q3_c_taust!$B$2</c:f>
              <c:strCache>
                <c:ptCount val="1"/>
                <c:pt idx="0">
                  <c:v>Nõustun igati</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Q3_c_taust!$A$3:$A$20</c:f>
              <c:strCache>
                <c:ptCount val="18"/>
                <c:pt idx="0">
                  <c:v>Jaekaubandus ja toitlustusettevõtted on pädevad toidu ohutust kontrollima</c:v>
                </c:pt>
                <c:pt idx="1">
                  <c:v>Mees</c:v>
                </c:pt>
                <c:pt idx="2">
                  <c:v>Naine</c:v>
                </c:pt>
                <c:pt idx="3">
                  <c:v>Jaekaubandusel ja toitlustus-ettevõtetel on piisavalt teadmisi toidu ohutuse tagamiseks</c:v>
                </c:pt>
                <c:pt idx="4">
                  <c:v>Mees</c:v>
                </c:pt>
                <c:pt idx="5">
                  <c:v>Naine</c:v>
                </c:pt>
                <c:pt idx="6">
                  <c:v>Jaekaubandus ja toitlustusettevõtted pööravad toidu ohutusele erilist tähelepanu</c:v>
                </c:pt>
                <c:pt idx="7">
                  <c:v>Mees</c:v>
                </c:pt>
                <c:pt idx="8">
                  <c:v>Naine</c:v>
                </c:pt>
                <c:pt idx="9">
                  <c:v>Jaekaubanduse ja toitlustusettevõtete tegevus toidu ohutuse tagamiseks on piisav</c:v>
                </c:pt>
                <c:pt idx="10">
                  <c:v>Mees</c:v>
                </c:pt>
                <c:pt idx="11">
                  <c:v>Naine</c:v>
                </c:pt>
                <c:pt idx="12">
                  <c:v>Jaekaubandus ja toitlustusettevõtted on toidu ohutuse osas ausad</c:v>
                </c:pt>
                <c:pt idx="13">
                  <c:v>Mees</c:v>
                </c:pt>
                <c:pt idx="14">
                  <c:v>Naine</c:v>
                </c:pt>
                <c:pt idx="15">
                  <c:v>Jaekaubandus ja toitlustusettevõtted on toidu ohutust puudutava info osas piisavalt avatud</c:v>
                </c:pt>
                <c:pt idx="16">
                  <c:v>Mees</c:v>
                </c:pt>
                <c:pt idx="17">
                  <c:v>Naine</c:v>
                </c:pt>
              </c:strCache>
            </c:strRef>
          </c:cat>
          <c:val>
            <c:numRef>
              <c:f>Q3_c_taust!$B$3:$B$20</c:f>
              <c:numCache>
                <c:formatCode>0</c:formatCode>
                <c:ptCount val="18"/>
                <c:pt idx="1">
                  <c:v>8.4656084656084705</c:v>
                </c:pt>
                <c:pt idx="2">
                  <c:v>7.8199052132701397</c:v>
                </c:pt>
                <c:pt idx="4">
                  <c:v>7.6719576719576699</c:v>
                </c:pt>
                <c:pt idx="5">
                  <c:v>6.6350710900473899</c:v>
                </c:pt>
                <c:pt idx="7">
                  <c:v>6.8783068783068799</c:v>
                </c:pt>
                <c:pt idx="8">
                  <c:v>4.50236966824645</c:v>
                </c:pt>
                <c:pt idx="10">
                  <c:v>4.7619047619047601</c:v>
                </c:pt>
                <c:pt idx="11">
                  <c:v>4.50236966824645</c:v>
                </c:pt>
                <c:pt idx="13">
                  <c:v>5.8201058201058196</c:v>
                </c:pt>
                <c:pt idx="14">
                  <c:v>3.5545023696682501</c:v>
                </c:pt>
                <c:pt idx="16">
                  <c:v>5.0264550264550296</c:v>
                </c:pt>
                <c:pt idx="17">
                  <c:v>3.3175355450236999</c:v>
                </c:pt>
              </c:numCache>
            </c:numRef>
          </c:val>
          <c:extLst>
            <c:ext xmlns:c16="http://schemas.microsoft.com/office/drawing/2014/chart" uri="{C3380CC4-5D6E-409C-BE32-E72D297353CC}">
              <c16:uniqueId val="{00000000-52EF-4BD8-B075-56920A33BF08}"/>
            </c:ext>
          </c:extLst>
        </c:ser>
        <c:ser>
          <c:idx val="1"/>
          <c:order val="1"/>
          <c:tx>
            <c:strRef>
              <c:f>Q3_c_taust!$C$2</c:f>
              <c:strCache>
                <c:ptCount val="1"/>
                <c:pt idx="0">
                  <c:v>Pigem olen nõus</c:v>
                </c:pt>
              </c:strCache>
            </c:strRef>
          </c:tx>
          <c:spPr>
            <a:solidFill>
              <a:srgbClr val="4472C4"/>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Q3_c_taust!$A$3:$A$20</c:f>
              <c:strCache>
                <c:ptCount val="18"/>
                <c:pt idx="0">
                  <c:v>Jaekaubandus ja toitlustusettevõtted on pädevad toidu ohutust kontrollima</c:v>
                </c:pt>
                <c:pt idx="1">
                  <c:v>Mees</c:v>
                </c:pt>
                <c:pt idx="2">
                  <c:v>Naine</c:v>
                </c:pt>
                <c:pt idx="3">
                  <c:v>Jaekaubandusel ja toitlustus-ettevõtetel on piisavalt teadmisi toidu ohutuse tagamiseks</c:v>
                </c:pt>
                <c:pt idx="4">
                  <c:v>Mees</c:v>
                </c:pt>
                <c:pt idx="5">
                  <c:v>Naine</c:v>
                </c:pt>
                <c:pt idx="6">
                  <c:v>Jaekaubandus ja toitlustusettevõtted pööravad toidu ohutusele erilist tähelepanu</c:v>
                </c:pt>
                <c:pt idx="7">
                  <c:v>Mees</c:v>
                </c:pt>
                <c:pt idx="8">
                  <c:v>Naine</c:v>
                </c:pt>
                <c:pt idx="9">
                  <c:v>Jaekaubanduse ja toitlustusettevõtete tegevus toidu ohutuse tagamiseks on piisav</c:v>
                </c:pt>
                <c:pt idx="10">
                  <c:v>Mees</c:v>
                </c:pt>
                <c:pt idx="11">
                  <c:v>Naine</c:v>
                </c:pt>
                <c:pt idx="12">
                  <c:v>Jaekaubandus ja toitlustusettevõtted on toidu ohutuse osas ausad</c:v>
                </c:pt>
                <c:pt idx="13">
                  <c:v>Mees</c:v>
                </c:pt>
                <c:pt idx="14">
                  <c:v>Naine</c:v>
                </c:pt>
                <c:pt idx="15">
                  <c:v>Jaekaubandus ja toitlustusettevõtted on toidu ohutust puudutava info osas piisavalt avatud</c:v>
                </c:pt>
                <c:pt idx="16">
                  <c:v>Mees</c:v>
                </c:pt>
                <c:pt idx="17">
                  <c:v>Naine</c:v>
                </c:pt>
              </c:strCache>
            </c:strRef>
          </c:cat>
          <c:val>
            <c:numRef>
              <c:f>Q3_c_taust!$C$3:$C$20</c:f>
              <c:numCache>
                <c:formatCode>0</c:formatCode>
                <c:ptCount val="18"/>
                <c:pt idx="1">
                  <c:v>38.8888888888889</c:v>
                </c:pt>
                <c:pt idx="2">
                  <c:v>34.360189573459699</c:v>
                </c:pt>
                <c:pt idx="4">
                  <c:v>36.507936507936499</c:v>
                </c:pt>
                <c:pt idx="5">
                  <c:v>37.677725118483401</c:v>
                </c:pt>
                <c:pt idx="7">
                  <c:v>28.571428571428601</c:v>
                </c:pt>
                <c:pt idx="8">
                  <c:v>25.355450236966799</c:v>
                </c:pt>
                <c:pt idx="10">
                  <c:v>26.984126984126998</c:v>
                </c:pt>
                <c:pt idx="11">
                  <c:v>26.540284360189599</c:v>
                </c:pt>
                <c:pt idx="13">
                  <c:v>23.544973544973502</c:v>
                </c:pt>
                <c:pt idx="14">
                  <c:v>22.748815165876799</c:v>
                </c:pt>
                <c:pt idx="16">
                  <c:v>25.6613756613757</c:v>
                </c:pt>
                <c:pt idx="17">
                  <c:v>25.829383886255901</c:v>
                </c:pt>
              </c:numCache>
            </c:numRef>
          </c:val>
          <c:extLst>
            <c:ext xmlns:c16="http://schemas.microsoft.com/office/drawing/2014/chart" uri="{C3380CC4-5D6E-409C-BE32-E72D297353CC}">
              <c16:uniqueId val="{00000001-52EF-4BD8-B075-56920A33BF08}"/>
            </c:ext>
          </c:extLst>
        </c:ser>
        <c:ser>
          <c:idx val="2"/>
          <c:order val="2"/>
          <c:tx>
            <c:strRef>
              <c:f>Q3_c_taust!$D$2</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Q3_c_taust!$A$3:$A$20</c:f>
              <c:strCache>
                <c:ptCount val="18"/>
                <c:pt idx="0">
                  <c:v>Jaekaubandus ja toitlustusettevõtted on pädevad toidu ohutust kontrollima</c:v>
                </c:pt>
                <c:pt idx="1">
                  <c:v>Mees</c:v>
                </c:pt>
                <c:pt idx="2">
                  <c:v>Naine</c:v>
                </c:pt>
                <c:pt idx="3">
                  <c:v>Jaekaubandusel ja toitlustus-ettevõtetel on piisavalt teadmisi toidu ohutuse tagamiseks</c:v>
                </c:pt>
                <c:pt idx="4">
                  <c:v>Mees</c:v>
                </c:pt>
                <c:pt idx="5">
                  <c:v>Naine</c:v>
                </c:pt>
                <c:pt idx="6">
                  <c:v>Jaekaubandus ja toitlustusettevõtted pööravad toidu ohutusele erilist tähelepanu</c:v>
                </c:pt>
                <c:pt idx="7">
                  <c:v>Mees</c:v>
                </c:pt>
                <c:pt idx="8">
                  <c:v>Naine</c:v>
                </c:pt>
                <c:pt idx="9">
                  <c:v>Jaekaubanduse ja toitlustusettevõtete tegevus toidu ohutuse tagamiseks on piisav</c:v>
                </c:pt>
                <c:pt idx="10">
                  <c:v>Mees</c:v>
                </c:pt>
                <c:pt idx="11">
                  <c:v>Naine</c:v>
                </c:pt>
                <c:pt idx="12">
                  <c:v>Jaekaubandus ja toitlustusettevõtted on toidu ohutuse osas ausad</c:v>
                </c:pt>
                <c:pt idx="13">
                  <c:v>Mees</c:v>
                </c:pt>
                <c:pt idx="14">
                  <c:v>Naine</c:v>
                </c:pt>
                <c:pt idx="15">
                  <c:v>Jaekaubandus ja toitlustusettevõtted on toidu ohutust puudutava info osas piisavalt avatud</c:v>
                </c:pt>
                <c:pt idx="16">
                  <c:v>Mees</c:v>
                </c:pt>
                <c:pt idx="17">
                  <c:v>Naine</c:v>
                </c:pt>
              </c:strCache>
            </c:strRef>
          </c:cat>
          <c:val>
            <c:numRef>
              <c:f>Q3_c_taust!$D$3:$D$20</c:f>
              <c:numCache>
                <c:formatCode>0</c:formatCode>
                <c:ptCount val="18"/>
                <c:pt idx="1">
                  <c:v>28.042328042327998</c:v>
                </c:pt>
                <c:pt idx="2">
                  <c:v>29.6208530805687</c:v>
                </c:pt>
                <c:pt idx="4">
                  <c:v>33.597883597883602</c:v>
                </c:pt>
                <c:pt idx="5">
                  <c:v>32.227488151658797</c:v>
                </c:pt>
                <c:pt idx="7">
                  <c:v>33.068783068783098</c:v>
                </c:pt>
                <c:pt idx="8">
                  <c:v>36.729857819905199</c:v>
                </c:pt>
                <c:pt idx="10">
                  <c:v>36.507936507936499</c:v>
                </c:pt>
                <c:pt idx="11">
                  <c:v>35.781990521327003</c:v>
                </c:pt>
                <c:pt idx="13">
                  <c:v>36.507936507936499</c:v>
                </c:pt>
                <c:pt idx="14">
                  <c:v>39.5734597156398</c:v>
                </c:pt>
                <c:pt idx="16">
                  <c:v>37.301587301587297</c:v>
                </c:pt>
                <c:pt idx="17">
                  <c:v>35.308056872037902</c:v>
                </c:pt>
              </c:numCache>
            </c:numRef>
          </c:val>
          <c:extLst>
            <c:ext xmlns:c16="http://schemas.microsoft.com/office/drawing/2014/chart" uri="{C3380CC4-5D6E-409C-BE32-E72D297353CC}">
              <c16:uniqueId val="{00000002-52EF-4BD8-B075-56920A33BF08}"/>
            </c:ext>
          </c:extLst>
        </c:ser>
        <c:ser>
          <c:idx val="3"/>
          <c:order val="3"/>
          <c:tx>
            <c:strRef>
              <c:f>Q3_c_taust!$E$2</c:f>
              <c:strCache>
                <c:ptCount val="1"/>
                <c:pt idx="0">
                  <c:v>Pigem ei ole nõus</c:v>
                </c:pt>
              </c:strCache>
            </c:strRef>
          </c:tx>
          <c:spPr>
            <a:solidFill>
              <a:srgbClr val="F4B18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Q3_c_taust!$A$3:$A$20</c:f>
              <c:strCache>
                <c:ptCount val="18"/>
                <c:pt idx="0">
                  <c:v>Jaekaubandus ja toitlustusettevõtted on pädevad toidu ohutust kontrollima</c:v>
                </c:pt>
                <c:pt idx="1">
                  <c:v>Mees</c:v>
                </c:pt>
                <c:pt idx="2">
                  <c:v>Naine</c:v>
                </c:pt>
                <c:pt idx="3">
                  <c:v>Jaekaubandusel ja toitlustus-ettevõtetel on piisavalt teadmisi toidu ohutuse tagamiseks</c:v>
                </c:pt>
                <c:pt idx="4">
                  <c:v>Mees</c:v>
                </c:pt>
                <c:pt idx="5">
                  <c:v>Naine</c:v>
                </c:pt>
                <c:pt idx="6">
                  <c:v>Jaekaubandus ja toitlustusettevõtted pööravad toidu ohutusele erilist tähelepanu</c:v>
                </c:pt>
                <c:pt idx="7">
                  <c:v>Mees</c:v>
                </c:pt>
                <c:pt idx="8">
                  <c:v>Naine</c:v>
                </c:pt>
                <c:pt idx="9">
                  <c:v>Jaekaubanduse ja toitlustusettevõtete tegevus toidu ohutuse tagamiseks on piisav</c:v>
                </c:pt>
                <c:pt idx="10">
                  <c:v>Mees</c:v>
                </c:pt>
                <c:pt idx="11">
                  <c:v>Naine</c:v>
                </c:pt>
                <c:pt idx="12">
                  <c:v>Jaekaubandus ja toitlustusettevõtted on toidu ohutuse osas ausad</c:v>
                </c:pt>
                <c:pt idx="13">
                  <c:v>Mees</c:v>
                </c:pt>
                <c:pt idx="14">
                  <c:v>Naine</c:v>
                </c:pt>
                <c:pt idx="15">
                  <c:v>Jaekaubandus ja toitlustusettevõtted on toidu ohutust puudutava info osas piisavalt avatud</c:v>
                </c:pt>
                <c:pt idx="16">
                  <c:v>Mees</c:v>
                </c:pt>
                <c:pt idx="17">
                  <c:v>Naine</c:v>
                </c:pt>
              </c:strCache>
            </c:strRef>
          </c:cat>
          <c:val>
            <c:numRef>
              <c:f>Q3_c_taust!$E$3:$E$20</c:f>
              <c:numCache>
                <c:formatCode>0</c:formatCode>
                <c:ptCount val="18"/>
                <c:pt idx="1">
                  <c:v>15.0793650793651</c:v>
                </c:pt>
                <c:pt idx="2">
                  <c:v>17.298578199052098</c:v>
                </c:pt>
                <c:pt idx="4">
                  <c:v>13.756613756613801</c:v>
                </c:pt>
                <c:pt idx="5">
                  <c:v>14.454976303317499</c:v>
                </c:pt>
                <c:pt idx="7">
                  <c:v>17.7248677248677</c:v>
                </c:pt>
                <c:pt idx="8">
                  <c:v>19.4312796208531</c:v>
                </c:pt>
                <c:pt idx="10">
                  <c:v>18.253968253968299</c:v>
                </c:pt>
                <c:pt idx="11">
                  <c:v>19.668246445497601</c:v>
                </c:pt>
                <c:pt idx="13">
                  <c:v>21.6931216931217</c:v>
                </c:pt>
                <c:pt idx="14">
                  <c:v>21.563981042654</c:v>
                </c:pt>
                <c:pt idx="16">
                  <c:v>19.047619047619001</c:v>
                </c:pt>
                <c:pt idx="17">
                  <c:v>23.696682464455002</c:v>
                </c:pt>
              </c:numCache>
            </c:numRef>
          </c:val>
          <c:extLst>
            <c:ext xmlns:c16="http://schemas.microsoft.com/office/drawing/2014/chart" uri="{C3380CC4-5D6E-409C-BE32-E72D297353CC}">
              <c16:uniqueId val="{00000003-52EF-4BD8-B075-56920A33BF08}"/>
            </c:ext>
          </c:extLst>
        </c:ser>
        <c:ser>
          <c:idx val="4"/>
          <c:order val="4"/>
          <c:tx>
            <c:strRef>
              <c:f>Q3_c_taust!$F$2</c:f>
              <c:strCache>
                <c:ptCount val="1"/>
                <c:pt idx="0">
                  <c:v>Üldse ei nõustu</c:v>
                </c:pt>
              </c:strCache>
            </c:strRef>
          </c:tx>
          <c:spPr>
            <a:solidFill>
              <a:srgbClr val="ED7D31"/>
            </a:solidFill>
            <a:ln w="0">
              <a:noFill/>
            </a:ln>
          </c:spPr>
          <c:invertIfNegative val="0"/>
          <c:dPt>
            <c:idx val="5"/>
            <c:invertIfNegative val="0"/>
            <c:bubble3D val="0"/>
            <c:extLst>
              <c:ext xmlns:c16="http://schemas.microsoft.com/office/drawing/2014/chart" uri="{C3380CC4-5D6E-409C-BE32-E72D297353CC}">
                <c16:uniqueId val="{00000004-52EF-4BD8-B075-56920A33BF08}"/>
              </c:ext>
            </c:extLst>
          </c:dPt>
          <c:dLbls>
            <c:dLbl>
              <c:idx val="5"/>
              <c:layout>
                <c:manualLayout>
                  <c:x val="5.3220003522213297E-4"/>
                  <c:y val="3.8361447626275298E-3"/>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4-52EF-4BD8-B075-56920A33BF08}"/>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Q3_c_taust!$A$3:$A$20</c:f>
              <c:strCache>
                <c:ptCount val="18"/>
                <c:pt idx="0">
                  <c:v>Jaekaubandus ja toitlustusettevõtted on pädevad toidu ohutust kontrollima</c:v>
                </c:pt>
                <c:pt idx="1">
                  <c:v>Mees</c:v>
                </c:pt>
                <c:pt idx="2">
                  <c:v>Naine</c:v>
                </c:pt>
                <c:pt idx="3">
                  <c:v>Jaekaubandusel ja toitlustus-ettevõtetel on piisavalt teadmisi toidu ohutuse tagamiseks</c:v>
                </c:pt>
                <c:pt idx="4">
                  <c:v>Mees</c:v>
                </c:pt>
                <c:pt idx="5">
                  <c:v>Naine</c:v>
                </c:pt>
                <c:pt idx="6">
                  <c:v>Jaekaubandus ja toitlustusettevõtted pööravad toidu ohutusele erilist tähelepanu</c:v>
                </c:pt>
                <c:pt idx="7">
                  <c:v>Mees</c:v>
                </c:pt>
                <c:pt idx="8">
                  <c:v>Naine</c:v>
                </c:pt>
                <c:pt idx="9">
                  <c:v>Jaekaubanduse ja toitlustusettevõtete tegevus toidu ohutuse tagamiseks on piisav</c:v>
                </c:pt>
                <c:pt idx="10">
                  <c:v>Mees</c:v>
                </c:pt>
                <c:pt idx="11">
                  <c:v>Naine</c:v>
                </c:pt>
                <c:pt idx="12">
                  <c:v>Jaekaubandus ja toitlustusettevõtted on toidu ohutuse osas ausad</c:v>
                </c:pt>
                <c:pt idx="13">
                  <c:v>Mees</c:v>
                </c:pt>
                <c:pt idx="14">
                  <c:v>Naine</c:v>
                </c:pt>
                <c:pt idx="15">
                  <c:v>Jaekaubandus ja toitlustusettevõtted on toidu ohutust puudutava info osas piisavalt avatud</c:v>
                </c:pt>
                <c:pt idx="16">
                  <c:v>Mees</c:v>
                </c:pt>
                <c:pt idx="17">
                  <c:v>Naine</c:v>
                </c:pt>
              </c:strCache>
            </c:strRef>
          </c:cat>
          <c:val>
            <c:numRef>
              <c:f>Q3_c_taust!$F$3:$F$20</c:f>
              <c:numCache>
                <c:formatCode>0</c:formatCode>
                <c:ptCount val="18"/>
                <c:pt idx="1">
                  <c:v>3.9682539682539701</c:v>
                </c:pt>
                <c:pt idx="2">
                  <c:v>3.5545023696682501</c:v>
                </c:pt>
                <c:pt idx="4">
                  <c:v>2.64550264550265</c:v>
                </c:pt>
                <c:pt idx="5">
                  <c:v>2.8436018957345999</c:v>
                </c:pt>
                <c:pt idx="7">
                  <c:v>6.8783068783068799</c:v>
                </c:pt>
                <c:pt idx="8">
                  <c:v>4.2654028436019003</c:v>
                </c:pt>
                <c:pt idx="10">
                  <c:v>6.6137566137566104</c:v>
                </c:pt>
                <c:pt idx="11">
                  <c:v>3.7914691943127998</c:v>
                </c:pt>
                <c:pt idx="13">
                  <c:v>5.8201058201058196</c:v>
                </c:pt>
                <c:pt idx="14">
                  <c:v>5.2132701421801002</c:v>
                </c:pt>
                <c:pt idx="16">
                  <c:v>5.5555555555555598</c:v>
                </c:pt>
                <c:pt idx="17">
                  <c:v>4.0284360189573496</c:v>
                </c:pt>
              </c:numCache>
            </c:numRef>
          </c:val>
          <c:extLst>
            <c:ext xmlns:c16="http://schemas.microsoft.com/office/drawing/2014/chart" uri="{C3380CC4-5D6E-409C-BE32-E72D297353CC}">
              <c16:uniqueId val="{00000005-52EF-4BD8-B075-56920A33BF08}"/>
            </c:ext>
          </c:extLst>
        </c:ser>
        <c:ser>
          <c:idx val="5"/>
          <c:order val="5"/>
          <c:tx>
            <c:strRef>
              <c:f>Q3_c_taust!$G$2</c:f>
              <c:strCache>
                <c:ptCount val="1"/>
                <c:pt idx="0">
                  <c:v>Ei oska öelda</c:v>
                </c:pt>
              </c:strCache>
            </c:strRef>
          </c:tx>
          <c:spPr>
            <a:solidFill>
              <a:srgbClr val="BFBFBF"/>
            </a:solidFill>
            <a:ln w="0">
              <a:noFill/>
            </a:ln>
          </c:spPr>
          <c:invertIfNegative val="0"/>
          <c:dPt>
            <c:idx val="4"/>
            <c:invertIfNegative val="0"/>
            <c:bubble3D val="0"/>
            <c:extLst>
              <c:ext xmlns:c16="http://schemas.microsoft.com/office/drawing/2014/chart" uri="{C3380CC4-5D6E-409C-BE32-E72D297353CC}">
                <c16:uniqueId val="{00000006-52EF-4BD8-B075-56920A33BF08}"/>
              </c:ext>
            </c:extLst>
          </c:dPt>
          <c:dLbls>
            <c:dLbl>
              <c:idx val="4"/>
              <c:layout>
                <c:manualLayout>
                  <c:x val="5.0793640636191103E-3"/>
                  <c:y val="1.87476530325516E-7"/>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6-52EF-4BD8-B075-56920A33BF08}"/>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Q3_c_taust!$A$3:$A$20</c:f>
              <c:strCache>
                <c:ptCount val="18"/>
                <c:pt idx="0">
                  <c:v>Jaekaubandus ja toitlustusettevõtted on pädevad toidu ohutust kontrollima</c:v>
                </c:pt>
                <c:pt idx="1">
                  <c:v>Mees</c:v>
                </c:pt>
                <c:pt idx="2">
                  <c:v>Naine</c:v>
                </c:pt>
                <c:pt idx="3">
                  <c:v>Jaekaubandusel ja toitlustus-ettevõtetel on piisavalt teadmisi toidu ohutuse tagamiseks</c:v>
                </c:pt>
                <c:pt idx="4">
                  <c:v>Mees</c:v>
                </c:pt>
                <c:pt idx="5">
                  <c:v>Naine</c:v>
                </c:pt>
                <c:pt idx="6">
                  <c:v>Jaekaubandus ja toitlustusettevõtted pööravad toidu ohutusele erilist tähelepanu</c:v>
                </c:pt>
                <c:pt idx="7">
                  <c:v>Mees</c:v>
                </c:pt>
                <c:pt idx="8">
                  <c:v>Naine</c:v>
                </c:pt>
                <c:pt idx="9">
                  <c:v>Jaekaubanduse ja toitlustusettevõtete tegevus toidu ohutuse tagamiseks on piisav</c:v>
                </c:pt>
                <c:pt idx="10">
                  <c:v>Mees</c:v>
                </c:pt>
                <c:pt idx="11">
                  <c:v>Naine</c:v>
                </c:pt>
                <c:pt idx="12">
                  <c:v>Jaekaubandus ja toitlustusettevõtted on toidu ohutuse osas ausad</c:v>
                </c:pt>
                <c:pt idx="13">
                  <c:v>Mees</c:v>
                </c:pt>
                <c:pt idx="14">
                  <c:v>Naine</c:v>
                </c:pt>
                <c:pt idx="15">
                  <c:v>Jaekaubandus ja toitlustusettevõtted on toidu ohutust puudutava info osas piisavalt avatud</c:v>
                </c:pt>
                <c:pt idx="16">
                  <c:v>Mees</c:v>
                </c:pt>
                <c:pt idx="17">
                  <c:v>Naine</c:v>
                </c:pt>
              </c:strCache>
            </c:strRef>
          </c:cat>
          <c:val>
            <c:numRef>
              <c:f>Q3_c_taust!$G$3:$G$20</c:f>
              <c:numCache>
                <c:formatCode>0</c:formatCode>
                <c:ptCount val="18"/>
                <c:pt idx="1">
                  <c:v>5.5555555555555598</c:v>
                </c:pt>
                <c:pt idx="2">
                  <c:v>7.3459715639810401</c:v>
                </c:pt>
                <c:pt idx="4">
                  <c:v>5.8201058201058196</c:v>
                </c:pt>
                <c:pt idx="5">
                  <c:v>6.1611374407582904</c:v>
                </c:pt>
                <c:pt idx="7">
                  <c:v>6.8783068783068799</c:v>
                </c:pt>
                <c:pt idx="8">
                  <c:v>9.7156398104265396</c:v>
                </c:pt>
                <c:pt idx="10">
                  <c:v>6.8783068783068799</c:v>
                </c:pt>
                <c:pt idx="11">
                  <c:v>9.7156398104265396</c:v>
                </c:pt>
                <c:pt idx="13">
                  <c:v>6.6137566137566104</c:v>
                </c:pt>
                <c:pt idx="14">
                  <c:v>7.3459715639810401</c:v>
                </c:pt>
                <c:pt idx="16">
                  <c:v>7.4074074074074101</c:v>
                </c:pt>
                <c:pt idx="17">
                  <c:v>7.8199052132701397</c:v>
                </c:pt>
              </c:numCache>
            </c:numRef>
          </c:val>
          <c:extLst>
            <c:ext xmlns:c16="http://schemas.microsoft.com/office/drawing/2014/chart" uri="{C3380CC4-5D6E-409C-BE32-E72D297353CC}">
              <c16:uniqueId val="{00000007-52EF-4BD8-B075-56920A33BF08}"/>
            </c:ext>
          </c:extLst>
        </c:ser>
        <c:dLbls>
          <c:showLegendKey val="0"/>
          <c:showVal val="0"/>
          <c:showCatName val="0"/>
          <c:showSerName val="0"/>
          <c:showPercent val="0"/>
          <c:showBubbleSize val="0"/>
        </c:dLbls>
        <c:gapWidth val="150"/>
        <c:shape val="box"/>
        <c:axId val="403576840"/>
        <c:axId val="403579976"/>
        <c:axId val="0"/>
      </c:bar3DChart>
      <c:catAx>
        <c:axId val="403576840"/>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100" b="1" strike="noStrike" spc="-1">
                <a:solidFill>
                  <a:srgbClr val="595959"/>
                </a:solidFill>
                <a:latin typeface="Calibri"/>
              </a:defRPr>
            </a:pPr>
            <a:endParaRPr lang="et-EE"/>
          </a:p>
        </c:txPr>
        <c:crossAx val="403579976"/>
        <c:crosses val="autoZero"/>
        <c:auto val="1"/>
        <c:lblAlgn val="ctr"/>
        <c:lblOffset val="100"/>
        <c:noMultiLvlLbl val="0"/>
      </c:catAx>
      <c:valAx>
        <c:axId val="403579976"/>
        <c:scaling>
          <c:orientation val="minMax"/>
        </c:scaling>
        <c:delete val="1"/>
        <c:axPos val="t"/>
        <c:numFmt formatCode="0%" sourceLinked="1"/>
        <c:majorTickMark val="none"/>
        <c:minorTickMark val="none"/>
        <c:tickLblPos val="nextTo"/>
        <c:crossAx val="403576840"/>
        <c:crosses val="autoZero"/>
        <c:crossBetween val="between"/>
      </c:valAx>
    </c:plotArea>
    <c:legend>
      <c:legendPos val="r"/>
      <c:layout>
        <c:manualLayout>
          <c:xMode val="edge"/>
          <c:yMode val="edge"/>
          <c:x val="0.8209085154014214"/>
          <c:y val="0.44054968067288069"/>
          <c:w val="0.15264975187758958"/>
          <c:h val="0.18454013694323276"/>
        </c:manualLayout>
      </c:layout>
      <c:overlay val="0"/>
      <c:spPr>
        <a:noFill/>
        <a:ln w="0">
          <a:noFill/>
        </a:ln>
      </c:spPr>
      <c:txPr>
        <a:bodyPr/>
        <a:lstStyle/>
        <a:p>
          <a:pPr>
            <a:defRPr sz="1100"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2.4922002674194029E-2"/>
          <c:y val="0"/>
          <c:w val="0.31152627148021594"/>
          <c:h val="1"/>
        </c:manualLayout>
      </c:layout>
      <c:barChart>
        <c:barDir val="bar"/>
        <c:grouping val="clustered"/>
        <c:varyColors val="0"/>
        <c:ser>
          <c:idx val="0"/>
          <c:order val="0"/>
          <c:spPr>
            <a:solidFill>
              <a:srgbClr val="14A2BA"/>
            </a:solidFill>
          </c:spPr>
          <c:invertIfNegative val="0"/>
          <c:dLbls>
            <c:spPr>
              <a:noFill/>
              <a:ln>
                <a:noFill/>
              </a:ln>
              <a:effectLst/>
            </c:spPr>
            <c:txPr>
              <a:bodyPr wrap="square" lIns="38100" tIns="19050" rIns="38100" bIns="19050" anchor="ctr">
                <a:spAutoFit/>
              </a:bodyPr>
              <a:lstStyle/>
              <a:p>
                <a:pPr>
                  <a:defRPr sz="1400" b="1">
                    <a:latin typeface="arial"/>
                    <a:ea typeface="arial"/>
                    <a:cs typeface="arial"/>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Sheet1!$C$3:$C$18</c:f>
              <c:numCache>
                <c:formatCode>0</c:formatCode>
                <c:ptCount val="16"/>
                <c:pt idx="0">
                  <c:v>35.625</c:v>
                </c:pt>
                <c:pt idx="1">
                  <c:v>12.75</c:v>
                </c:pt>
                <c:pt idx="2">
                  <c:v>10.875</c:v>
                </c:pt>
                <c:pt idx="3">
                  <c:v>12</c:v>
                </c:pt>
                <c:pt idx="4">
                  <c:v>6.375</c:v>
                </c:pt>
                <c:pt idx="5">
                  <c:v>3.5000000000000004</c:v>
                </c:pt>
                <c:pt idx="6">
                  <c:v>3</c:v>
                </c:pt>
                <c:pt idx="7">
                  <c:v>2.375</c:v>
                </c:pt>
                <c:pt idx="8">
                  <c:v>2.75</c:v>
                </c:pt>
                <c:pt idx="9">
                  <c:v>2</c:v>
                </c:pt>
                <c:pt idx="10">
                  <c:v>1.5</c:v>
                </c:pt>
                <c:pt idx="11">
                  <c:v>1.875</c:v>
                </c:pt>
                <c:pt idx="12">
                  <c:v>1.7500000000000002</c:v>
                </c:pt>
                <c:pt idx="13">
                  <c:v>2</c:v>
                </c:pt>
                <c:pt idx="14">
                  <c:v>1</c:v>
                </c:pt>
                <c:pt idx="15">
                  <c:v>0.625</c:v>
                </c:pt>
              </c:numCache>
            </c:numRef>
          </c:val>
          <c:extLst>
            <c:ext xmlns:c16="http://schemas.microsoft.com/office/drawing/2014/chart" uri="{C3380CC4-5D6E-409C-BE32-E72D297353CC}">
              <c16:uniqueId val="{00000000-FB67-4FEB-91E6-C07F3315C74B}"/>
            </c:ext>
          </c:extLst>
        </c:ser>
        <c:dLbls>
          <c:showLegendKey val="0"/>
          <c:showVal val="0"/>
          <c:showCatName val="0"/>
          <c:showSerName val="0"/>
          <c:showPercent val="0"/>
          <c:showBubbleSize val="0"/>
        </c:dLbls>
        <c:gapWidth val="23"/>
        <c:axId val="399454448"/>
        <c:axId val="399451312"/>
      </c:barChart>
      <c:catAx>
        <c:axId val="399454448"/>
        <c:scaling>
          <c:orientation val="maxMin"/>
        </c:scaling>
        <c:delete val="1"/>
        <c:axPos val="l"/>
        <c:numFmt formatCode="General" sourceLinked="1"/>
        <c:majorTickMark val="out"/>
        <c:minorTickMark val="none"/>
        <c:tickLblPos val="nextTo"/>
        <c:crossAx val="399451312"/>
        <c:crosses val="autoZero"/>
        <c:auto val="1"/>
        <c:lblAlgn val="ctr"/>
        <c:lblOffset val="100"/>
        <c:noMultiLvlLbl val="0"/>
      </c:catAx>
      <c:valAx>
        <c:axId val="399451312"/>
        <c:scaling>
          <c:orientation val="minMax"/>
        </c:scaling>
        <c:delete val="1"/>
        <c:axPos val="t"/>
        <c:numFmt formatCode="0" sourceLinked="1"/>
        <c:majorTickMark val="out"/>
        <c:minorTickMark val="none"/>
        <c:tickLblPos val="nextTo"/>
        <c:crossAx val="399454448"/>
        <c:crosses val="autoZero"/>
        <c:crossBetween val="between"/>
      </c:valAx>
      <c:spPr>
        <a:solidFill>
          <a:sysClr val="window" lastClr="FFFFFF">
            <a:alpha val="0"/>
          </a:sysClr>
        </a:solidFill>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ysClr val="window" lastClr="FFFFFF">
        <a:alpha val="0"/>
      </a:sysClr>
    </a:solidFill>
    <a:ln w="6350">
      <a:noFill/>
    </a:ln>
  </c:spPr>
  <c:externalData r:id="rId2">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a:solidFill>
                  <a:srgbClr val="595959"/>
                </a:solidFill>
                <a:latin typeface="Calibri"/>
              </a:rPr>
              <a:t>Mil määral nõustute järgnevate väidetega? 
</a:t>
            </a:r>
            <a:r>
              <a:rPr lang="et-EE" sz="1400" b="0" strike="noStrike" spc="-1">
                <a:solidFill>
                  <a:srgbClr val="595959"/>
                </a:solidFill>
                <a:latin typeface="Calibri"/>
              </a:rPr>
              <a:t>N=800</a:t>
            </a:r>
          </a:p>
        </c:rich>
      </c:tx>
      <c:layout>
        <c:manualLayout>
          <c:xMode val="edge"/>
          <c:yMode val="edge"/>
          <c:x val="0.33649324845215844"/>
          <c:y val="3.4556092973848387E-2"/>
        </c:manualLayout>
      </c:layout>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bar3DChart>
        <c:barDir val="bar"/>
        <c:grouping val="percentStacked"/>
        <c:varyColors val="0"/>
        <c:ser>
          <c:idx val="0"/>
          <c:order val="0"/>
          <c:tx>
            <c:strRef>
              <c:f>Q3_c_taust!$B$28</c:f>
              <c:strCache>
                <c:ptCount val="1"/>
                <c:pt idx="0">
                  <c:v>Nõustun igati</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Q3_c_taust!$A$29:$A$43</c:f>
              <c:strCache>
                <c:ptCount val="15"/>
                <c:pt idx="0">
                  <c:v>Jaekaubandus ja toitlustusettevõtted on pädevad toidu ohutust kontrollima</c:v>
                </c:pt>
                <c:pt idx="1">
                  <c:v>18-29</c:v>
                </c:pt>
                <c:pt idx="2">
                  <c:v>30-49</c:v>
                </c:pt>
                <c:pt idx="3">
                  <c:v>50-64</c:v>
                </c:pt>
                <c:pt idx="4">
                  <c:v>65-74</c:v>
                </c:pt>
                <c:pt idx="5">
                  <c:v>Jaekaubandusel ja toitlustusettevõtetel on piisavalt teadmisi toidu ohutuse tagamiseks</c:v>
                </c:pt>
                <c:pt idx="6">
                  <c:v>18-29</c:v>
                </c:pt>
                <c:pt idx="7">
                  <c:v>30-49</c:v>
                </c:pt>
                <c:pt idx="8">
                  <c:v>50-64</c:v>
                </c:pt>
                <c:pt idx="9">
                  <c:v>65-74</c:v>
                </c:pt>
                <c:pt idx="10">
                  <c:v>Jaekaubandus ja toitlustusettevõtted pööravad toidu ohutusele erilist tähelepanu</c:v>
                </c:pt>
                <c:pt idx="11">
                  <c:v>18-29</c:v>
                </c:pt>
                <c:pt idx="12">
                  <c:v>30-49</c:v>
                </c:pt>
                <c:pt idx="13">
                  <c:v>50-64</c:v>
                </c:pt>
                <c:pt idx="14">
                  <c:v>65-74</c:v>
                </c:pt>
              </c:strCache>
            </c:strRef>
          </c:cat>
          <c:val>
            <c:numRef>
              <c:f>Q3_c_taust!$B$29:$B$43</c:f>
              <c:numCache>
                <c:formatCode>0</c:formatCode>
                <c:ptCount val="15"/>
                <c:pt idx="1">
                  <c:v>9.4890510948905096</c:v>
                </c:pt>
                <c:pt idx="2">
                  <c:v>9.7859327217125394</c:v>
                </c:pt>
                <c:pt idx="3">
                  <c:v>5.6277056277056303</c:v>
                </c:pt>
                <c:pt idx="4">
                  <c:v>6.6666666666666696</c:v>
                </c:pt>
                <c:pt idx="6">
                  <c:v>9.4890510948905096</c:v>
                </c:pt>
                <c:pt idx="7">
                  <c:v>8.5626911314984699</c:v>
                </c:pt>
                <c:pt idx="8">
                  <c:v>4.3290043290043299</c:v>
                </c:pt>
                <c:pt idx="9">
                  <c:v>5.71428571428571</c:v>
                </c:pt>
                <c:pt idx="11">
                  <c:v>7.2992700729926998</c:v>
                </c:pt>
                <c:pt idx="12">
                  <c:v>6.4220183486238502</c:v>
                </c:pt>
                <c:pt idx="13">
                  <c:v>4.3290043290043299</c:v>
                </c:pt>
                <c:pt idx="14">
                  <c:v>3.8095238095238102</c:v>
                </c:pt>
              </c:numCache>
            </c:numRef>
          </c:val>
          <c:extLst>
            <c:ext xmlns:c16="http://schemas.microsoft.com/office/drawing/2014/chart" uri="{C3380CC4-5D6E-409C-BE32-E72D297353CC}">
              <c16:uniqueId val="{00000000-E532-467D-9448-00E6D46329FD}"/>
            </c:ext>
          </c:extLst>
        </c:ser>
        <c:ser>
          <c:idx val="1"/>
          <c:order val="1"/>
          <c:tx>
            <c:strRef>
              <c:f>Q3_c_taust!$C$28</c:f>
              <c:strCache>
                <c:ptCount val="1"/>
                <c:pt idx="0">
                  <c:v>Pigem olen nõus</c:v>
                </c:pt>
              </c:strCache>
            </c:strRef>
          </c:tx>
          <c:spPr>
            <a:solidFill>
              <a:srgbClr val="4472C4"/>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Q3_c_taust!$A$29:$A$43</c:f>
              <c:strCache>
                <c:ptCount val="15"/>
                <c:pt idx="0">
                  <c:v>Jaekaubandus ja toitlustusettevõtted on pädevad toidu ohutust kontrollima</c:v>
                </c:pt>
                <c:pt idx="1">
                  <c:v>18-29</c:v>
                </c:pt>
                <c:pt idx="2">
                  <c:v>30-49</c:v>
                </c:pt>
                <c:pt idx="3">
                  <c:v>50-64</c:v>
                </c:pt>
                <c:pt idx="4">
                  <c:v>65-74</c:v>
                </c:pt>
                <c:pt idx="5">
                  <c:v>Jaekaubandusel ja toitlustusettevõtetel on piisavalt teadmisi toidu ohutuse tagamiseks</c:v>
                </c:pt>
                <c:pt idx="6">
                  <c:v>18-29</c:v>
                </c:pt>
                <c:pt idx="7">
                  <c:v>30-49</c:v>
                </c:pt>
                <c:pt idx="8">
                  <c:v>50-64</c:v>
                </c:pt>
                <c:pt idx="9">
                  <c:v>65-74</c:v>
                </c:pt>
                <c:pt idx="10">
                  <c:v>Jaekaubandus ja toitlustusettevõtted pööravad toidu ohutusele erilist tähelepanu</c:v>
                </c:pt>
                <c:pt idx="11">
                  <c:v>18-29</c:v>
                </c:pt>
                <c:pt idx="12">
                  <c:v>30-49</c:v>
                </c:pt>
                <c:pt idx="13">
                  <c:v>50-64</c:v>
                </c:pt>
                <c:pt idx="14">
                  <c:v>65-74</c:v>
                </c:pt>
              </c:strCache>
            </c:strRef>
          </c:cat>
          <c:val>
            <c:numRef>
              <c:f>Q3_c_taust!$C$29:$C$43</c:f>
              <c:numCache>
                <c:formatCode>0</c:formatCode>
                <c:ptCount val="15"/>
                <c:pt idx="1">
                  <c:v>29.197080291970799</c:v>
                </c:pt>
                <c:pt idx="2">
                  <c:v>35.779816513761503</c:v>
                </c:pt>
                <c:pt idx="3">
                  <c:v>41.125541125541098</c:v>
                </c:pt>
                <c:pt idx="4">
                  <c:v>38.095238095238102</c:v>
                </c:pt>
                <c:pt idx="6">
                  <c:v>32.116788321167903</c:v>
                </c:pt>
                <c:pt idx="7">
                  <c:v>34.556574923547402</c:v>
                </c:pt>
                <c:pt idx="8">
                  <c:v>43.2900432900433</c:v>
                </c:pt>
                <c:pt idx="9">
                  <c:v>38.095238095238102</c:v>
                </c:pt>
                <c:pt idx="11">
                  <c:v>29.927007299270102</c:v>
                </c:pt>
                <c:pt idx="12">
                  <c:v>25.0764525993884</c:v>
                </c:pt>
                <c:pt idx="13">
                  <c:v>27.705627705627698</c:v>
                </c:pt>
                <c:pt idx="14">
                  <c:v>26.6666666666667</c:v>
                </c:pt>
              </c:numCache>
            </c:numRef>
          </c:val>
          <c:extLst>
            <c:ext xmlns:c16="http://schemas.microsoft.com/office/drawing/2014/chart" uri="{C3380CC4-5D6E-409C-BE32-E72D297353CC}">
              <c16:uniqueId val="{00000001-E532-467D-9448-00E6D46329FD}"/>
            </c:ext>
          </c:extLst>
        </c:ser>
        <c:ser>
          <c:idx val="2"/>
          <c:order val="2"/>
          <c:tx>
            <c:strRef>
              <c:f>Q3_c_taust!$D$28</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Q3_c_taust!$A$29:$A$43</c:f>
              <c:strCache>
                <c:ptCount val="15"/>
                <c:pt idx="0">
                  <c:v>Jaekaubandus ja toitlustusettevõtted on pädevad toidu ohutust kontrollima</c:v>
                </c:pt>
                <c:pt idx="1">
                  <c:v>18-29</c:v>
                </c:pt>
                <c:pt idx="2">
                  <c:v>30-49</c:v>
                </c:pt>
                <c:pt idx="3">
                  <c:v>50-64</c:v>
                </c:pt>
                <c:pt idx="4">
                  <c:v>65-74</c:v>
                </c:pt>
                <c:pt idx="5">
                  <c:v>Jaekaubandusel ja toitlustusettevõtetel on piisavalt teadmisi toidu ohutuse tagamiseks</c:v>
                </c:pt>
                <c:pt idx="6">
                  <c:v>18-29</c:v>
                </c:pt>
                <c:pt idx="7">
                  <c:v>30-49</c:v>
                </c:pt>
                <c:pt idx="8">
                  <c:v>50-64</c:v>
                </c:pt>
                <c:pt idx="9">
                  <c:v>65-74</c:v>
                </c:pt>
                <c:pt idx="10">
                  <c:v>Jaekaubandus ja toitlustusettevõtted pööravad toidu ohutusele erilist tähelepanu</c:v>
                </c:pt>
                <c:pt idx="11">
                  <c:v>18-29</c:v>
                </c:pt>
                <c:pt idx="12">
                  <c:v>30-49</c:v>
                </c:pt>
                <c:pt idx="13">
                  <c:v>50-64</c:v>
                </c:pt>
                <c:pt idx="14">
                  <c:v>65-74</c:v>
                </c:pt>
              </c:strCache>
            </c:strRef>
          </c:cat>
          <c:val>
            <c:numRef>
              <c:f>Q3_c_taust!$D$29:$D$43</c:f>
              <c:numCache>
                <c:formatCode>0</c:formatCode>
                <c:ptCount val="15"/>
                <c:pt idx="1">
                  <c:v>34.306569343065703</c:v>
                </c:pt>
                <c:pt idx="2">
                  <c:v>27.217125382262999</c:v>
                </c:pt>
                <c:pt idx="3">
                  <c:v>27.272727272727298</c:v>
                </c:pt>
                <c:pt idx="4">
                  <c:v>30.476190476190499</c:v>
                </c:pt>
                <c:pt idx="6">
                  <c:v>37.956204379562003</c:v>
                </c:pt>
                <c:pt idx="7">
                  <c:v>33.0275229357798</c:v>
                </c:pt>
                <c:pt idx="8">
                  <c:v>28.571428571428601</c:v>
                </c:pt>
                <c:pt idx="9">
                  <c:v>35.238095238095198</c:v>
                </c:pt>
                <c:pt idx="11">
                  <c:v>37.2262773722628</c:v>
                </c:pt>
                <c:pt idx="12">
                  <c:v>33.944954128440401</c:v>
                </c:pt>
                <c:pt idx="13">
                  <c:v>32.4675324675325</c:v>
                </c:pt>
                <c:pt idx="14">
                  <c:v>40.952380952380999</c:v>
                </c:pt>
              </c:numCache>
            </c:numRef>
          </c:val>
          <c:extLst>
            <c:ext xmlns:c16="http://schemas.microsoft.com/office/drawing/2014/chart" uri="{C3380CC4-5D6E-409C-BE32-E72D297353CC}">
              <c16:uniqueId val="{00000002-E532-467D-9448-00E6D46329FD}"/>
            </c:ext>
          </c:extLst>
        </c:ser>
        <c:ser>
          <c:idx val="3"/>
          <c:order val="3"/>
          <c:tx>
            <c:strRef>
              <c:f>Q3_c_taust!$E$28</c:f>
              <c:strCache>
                <c:ptCount val="1"/>
                <c:pt idx="0">
                  <c:v>Pigem ei ole nõus</c:v>
                </c:pt>
              </c:strCache>
            </c:strRef>
          </c:tx>
          <c:spPr>
            <a:solidFill>
              <a:srgbClr val="F4B18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Q3_c_taust!$A$29:$A$43</c:f>
              <c:strCache>
                <c:ptCount val="15"/>
                <c:pt idx="0">
                  <c:v>Jaekaubandus ja toitlustusettevõtted on pädevad toidu ohutust kontrollima</c:v>
                </c:pt>
                <c:pt idx="1">
                  <c:v>18-29</c:v>
                </c:pt>
                <c:pt idx="2">
                  <c:v>30-49</c:v>
                </c:pt>
                <c:pt idx="3">
                  <c:v>50-64</c:v>
                </c:pt>
                <c:pt idx="4">
                  <c:v>65-74</c:v>
                </c:pt>
                <c:pt idx="5">
                  <c:v>Jaekaubandusel ja toitlustusettevõtetel on piisavalt teadmisi toidu ohutuse tagamiseks</c:v>
                </c:pt>
                <c:pt idx="6">
                  <c:v>18-29</c:v>
                </c:pt>
                <c:pt idx="7">
                  <c:v>30-49</c:v>
                </c:pt>
                <c:pt idx="8">
                  <c:v>50-64</c:v>
                </c:pt>
                <c:pt idx="9">
                  <c:v>65-74</c:v>
                </c:pt>
                <c:pt idx="10">
                  <c:v>Jaekaubandus ja toitlustusettevõtted pööravad toidu ohutusele erilist tähelepanu</c:v>
                </c:pt>
                <c:pt idx="11">
                  <c:v>18-29</c:v>
                </c:pt>
                <c:pt idx="12">
                  <c:v>30-49</c:v>
                </c:pt>
                <c:pt idx="13">
                  <c:v>50-64</c:v>
                </c:pt>
                <c:pt idx="14">
                  <c:v>65-74</c:v>
                </c:pt>
              </c:strCache>
            </c:strRef>
          </c:cat>
          <c:val>
            <c:numRef>
              <c:f>Q3_c_taust!$E$29:$E$43</c:f>
              <c:numCache>
                <c:formatCode>0</c:formatCode>
                <c:ptCount val="15"/>
                <c:pt idx="1">
                  <c:v>18.248175182481798</c:v>
                </c:pt>
                <c:pt idx="2">
                  <c:v>16.5137614678899</c:v>
                </c:pt>
                <c:pt idx="3">
                  <c:v>14.285714285714301</c:v>
                </c:pt>
                <c:pt idx="4">
                  <c:v>17.1428571428571</c:v>
                </c:pt>
                <c:pt idx="6">
                  <c:v>12.408759124087601</c:v>
                </c:pt>
                <c:pt idx="7">
                  <c:v>14.0672782874618</c:v>
                </c:pt>
                <c:pt idx="8">
                  <c:v>14.718614718614701</c:v>
                </c:pt>
                <c:pt idx="9">
                  <c:v>15.2380952380952</c:v>
                </c:pt>
                <c:pt idx="11">
                  <c:v>14.5985401459854</c:v>
                </c:pt>
                <c:pt idx="12">
                  <c:v>17.737003058104001</c:v>
                </c:pt>
                <c:pt idx="13">
                  <c:v>22.0779220779221</c:v>
                </c:pt>
                <c:pt idx="14">
                  <c:v>19.047619047619001</c:v>
                </c:pt>
              </c:numCache>
            </c:numRef>
          </c:val>
          <c:extLst>
            <c:ext xmlns:c16="http://schemas.microsoft.com/office/drawing/2014/chart" uri="{C3380CC4-5D6E-409C-BE32-E72D297353CC}">
              <c16:uniqueId val="{00000003-E532-467D-9448-00E6D46329FD}"/>
            </c:ext>
          </c:extLst>
        </c:ser>
        <c:ser>
          <c:idx val="4"/>
          <c:order val="4"/>
          <c:tx>
            <c:strRef>
              <c:f>Q3_c_taust!$F$28</c:f>
              <c:strCache>
                <c:ptCount val="1"/>
                <c:pt idx="0">
                  <c:v>Üldse ei nõustu</c:v>
                </c:pt>
              </c:strCache>
            </c:strRef>
          </c:tx>
          <c:spPr>
            <a:solidFill>
              <a:srgbClr val="ED7D31"/>
            </a:solidFill>
            <a:ln w="0">
              <a:noFill/>
            </a:ln>
          </c:spPr>
          <c:invertIfNegative val="0"/>
          <c:dPt>
            <c:idx val="5"/>
            <c:invertIfNegative val="0"/>
            <c:bubble3D val="0"/>
            <c:extLst>
              <c:ext xmlns:c16="http://schemas.microsoft.com/office/drawing/2014/chart" uri="{C3380CC4-5D6E-409C-BE32-E72D297353CC}">
                <c16:uniqueId val="{00000004-E532-467D-9448-00E6D46329FD}"/>
              </c:ext>
            </c:extLst>
          </c:dPt>
          <c:dLbls>
            <c:dLbl>
              <c:idx val="5"/>
              <c:layout>
                <c:manualLayout>
                  <c:x val="5.3220003522213297E-4"/>
                  <c:y val="3.8361447626275298E-3"/>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4-E532-467D-9448-00E6D46329FD}"/>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Q3_c_taust!$A$29:$A$43</c:f>
              <c:strCache>
                <c:ptCount val="15"/>
                <c:pt idx="0">
                  <c:v>Jaekaubandus ja toitlustusettevõtted on pädevad toidu ohutust kontrollima</c:v>
                </c:pt>
                <c:pt idx="1">
                  <c:v>18-29</c:v>
                </c:pt>
                <c:pt idx="2">
                  <c:v>30-49</c:v>
                </c:pt>
                <c:pt idx="3">
                  <c:v>50-64</c:v>
                </c:pt>
                <c:pt idx="4">
                  <c:v>65-74</c:v>
                </c:pt>
                <c:pt idx="5">
                  <c:v>Jaekaubandusel ja toitlustusettevõtetel on piisavalt teadmisi toidu ohutuse tagamiseks</c:v>
                </c:pt>
                <c:pt idx="6">
                  <c:v>18-29</c:v>
                </c:pt>
                <c:pt idx="7">
                  <c:v>30-49</c:v>
                </c:pt>
                <c:pt idx="8">
                  <c:v>50-64</c:v>
                </c:pt>
                <c:pt idx="9">
                  <c:v>65-74</c:v>
                </c:pt>
                <c:pt idx="10">
                  <c:v>Jaekaubandus ja toitlustusettevõtted pööravad toidu ohutusele erilist tähelepanu</c:v>
                </c:pt>
                <c:pt idx="11">
                  <c:v>18-29</c:v>
                </c:pt>
                <c:pt idx="12">
                  <c:v>30-49</c:v>
                </c:pt>
                <c:pt idx="13">
                  <c:v>50-64</c:v>
                </c:pt>
                <c:pt idx="14">
                  <c:v>65-74</c:v>
                </c:pt>
              </c:strCache>
            </c:strRef>
          </c:cat>
          <c:val>
            <c:numRef>
              <c:f>Q3_c_taust!$F$29:$F$43</c:f>
              <c:numCache>
                <c:formatCode>0</c:formatCode>
                <c:ptCount val="15"/>
                <c:pt idx="1">
                  <c:v>2.9197080291970798</c:v>
                </c:pt>
                <c:pt idx="2">
                  <c:v>2.75229357798165</c:v>
                </c:pt>
                <c:pt idx="3">
                  <c:v>5.6277056277056303</c:v>
                </c:pt>
                <c:pt idx="4">
                  <c:v>3.8095238095238102</c:v>
                </c:pt>
                <c:pt idx="6">
                  <c:v>2.9197080291970798</c:v>
                </c:pt>
                <c:pt idx="7">
                  <c:v>2.75229357798165</c:v>
                </c:pt>
                <c:pt idx="8">
                  <c:v>3.0303030303030298</c:v>
                </c:pt>
                <c:pt idx="9">
                  <c:v>1.9047619047619</c:v>
                </c:pt>
                <c:pt idx="11">
                  <c:v>2.9197080291970798</c:v>
                </c:pt>
                <c:pt idx="12">
                  <c:v>5.5045871559632999</c:v>
                </c:pt>
                <c:pt idx="13">
                  <c:v>6.9264069264069299</c:v>
                </c:pt>
                <c:pt idx="14">
                  <c:v>5.71428571428571</c:v>
                </c:pt>
              </c:numCache>
            </c:numRef>
          </c:val>
          <c:extLst>
            <c:ext xmlns:c16="http://schemas.microsoft.com/office/drawing/2014/chart" uri="{C3380CC4-5D6E-409C-BE32-E72D297353CC}">
              <c16:uniqueId val="{00000005-E532-467D-9448-00E6D46329FD}"/>
            </c:ext>
          </c:extLst>
        </c:ser>
        <c:ser>
          <c:idx val="5"/>
          <c:order val="5"/>
          <c:tx>
            <c:strRef>
              <c:f>Q3_c_taust!$G$28</c:f>
              <c:strCache>
                <c:ptCount val="1"/>
                <c:pt idx="0">
                  <c:v>Ei oska öelda</c:v>
                </c:pt>
              </c:strCache>
            </c:strRef>
          </c:tx>
          <c:spPr>
            <a:solidFill>
              <a:srgbClr val="BFBFBF"/>
            </a:solidFill>
            <a:ln w="0">
              <a:noFill/>
            </a:ln>
          </c:spPr>
          <c:invertIfNegative val="0"/>
          <c:dPt>
            <c:idx val="4"/>
            <c:invertIfNegative val="0"/>
            <c:bubble3D val="0"/>
            <c:extLst>
              <c:ext xmlns:c16="http://schemas.microsoft.com/office/drawing/2014/chart" uri="{C3380CC4-5D6E-409C-BE32-E72D297353CC}">
                <c16:uniqueId val="{00000006-E532-467D-9448-00E6D46329FD}"/>
              </c:ext>
            </c:extLst>
          </c:dPt>
          <c:dLbls>
            <c:dLbl>
              <c:idx val="4"/>
              <c:layout>
                <c:manualLayout>
                  <c:x val="5.0793640636191103E-3"/>
                  <c:y val="1.87476530325516E-7"/>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6-E532-467D-9448-00E6D46329FD}"/>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Q3_c_taust!$A$29:$A$43</c:f>
              <c:strCache>
                <c:ptCount val="15"/>
                <c:pt idx="0">
                  <c:v>Jaekaubandus ja toitlustusettevõtted on pädevad toidu ohutust kontrollima</c:v>
                </c:pt>
                <c:pt idx="1">
                  <c:v>18-29</c:v>
                </c:pt>
                <c:pt idx="2">
                  <c:v>30-49</c:v>
                </c:pt>
                <c:pt idx="3">
                  <c:v>50-64</c:v>
                </c:pt>
                <c:pt idx="4">
                  <c:v>65-74</c:v>
                </c:pt>
                <c:pt idx="5">
                  <c:v>Jaekaubandusel ja toitlustusettevõtetel on piisavalt teadmisi toidu ohutuse tagamiseks</c:v>
                </c:pt>
                <c:pt idx="6">
                  <c:v>18-29</c:v>
                </c:pt>
                <c:pt idx="7">
                  <c:v>30-49</c:v>
                </c:pt>
                <c:pt idx="8">
                  <c:v>50-64</c:v>
                </c:pt>
                <c:pt idx="9">
                  <c:v>65-74</c:v>
                </c:pt>
                <c:pt idx="10">
                  <c:v>Jaekaubandus ja toitlustusettevõtted pööravad toidu ohutusele erilist tähelepanu</c:v>
                </c:pt>
                <c:pt idx="11">
                  <c:v>18-29</c:v>
                </c:pt>
                <c:pt idx="12">
                  <c:v>30-49</c:v>
                </c:pt>
                <c:pt idx="13">
                  <c:v>50-64</c:v>
                </c:pt>
                <c:pt idx="14">
                  <c:v>65-74</c:v>
                </c:pt>
              </c:strCache>
            </c:strRef>
          </c:cat>
          <c:val>
            <c:numRef>
              <c:f>Q3_c_taust!$G$29:$G$43</c:f>
              <c:numCache>
                <c:formatCode>0</c:formatCode>
                <c:ptCount val="15"/>
                <c:pt idx="1">
                  <c:v>5.8394160583941597</c:v>
                </c:pt>
                <c:pt idx="2">
                  <c:v>7.9510703363914397</c:v>
                </c:pt>
                <c:pt idx="3">
                  <c:v>6.0606060606060597</c:v>
                </c:pt>
                <c:pt idx="4">
                  <c:v>3.8095238095238102</c:v>
                </c:pt>
                <c:pt idx="6">
                  <c:v>5.10948905109489</c:v>
                </c:pt>
                <c:pt idx="7">
                  <c:v>7.0336391437308903</c:v>
                </c:pt>
                <c:pt idx="8">
                  <c:v>6.0606060606060597</c:v>
                </c:pt>
                <c:pt idx="9">
                  <c:v>3.8095238095238102</c:v>
                </c:pt>
                <c:pt idx="11">
                  <c:v>8.0291970802919703</c:v>
                </c:pt>
                <c:pt idx="12">
                  <c:v>11.3149847094801</c:v>
                </c:pt>
                <c:pt idx="13">
                  <c:v>6.4935064935064899</c:v>
                </c:pt>
                <c:pt idx="14">
                  <c:v>3.8095238095238102</c:v>
                </c:pt>
              </c:numCache>
            </c:numRef>
          </c:val>
          <c:extLst>
            <c:ext xmlns:c16="http://schemas.microsoft.com/office/drawing/2014/chart" uri="{C3380CC4-5D6E-409C-BE32-E72D297353CC}">
              <c16:uniqueId val="{00000007-E532-467D-9448-00E6D46329FD}"/>
            </c:ext>
          </c:extLst>
        </c:ser>
        <c:dLbls>
          <c:showLegendKey val="0"/>
          <c:showVal val="0"/>
          <c:showCatName val="0"/>
          <c:showSerName val="0"/>
          <c:showPercent val="0"/>
          <c:showBubbleSize val="0"/>
        </c:dLbls>
        <c:gapWidth val="150"/>
        <c:shape val="box"/>
        <c:axId val="403580368"/>
        <c:axId val="403579192"/>
        <c:axId val="0"/>
      </c:bar3DChart>
      <c:catAx>
        <c:axId val="403580368"/>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200" b="1" strike="noStrike" spc="-1">
                <a:solidFill>
                  <a:srgbClr val="595959"/>
                </a:solidFill>
                <a:latin typeface="Calibri"/>
              </a:defRPr>
            </a:pPr>
            <a:endParaRPr lang="et-EE"/>
          </a:p>
        </c:txPr>
        <c:crossAx val="403579192"/>
        <c:crosses val="autoZero"/>
        <c:auto val="1"/>
        <c:lblAlgn val="ctr"/>
        <c:lblOffset val="100"/>
        <c:noMultiLvlLbl val="0"/>
      </c:catAx>
      <c:valAx>
        <c:axId val="403579192"/>
        <c:scaling>
          <c:orientation val="minMax"/>
        </c:scaling>
        <c:delete val="1"/>
        <c:axPos val="t"/>
        <c:numFmt formatCode="0%" sourceLinked="1"/>
        <c:majorTickMark val="none"/>
        <c:minorTickMark val="none"/>
        <c:tickLblPos val="nextTo"/>
        <c:crossAx val="403580368"/>
        <c:crosses val="autoZero"/>
        <c:crossBetween val="between"/>
      </c:valAx>
    </c:plotArea>
    <c:legend>
      <c:legendPos val="r"/>
      <c:overlay val="0"/>
      <c:spPr>
        <a:noFill/>
        <a:ln w="0">
          <a:noFill/>
        </a:ln>
      </c:spPr>
      <c:txPr>
        <a:bodyPr/>
        <a:lstStyle/>
        <a:p>
          <a:pPr>
            <a:defRPr sz="1200"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a:solidFill>
                  <a:srgbClr val="595959"/>
                </a:solidFill>
                <a:latin typeface="Calibri"/>
              </a:rPr>
              <a:t>Mil määral nõustute järgnevate väidetega? 
</a:t>
            </a:r>
            <a:r>
              <a:rPr lang="et-EE" sz="1400" b="0" strike="noStrike" spc="-1">
                <a:solidFill>
                  <a:srgbClr val="595959"/>
                </a:solidFill>
                <a:latin typeface="Calibri"/>
              </a:rPr>
              <a:t>N=800</a:t>
            </a:r>
          </a:p>
        </c:rich>
      </c:tx>
      <c:layout>
        <c:manualLayout>
          <c:xMode val="edge"/>
          <c:yMode val="edge"/>
          <c:x val="0.32752178308750651"/>
          <c:y val="5.5935207391634281E-2"/>
        </c:manualLayout>
      </c:layout>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bar3DChart>
        <c:barDir val="bar"/>
        <c:grouping val="percentStacked"/>
        <c:varyColors val="0"/>
        <c:ser>
          <c:idx val="0"/>
          <c:order val="0"/>
          <c:tx>
            <c:strRef>
              <c:f>Q3_c_taust!$B$49</c:f>
              <c:strCache>
                <c:ptCount val="1"/>
                <c:pt idx="0">
                  <c:v>Nõustun igati</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Q3_c_taust!$A$50:$A$64</c:f>
              <c:strCache>
                <c:ptCount val="15"/>
                <c:pt idx="0">
                  <c:v>Jaekaubanduse ja toitlustusettevõtete tegevus toidu ohutuse tagamiseks on piisav</c:v>
                </c:pt>
                <c:pt idx="1">
                  <c:v>18-29</c:v>
                </c:pt>
                <c:pt idx="2">
                  <c:v>30-49</c:v>
                </c:pt>
                <c:pt idx="3">
                  <c:v>50-64</c:v>
                </c:pt>
                <c:pt idx="4">
                  <c:v>65-74</c:v>
                </c:pt>
                <c:pt idx="5">
                  <c:v>Jaekaubandus ja toitlustusettevõtted on toidu ohutuse osas ausad</c:v>
                </c:pt>
                <c:pt idx="6">
                  <c:v>18-29</c:v>
                </c:pt>
                <c:pt idx="7">
                  <c:v>30-49</c:v>
                </c:pt>
                <c:pt idx="8">
                  <c:v>50-64</c:v>
                </c:pt>
                <c:pt idx="9">
                  <c:v>65-74</c:v>
                </c:pt>
                <c:pt idx="10">
                  <c:v>Jaekaubandus ja toitlustusettevõtted on toidu ohutust puudutava info osas piisavalt avatud</c:v>
                </c:pt>
                <c:pt idx="11">
                  <c:v>18-29</c:v>
                </c:pt>
                <c:pt idx="12">
                  <c:v>30-49</c:v>
                </c:pt>
                <c:pt idx="13">
                  <c:v>50-64</c:v>
                </c:pt>
                <c:pt idx="14">
                  <c:v>65-74</c:v>
                </c:pt>
              </c:strCache>
            </c:strRef>
          </c:cat>
          <c:val>
            <c:numRef>
              <c:f>Q3_c_taust!$B$50:$B$64</c:f>
              <c:numCache>
                <c:formatCode>0</c:formatCode>
                <c:ptCount val="15"/>
                <c:pt idx="1">
                  <c:v>4.3795620437956204</c:v>
                </c:pt>
                <c:pt idx="2">
                  <c:v>6.11620795107034</c:v>
                </c:pt>
                <c:pt idx="3">
                  <c:v>3.0303030303030298</c:v>
                </c:pt>
                <c:pt idx="4">
                  <c:v>3.8095238095238102</c:v>
                </c:pt>
                <c:pt idx="6">
                  <c:v>4.3795620437956204</c:v>
                </c:pt>
                <c:pt idx="7">
                  <c:v>6.11620795107034</c:v>
                </c:pt>
                <c:pt idx="8">
                  <c:v>3.4632034632034601</c:v>
                </c:pt>
                <c:pt idx="9">
                  <c:v>2.8571428571428599</c:v>
                </c:pt>
                <c:pt idx="11">
                  <c:v>4.3795620437956204</c:v>
                </c:pt>
                <c:pt idx="12">
                  <c:v>5.81039755351682</c:v>
                </c:pt>
                <c:pt idx="13">
                  <c:v>2.5974025974026</c:v>
                </c:pt>
                <c:pt idx="14">
                  <c:v>1.9047619047619</c:v>
                </c:pt>
              </c:numCache>
            </c:numRef>
          </c:val>
          <c:extLst>
            <c:ext xmlns:c16="http://schemas.microsoft.com/office/drawing/2014/chart" uri="{C3380CC4-5D6E-409C-BE32-E72D297353CC}">
              <c16:uniqueId val="{00000000-B4CF-47B0-A165-E49E0D5EADF5}"/>
            </c:ext>
          </c:extLst>
        </c:ser>
        <c:ser>
          <c:idx val="1"/>
          <c:order val="1"/>
          <c:tx>
            <c:strRef>
              <c:f>Q3_c_taust!$C$49</c:f>
              <c:strCache>
                <c:ptCount val="1"/>
                <c:pt idx="0">
                  <c:v>Pigem olen nõus</c:v>
                </c:pt>
              </c:strCache>
            </c:strRef>
          </c:tx>
          <c:spPr>
            <a:solidFill>
              <a:srgbClr val="4472C4"/>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Q3_c_taust!$A$50:$A$64</c:f>
              <c:strCache>
                <c:ptCount val="15"/>
                <c:pt idx="0">
                  <c:v>Jaekaubanduse ja toitlustusettevõtete tegevus toidu ohutuse tagamiseks on piisav</c:v>
                </c:pt>
                <c:pt idx="1">
                  <c:v>18-29</c:v>
                </c:pt>
                <c:pt idx="2">
                  <c:v>30-49</c:v>
                </c:pt>
                <c:pt idx="3">
                  <c:v>50-64</c:v>
                </c:pt>
                <c:pt idx="4">
                  <c:v>65-74</c:v>
                </c:pt>
                <c:pt idx="5">
                  <c:v>Jaekaubandus ja toitlustusettevõtted on toidu ohutuse osas ausad</c:v>
                </c:pt>
                <c:pt idx="6">
                  <c:v>18-29</c:v>
                </c:pt>
                <c:pt idx="7">
                  <c:v>30-49</c:v>
                </c:pt>
                <c:pt idx="8">
                  <c:v>50-64</c:v>
                </c:pt>
                <c:pt idx="9">
                  <c:v>65-74</c:v>
                </c:pt>
                <c:pt idx="10">
                  <c:v>Jaekaubandus ja toitlustusettevõtted on toidu ohutust puudutava info osas piisavalt avatud</c:v>
                </c:pt>
                <c:pt idx="11">
                  <c:v>18-29</c:v>
                </c:pt>
                <c:pt idx="12">
                  <c:v>30-49</c:v>
                </c:pt>
                <c:pt idx="13">
                  <c:v>50-64</c:v>
                </c:pt>
                <c:pt idx="14">
                  <c:v>65-74</c:v>
                </c:pt>
              </c:strCache>
            </c:strRef>
          </c:cat>
          <c:val>
            <c:numRef>
              <c:f>Q3_c_taust!$C$50:$C$64</c:f>
              <c:numCache>
                <c:formatCode>0</c:formatCode>
                <c:ptCount val="15"/>
                <c:pt idx="1">
                  <c:v>32.116788321167903</c:v>
                </c:pt>
                <c:pt idx="2">
                  <c:v>25.0764525993884</c:v>
                </c:pt>
                <c:pt idx="3">
                  <c:v>24.675324675324699</c:v>
                </c:pt>
                <c:pt idx="4">
                  <c:v>29.523809523809501</c:v>
                </c:pt>
                <c:pt idx="6">
                  <c:v>25.5474452554745</c:v>
                </c:pt>
                <c:pt idx="7">
                  <c:v>23.547400611620802</c:v>
                </c:pt>
                <c:pt idx="8">
                  <c:v>21.2121212121212</c:v>
                </c:pt>
                <c:pt idx="9">
                  <c:v>22.8571428571429</c:v>
                </c:pt>
                <c:pt idx="11">
                  <c:v>29.927007299270102</c:v>
                </c:pt>
                <c:pt idx="12">
                  <c:v>23.547400611620802</c:v>
                </c:pt>
                <c:pt idx="13">
                  <c:v>25.974025974025999</c:v>
                </c:pt>
                <c:pt idx="14">
                  <c:v>26.6666666666667</c:v>
                </c:pt>
              </c:numCache>
            </c:numRef>
          </c:val>
          <c:extLst>
            <c:ext xmlns:c16="http://schemas.microsoft.com/office/drawing/2014/chart" uri="{C3380CC4-5D6E-409C-BE32-E72D297353CC}">
              <c16:uniqueId val="{00000001-B4CF-47B0-A165-E49E0D5EADF5}"/>
            </c:ext>
          </c:extLst>
        </c:ser>
        <c:ser>
          <c:idx val="2"/>
          <c:order val="2"/>
          <c:tx>
            <c:strRef>
              <c:f>Q3_c_taust!$D$49</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Q3_c_taust!$A$50:$A$64</c:f>
              <c:strCache>
                <c:ptCount val="15"/>
                <c:pt idx="0">
                  <c:v>Jaekaubanduse ja toitlustusettevõtete tegevus toidu ohutuse tagamiseks on piisav</c:v>
                </c:pt>
                <c:pt idx="1">
                  <c:v>18-29</c:v>
                </c:pt>
                <c:pt idx="2">
                  <c:v>30-49</c:v>
                </c:pt>
                <c:pt idx="3">
                  <c:v>50-64</c:v>
                </c:pt>
                <c:pt idx="4">
                  <c:v>65-74</c:v>
                </c:pt>
                <c:pt idx="5">
                  <c:v>Jaekaubandus ja toitlustusettevõtted on toidu ohutuse osas ausad</c:v>
                </c:pt>
                <c:pt idx="6">
                  <c:v>18-29</c:v>
                </c:pt>
                <c:pt idx="7">
                  <c:v>30-49</c:v>
                </c:pt>
                <c:pt idx="8">
                  <c:v>50-64</c:v>
                </c:pt>
                <c:pt idx="9">
                  <c:v>65-74</c:v>
                </c:pt>
                <c:pt idx="10">
                  <c:v>Jaekaubandus ja toitlustusettevõtted on toidu ohutust puudutava info osas piisavalt avatud</c:v>
                </c:pt>
                <c:pt idx="11">
                  <c:v>18-29</c:v>
                </c:pt>
                <c:pt idx="12">
                  <c:v>30-49</c:v>
                </c:pt>
                <c:pt idx="13">
                  <c:v>50-64</c:v>
                </c:pt>
                <c:pt idx="14">
                  <c:v>65-74</c:v>
                </c:pt>
              </c:strCache>
            </c:strRef>
          </c:cat>
          <c:val>
            <c:numRef>
              <c:f>Q3_c_taust!$D$50:$D$64</c:f>
              <c:numCache>
                <c:formatCode>0</c:formatCode>
                <c:ptCount val="15"/>
                <c:pt idx="1">
                  <c:v>37.2262773722628</c:v>
                </c:pt>
                <c:pt idx="2">
                  <c:v>33.3333333333333</c:v>
                </c:pt>
                <c:pt idx="3">
                  <c:v>39.826839826839802</c:v>
                </c:pt>
                <c:pt idx="4">
                  <c:v>35.238095238095198</c:v>
                </c:pt>
                <c:pt idx="6">
                  <c:v>39.416058394160601</c:v>
                </c:pt>
                <c:pt idx="7">
                  <c:v>34.250764525993901</c:v>
                </c:pt>
                <c:pt idx="8">
                  <c:v>40.692640692640701</c:v>
                </c:pt>
                <c:pt idx="9">
                  <c:v>42.857142857142897</c:v>
                </c:pt>
                <c:pt idx="11">
                  <c:v>36.496350364963497</c:v>
                </c:pt>
                <c:pt idx="12">
                  <c:v>34.862385321100902</c:v>
                </c:pt>
                <c:pt idx="13">
                  <c:v>34.632034632034603</c:v>
                </c:pt>
                <c:pt idx="14">
                  <c:v>43.809523809523803</c:v>
                </c:pt>
              </c:numCache>
            </c:numRef>
          </c:val>
          <c:extLst>
            <c:ext xmlns:c16="http://schemas.microsoft.com/office/drawing/2014/chart" uri="{C3380CC4-5D6E-409C-BE32-E72D297353CC}">
              <c16:uniqueId val="{00000002-B4CF-47B0-A165-E49E0D5EADF5}"/>
            </c:ext>
          </c:extLst>
        </c:ser>
        <c:ser>
          <c:idx val="3"/>
          <c:order val="3"/>
          <c:tx>
            <c:strRef>
              <c:f>Q3_c_taust!$E$49</c:f>
              <c:strCache>
                <c:ptCount val="1"/>
                <c:pt idx="0">
                  <c:v>Pigem ei ole nõus</c:v>
                </c:pt>
              </c:strCache>
            </c:strRef>
          </c:tx>
          <c:spPr>
            <a:solidFill>
              <a:srgbClr val="F4B18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Q3_c_taust!$A$50:$A$64</c:f>
              <c:strCache>
                <c:ptCount val="15"/>
                <c:pt idx="0">
                  <c:v>Jaekaubanduse ja toitlustusettevõtete tegevus toidu ohutuse tagamiseks on piisav</c:v>
                </c:pt>
                <c:pt idx="1">
                  <c:v>18-29</c:v>
                </c:pt>
                <c:pt idx="2">
                  <c:v>30-49</c:v>
                </c:pt>
                <c:pt idx="3">
                  <c:v>50-64</c:v>
                </c:pt>
                <c:pt idx="4">
                  <c:v>65-74</c:v>
                </c:pt>
                <c:pt idx="5">
                  <c:v>Jaekaubandus ja toitlustusettevõtted on toidu ohutuse osas ausad</c:v>
                </c:pt>
                <c:pt idx="6">
                  <c:v>18-29</c:v>
                </c:pt>
                <c:pt idx="7">
                  <c:v>30-49</c:v>
                </c:pt>
                <c:pt idx="8">
                  <c:v>50-64</c:v>
                </c:pt>
                <c:pt idx="9">
                  <c:v>65-74</c:v>
                </c:pt>
                <c:pt idx="10">
                  <c:v>Jaekaubandus ja toitlustusettevõtted on toidu ohutust puudutava info osas piisavalt avatud</c:v>
                </c:pt>
                <c:pt idx="11">
                  <c:v>18-29</c:v>
                </c:pt>
                <c:pt idx="12">
                  <c:v>30-49</c:v>
                </c:pt>
                <c:pt idx="13">
                  <c:v>50-64</c:v>
                </c:pt>
                <c:pt idx="14">
                  <c:v>65-74</c:v>
                </c:pt>
              </c:strCache>
            </c:strRef>
          </c:cat>
          <c:val>
            <c:numRef>
              <c:f>Q3_c_taust!$E$50:$E$64</c:f>
              <c:numCache>
                <c:formatCode>0</c:formatCode>
                <c:ptCount val="15"/>
                <c:pt idx="1">
                  <c:v>15.3284671532847</c:v>
                </c:pt>
                <c:pt idx="2">
                  <c:v>19.2660550458716</c:v>
                </c:pt>
                <c:pt idx="3">
                  <c:v>22.0779220779221</c:v>
                </c:pt>
                <c:pt idx="4">
                  <c:v>16.1904761904762</c:v>
                </c:pt>
                <c:pt idx="6">
                  <c:v>15.3284671532847</c:v>
                </c:pt>
                <c:pt idx="7">
                  <c:v>21.100917431192698</c:v>
                </c:pt>
                <c:pt idx="8">
                  <c:v>25.541125541125499</c:v>
                </c:pt>
                <c:pt idx="9">
                  <c:v>22.8571428571429</c:v>
                </c:pt>
                <c:pt idx="11">
                  <c:v>19.7080291970803</c:v>
                </c:pt>
                <c:pt idx="12">
                  <c:v>18.960244648318</c:v>
                </c:pt>
                <c:pt idx="13">
                  <c:v>27.705627705627698</c:v>
                </c:pt>
                <c:pt idx="14">
                  <c:v>18.095238095238098</c:v>
                </c:pt>
              </c:numCache>
            </c:numRef>
          </c:val>
          <c:extLst>
            <c:ext xmlns:c16="http://schemas.microsoft.com/office/drawing/2014/chart" uri="{C3380CC4-5D6E-409C-BE32-E72D297353CC}">
              <c16:uniqueId val="{00000003-B4CF-47B0-A165-E49E0D5EADF5}"/>
            </c:ext>
          </c:extLst>
        </c:ser>
        <c:ser>
          <c:idx val="4"/>
          <c:order val="4"/>
          <c:tx>
            <c:strRef>
              <c:f>Q3_c_taust!$F$49</c:f>
              <c:strCache>
                <c:ptCount val="1"/>
                <c:pt idx="0">
                  <c:v>Üldse ei nõustu</c:v>
                </c:pt>
              </c:strCache>
            </c:strRef>
          </c:tx>
          <c:spPr>
            <a:solidFill>
              <a:srgbClr val="ED7D31"/>
            </a:solidFill>
            <a:ln w="0">
              <a:noFill/>
            </a:ln>
          </c:spPr>
          <c:invertIfNegative val="0"/>
          <c:dPt>
            <c:idx val="5"/>
            <c:invertIfNegative val="0"/>
            <c:bubble3D val="0"/>
            <c:extLst>
              <c:ext xmlns:c16="http://schemas.microsoft.com/office/drawing/2014/chart" uri="{C3380CC4-5D6E-409C-BE32-E72D297353CC}">
                <c16:uniqueId val="{00000004-B4CF-47B0-A165-E49E0D5EADF5}"/>
              </c:ext>
            </c:extLst>
          </c:dPt>
          <c:dLbls>
            <c:dLbl>
              <c:idx val="5"/>
              <c:layout>
                <c:manualLayout>
                  <c:x val="5.3220003522213297E-4"/>
                  <c:y val="3.8361447626275298E-3"/>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4-B4CF-47B0-A165-E49E0D5EADF5}"/>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Q3_c_taust!$A$50:$A$64</c:f>
              <c:strCache>
                <c:ptCount val="15"/>
                <c:pt idx="0">
                  <c:v>Jaekaubanduse ja toitlustusettevõtete tegevus toidu ohutuse tagamiseks on piisav</c:v>
                </c:pt>
                <c:pt idx="1">
                  <c:v>18-29</c:v>
                </c:pt>
                <c:pt idx="2">
                  <c:v>30-49</c:v>
                </c:pt>
                <c:pt idx="3">
                  <c:v>50-64</c:v>
                </c:pt>
                <c:pt idx="4">
                  <c:v>65-74</c:v>
                </c:pt>
                <c:pt idx="5">
                  <c:v>Jaekaubandus ja toitlustusettevõtted on toidu ohutuse osas ausad</c:v>
                </c:pt>
                <c:pt idx="6">
                  <c:v>18-29</c:v>
                </c:pt>
                <c:pt idx="7">
                  <c:v>30-49</c:v>
                </c:pt>
                <c:pt idx="8">
                  <c:v>50-64</c:v>
                </c:pt>
                <c:pt idx="9">
                  <c:v>65-74</c:v>
                </c:pt>
                <c:pt idx="10">
                  <c:v>Jaekaubandus ja toitlustusettevõtted on toidu ohutust puudutava info osas piisavalt avatud</c:v>
                </c:pt>
                <c:pt idx="11">
                  <c:v>18-29</c:v>
                </c:pt>
                <c:pt idx="12">
                  <c:v>30-49</c:v>
                </c:pt>
                <c:pt idx="13">
                  <c:v>50-64</c:v>
                </c:pt>
                <c:pt idx="14">
                  <c:v>65-74</c:v>
                </c:pt>
              </c:strCache>
            </c:strRef>
          </c:cat>
          <c:val>
            <c:numRef>
              <c:f>Q3_c_taust!$F$50:$F$64</c:f>
              <c:numCache>
                <c:formatCode>0</c:formatCode>
                <c:ptCount val="15"/>
                <c:pt idx="1">
                  <c:v>4.3795620437956204</c:v>
                </c:pt>
                <c:pt idx="2">
                  <c:v>4.5871559633027497</c:v>
                </c:pt>
                <c:pt idx="3">
                  <c:v>4.7619047619047601</c:v>
                </c:pt>
                <c:pt idx="4">
                  <c:v>8.5714285714285694</c:v>
                </c:pt>
                <c:pt idx="6">
                  <c:v>8.0291970802919703</c:v>
                </c:pt>
                <c:pt idx="7">
                  <c:v>4.5871559633027497</c:v>
                </c:pt>
                <c:pt idx="8">
                  <c:v>5.1948051948052001</c:v>
                </c:pt>
                <c:pt idx="9">
                  <c:v>5.71428571428571</c:v>
                </c:pt>
                <c:pt idx="11">
                  <c:v>2.9197080291970798</c:v>
                </c:pt>
                <c:pt idx="12">
                  <c:v>5.5045871559632999</c:v>
                </c:pt>
                <c:pt idx="13">
                  <c:v>4.3290043290043299</c:v>
                </c:pt>
                <c:pt idx="14">
                  <c:v>5.71428571428571</c:v>
                </c:pt>
              </c:numCache>
            </c:numRef>
          </c:val>
          <c:extLst>
            <c:ext xmlns:c16="http://schemas.microsoft.com/office/drawing/2014/chart" uri="{C3380CC4-5D6E-409C-BE32-E72D297353CC}">
              <c16:uniqueId val="{00000005-B4CF-47B0-A165-E49E0D5EADF5}"/>
            </c:ext>
          </c:extLst>
        </c:ser>
        <c:ser>
          <c:idx val="5"/>
          <c:order val="5"/>
          <c:tx>
            <c:strRef>
              <c:f>Q3_c_taust!$G$49</c:f>
              <c:strCache>
                <c:ptCount val="1"/>
                <c:pt idx="0">
                  <c:v>Ei oska öelda</c:v>
                </c:pt>
              </c:strCache>
            </c:strRef>
          </c:tx>
          <c:spPr>
            <a:solidFill>
              <a:srgbClr val="BFBFBF"/>
            </a:solidFill>
            <a:ln w="0">
              <a:noFill/>
            </a:ln>
          </c:spPr>
          <c:invertIfNegative val="0"/>
          <c:dPt>
            <c:idx val="4"/>
            <c:invertIfNegative val="0"/>
            <c:bubble3D val="0"/>
            <c:extLst>
              <c:ext xmlns:c16="http://schemas.microsoft.com/office/drawing/2014/chart" uri="{C3380CC4-5D6E-409C-BE32-E72D297353CC}">
                <c16:uniqueId val="{00000006-B4CF-47B0-A165-E49E0D5EADF5}"/>
              </c:ext>
            </c:extLst>
          </c:dPt>
          <c:dLbls>
            <c:dLbl>
              <c:idx val="4"/>
              <c:layout>
                <c:manualLayout>
                  <c:x val="5.0793640636191103E-3"/>
                  <c:y val="1.87476530325516E-7"/>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6-B4CF-47B0-A165-E49E0D5EADF5}"/>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Q3_c_taust!$A$50:$A$64</c:f>
              <c:strCache>
                <c:ptCount val="15"/>
                <c:pt idx="0">
                  <c:v>Jaekaubanduse ja toitlustusettevõtete tegevus toidu ohutuse tagamiseks on piisav</c:v>
                </c:pt>
                <c:pt idx="1">
                  <c:v>18-29</c:v>
                </c:pt>
                <c:pt idx="2">
                  <c:v>30-49</c:v>
                </c:pt>
                <c:pt idx="3">
                  <c:v>50-64</c:v>
                </c:pt>
                <c:pt idx="4">
                  <c:v>65-74</c:v>
                </c:pt>
                <c:pt idx="5">
                  <c:v>Jaekaubandus ja toitlustusettevõtted on toidu ohutuse osas ausad</c:v>
                </c:pt>
                <c:pt idx="6">
                  <c:v>18-29</c:v>
                </c:pt>
                <c:pt idx="7">
                  <c:v>30-49</c:v>
                </c:pt>
                <c:pt idx="8">
                  <c:v>50-64</c:v>
                </c:pt>
                <c:pt idx="9">
                  <c:v>65-74</c:v>
                </c:pt>
                <c:pt idx="10">
                  <c:v>Jaekaubandus ja toitlustusettevõtted on toidu ohutust puudutava info osas piisavalt avatud</c:v>
                </c:pt>
                <c:pt idx="11">
                  <c:v>18-29</c:v>
                </c:pt>
                <c:pt idx="12">
                  <c:v>30-49</c:v>
                </c:pt>
                <c:pt idx="13">
                  <c:v>50-64</c:v>
                </c:pt>
                <c:pt idx="14">
                  <c:v>65-74</c:v>
                </c:pt>
              </c:strCache>
            </c:strRef>
          </c:cat>
          <c:val>
            <c:numRef>
              <c:f>Q3_c_taust!$G$50:$G$64</c:f>
              <c:numCache>
                <c:formatCode>0</c:formatCode>
                <c:ptCount val="15"/>
                <c:pt idx="1">
                  <c:v>6.5693430656934302</c:v>
                </c:pt>
                <c:pt idx="2">
                  <c:v>11.620795107033601</c:v>
                </c:pt>
                <c:pt idx="3">
                  <c:v>5.6277056277056303</c:v>
                </c:pt>
                <c:pt idx="4">
                  <c:v>6.6666666666666696</c:v>
                </c:pt>
                <c:pt idx="6">
                  <c:v>7.2992700729926998</c:v>
                </c:pt>
                <c:pt idx="7">
                  <c:v>10.397553516819601</c:v>
                </c:pt>
                <c:pt idx="8">
                  <c:v>3.8961038961039001</c:v>
                </c:pt>
                <c:pt idx="9">
                  <c:v>2.8571428571428599</c:v>
                </c:pt>
                <c:pt idx="11">
                  <c:v>6.5693430656934302</c:v>
                </c:pt>
                <c:pt idx="12">
                  <c:v>11.3149847094801</c:v>
                </c:pt>
                <c:pt idx="13">
                  <c:v>4.7619047619047601</c:v>
                </c:pt>
                <c:pt idx="14">
                  <c:v>3.8095238095238102</c:v>
                </c:pt>
              </c:numCache>
            </c:numRef>
          </c:val>
          <c:extLst>
            <c:ext xmlns:c16="http://schemas.microsoft.com/office/drawing/2014/chart" uri="{C3380CC4-5D6E-409C-BE32-E72D297353CC}">
              <c16:uniqueId val="{00000007-B4CF-47B0-A165-E49E0D5EADF5}"/>
            </c:ext>
          </c:extLst>
        </c:ser>
        <c:dLbls>
          <c:showLegendKey val="0"/>
          <c:showVal val="0"/>
          <c:showCatName val="0"/>
          <c:showSerName val="0"/>
          <c:showPercent val="0"/>
          <c:showBubbleSize val="0"/>
        </c:dLbls>
        <c:gapWidth val="150"/>
        <c:shape val="box"/>
        <c:axId val="403581936"/>
        <c:axId val="457964200"/>
        <c:axId val="0"/>
      </c:bar3DChart>
      <c:catAx>
        <c:axId val="403581936"/>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200" b="1" strike="noStrike" spc="-1">
                <a:solidFill>
                  <a:srgbClr val="595959"/>
                </a:solidFill>
                <a:latin typeface="Calibri"/>
              </a:defRPr>
            </a:pPr>
            <a:endParaRPr lang="et-EE"/>
          </a:p>
        </c:txPr>
        <c:crossAx val="457964200"/>
        <c:crosses val="autoZero"/>
        <c:auto val="1"/>
        <c:lblAlgn val="ctr"/>
        <c:lblOffset val="100"/>
        <c:noMultiLvlLbl val="0"/>
      </c:catAx>
      <c:valAx>
        <c:axId val="457964200"/>
        <c:scaling>
          <c:orientation val="minMax"/>
        </c:scaling>
        <c:delete val="1"/>
        <c:axPos val="t"/>
        <c:numFmt formatCode="0%" sourceLinked="1"/>
        <c:majorTickMark val="none"/>
        <c:minorTickMark val="none"/>
        <c:tickLblPos val="nextTo"/>
        <c:crossAx val="403581936"/>
        <c:crosses val="autoZero"/>
        <c:crossBetween val="between"/>
      </c:valAx>
    </c:plotArea>
    <c:legend>
      <c:legendPos val="r"/>
      <c:overlay val="0"/>
      <c:spPr>
        <a:noFill/>
        <a:ln w="0">
          <a:noFill/>
        </a:ln>
      </c:spPr>
      <c:txPr>
        <a:bodyPr/>
        <a:lstStyle/>
        <a:p>
          <a:pPr>
            <a:defRPr sz="1200"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a:solidFill>
                  <a:srgbClr val="595959"/>
                </a:solidFill>
                <a:latin typeface="Calibri"/>
              </a:rPr>
              <a:t>Mil määral nõustute järgnevate väidetega? 
</a:t>
            </a:r>
            <a:r>
              <a:rPr lang="et-EE" sz="1400" b="0" strike="noStrike" spc="-1">
                <a:solidFill>
                  <a:srgbClr val="595959"/>
                </a:solidFill>
                <a:latin typeface="Calibri"/>
              </a:rPr>
              <a:t>N=800</a:t>
            </a:r>
          </a:p>
        </c:rich>
      </c:tx>
      <c:layout>
        <c:manualLayout>
          <c:xMode val="edge"/>
          <c:yMode val="edge"/>
          <c:x val="0.42930368954386156"/>
          <c:y val="9.3086418848192687E-2"/>
        </c:manualLayout>
      </c:layout>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bar3DChart>
        <c:barDir val="bar"/>
        <c:grouping val="percentStacked"/>
        <c:varyColors val="0"/>
        <c:ser>
          <c:idx val="0"/>
          <c:order val="0"/>
          <c:tx>
            <c:strRef>
              <c:f>Q3_c_taust!$B$70</c:f>
              <c:strCache>
                <c:ptCount val="1"/>
                <c:pt idx="0">
                  <c:v>Nõustun igati</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Q3_c_taust!$A$71:$A$88</c:f>
              <c:strCache>
                <c:ptCount val="18"/>
                <c:pt idx="0">
                  <c:v>Jaekaubandus ja toitlustusettevõtted on pädevad toidu ohutust kontrollima</c:v>
                </c:pt>
                <c:pt idx="1">
                  <c:v>eesti</c:v>
                </c:pt>
                <c:pt idx="2">
                  <c:v>vene ja muu</c:v>
                </c:pt>
                <c:pt idx="3">
                  <c:v>Jaekaubandusel ja toitlustus-ettevõtetel on piisavalt teadmisi toidu ohutuse tagamiseks</c:v>
                </c:pt>
                <c:pt idx="4">
                  <c:v>eesti</c:v>
                </c:pt>
                <c:pt idx="5">
                  <c:v>vene ja muu</c:v>
                </c:pt>
                <c:pt idx="6">
                  <c:v>Jaekaubandus ja toitlustusettevõtted pööravad toidu ohutusele erilist tähelepanu</c:v>
                </c:pt>
                <c:pt idx="7">
                  <c:v>eesti</c:v>
                </c:pt>
                <c:pt idx="8">
                  <c:v>vene ja muu</c:v>
                </c:pt>
                <c:pt idx="9">
                  <c:v>Jaekaubanduse ja toitlustusettevõtete tegevus toidu ohutuse tagamiseks on piisav</c:v>
                </c:pt>
                <c:pt idx="10">
                  <c:v>eesti</c:v>
                </c:pt>
                <c:pt idx="11">
                  <c:v>vene ja muu</c:v>
                </c:pt>
                <c:pt idx="12">
                  <c:v>Jaekaubandus ja toitlustusettevõtted on toidu ohutuse osas ausad</c:v>
                </c:pt>
                <c:pt idx="13">
                  <c:v>eesti</c:v>
                </c:pt>
                <c:pt idx="14">
                  <c:v>vene ja muu</c:v>
                </c:pt>
                <c:pt idx="15">
                  <c:v>Jaekaubandus ja toitlustusettevõtted on toidu ohutust puudutava info osas piisavalt avatud</c:v>
                </c:pt>
                <c:pt idx="16">
                  <c:v>eesti</c:v>
                </c:pt>
                <c:pt idx="17">
                  <c:v>vene ja muu</c:v>
                </c:pt>
              </c:strCache>
            </c:strRef>
          </c:cat>
          <c:val>
            <c:numRef>
              <c:f>Q3_c_taust!$B$71:$B$88</c:f>
              <c:numCache>
                <c:formatCode>0</c:formatCode>
                <c:ptCount val="18"/>
                <c:pt idx="1">
                  <c:v>7.4275362318840603</c:v>
                </c:pt>
                <c:pt idx="2">
                  <c:v>9.67741935483871</c:v>
                </c:pt>
                <c:pt idx="4">
                  <c:v>7.6086956521739104</c:v>
                </c:pt>
                <c:pt idx="5">
                  <c:v>6.0483870967741904</c:v>
                </c:pt>
                <c:pt idx="7">
                  <c:v>5.9782608695652204</c:v>
                </c:pt>
                <c:pt idx="8">
                  <c:v>4.8387096774193603</c:v>
                </c:pt>
                <c:pt idx="10">
                  <c:v>4.7101449275362297</c:v>
                </c:pt>
                <c:pt idx="11">
                  <c:v>4.4354838709677402</c:v>
                </c:pt>
                <c:pt idx="13">
                  <c:v>4.3478260869565197</c:v>
                </c:pt>
                <c:pt idx="14">
                  <c:v>5.2419354838709697</c:v>
                </c:pt>
                <c:pt idx="16">
                  <c:v>4.3478260869565197</c:v>
                </c:pt>
                <c:pt idx="17">
                  <c:v>3.62903225806452</c:v>
                </c:pt>
              </c:numCache>
            </c:numRef>
          </c:val>
          <c:extLst>
            <c:ext xmlns:c16="http://schemas.microsoft.com/office/drawing/2014/chart" uri="{C3380CC4-5D6E-409C-BE32-E72D297353CC}">
              <c16:uniqueId val="{00000000-DD21-4CB7-B535-4CE704A8551F}"/>
            </c:ext>
          </c:extLst>
        </c:ser>
        <c:ser>
          <c:idx val="1"/>
          <c:order val="1"/>
          <c:tx>
            <c:strRef>
              <c:f>Q3_c_taust!$C$70</c:f>
              <c:strCache>
                <c:ptCount val="1"/>
                <c:pt idx="0">
                  <c:v>Pigem olen nõus</c:v>
                </c:pt>
              </c:strCache>
            </c:strRef>
          </c:tx>
          <c:spPr>
            <a:solidFill>
              <a:srgbClr val="4472C4"/>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Q3_c_taust!$A$71:$A$88</c:f>
              <c:strCache>
                <c:ptCount val="18"/>
                <c:pt idx="0">
                  <c:v>Jaekaubandus ja toitlustusettevõtted on pädevad toidu ohutust kontrollima</c:v>
                </c:pt>
                <c:pt idx="1">
                  <c:v>eesti</c:v>
                </c:pt>
                <c:pt idx="2">
                  <c:v>vene ja muu</c:v>
                </c:pt>
                <c:pt idx="3">
                  <c:v>Jaekaubandusel ja toitlustus-ettevõtetel on piisavalt teadmisi toidu ohutuse tagamiseks</c:v>
                </c:pt>
                <c:pt idx="4">
                  <c:v>eesti</c:v>
                </c:pt>
                <c:pt idx="5">
                  <c:v>vene ja muu</c:v>
                </c:pt>
                <c:pt idx="6">
                  <c:v>Jaekaubandus ja toitlustusettevõtted pööravad toidu ohutusele erilist tähelepanu</c:v>
                </c:pt>
                <c:pt idx="7">
                  <c:v>eesti</c:v>
                </c:pt>
                <c:pt idx="8">
                  <c:v>vene ja muu</c:v>
                </c:pt>
                <c:pt idx="9">
                  <c:v>Jaekaubanduse ja toitlustusettevõtete tegevus toidu ohutuse tagamiseks on piisav</c:v>
                </c:pt>
                <c:pt idx="10">
                  <c:v>eesti</c:v>
                </c:pt>
                <c:pt idx="11">
                  <c:v>vene ja muu</c:v>
                </c:pt>
                <c:pt idx="12">
                  <c:v>Jaekaubandus ja toitlustusettevõtted on toidu ohutuse osas ausad</c:v>
                </c:pt>
                <c:pt idx="13">
                  <c:v>eesti</c:v>
                </c:pt>
                <c:pt idx="14">
                  <c:v>vene ja muu</c:v>
                </c:pt>
                <c:pt idx="15">
                  <c:v>Jaekaubandus ja toitlustusettevõtted on toidu ohutust puudutava info osas piisavalt avatud</c:v>
                </c:pt>
                <c:pt idx="16">
                  <c:v>eesti</c:v>
                </c:pt>
                <c:pt idx="17">
                  <c:v>vene ja muu</c:v>
                </c:pt>
              </c:strCache>
            </c:strRef>
          </c:cat>
          <c:val>
            <c:numRef>
              <c:f>Q3_c_taust!$C$71:$C$88</c:f>
              <c:numCache>
                <c:formatCode>0</c:formatCode>
                <c:ptCount val="18"/>
                <c:pt idx="1">
                  <c:v>36.956521739130402</c:v>
                </c:pt>
                <c:pt idx="2">
                  <c:v>35.4838709677419</c:v>
                </c:pt>
                <c:pt idx="4">
                  <c:v>36.7753623188406</c:v>
                </c:pt>
                <c:pt idx="5">
                  <c:v>37.903225806451601</c:v>
                </c:pt>
                <c:pt idx="7">
                  <c:v>27.7173913043478</c:v>
                </c:pt>
                <c:pt idx="8">
                  <c:v>25</c:v>
                </c:pt>
                <c:pt idx="10">
                  <c:v>27.898550724637701</c:v>
                </c:pt>
                <c:pt idx="11">
                  <c:v>24.193548387096801</c:v>
                </c:pt>
                <c:pt idx="13">
                  <c:v>23.007246376811601</c:v>
                </c:pt>
                <c:pt idx="14">
                  <c:v>23.387096774193498</c:v>
                </c:pt>
                <c:pt idx="16">
                  <c:v>26.449275362318801</c:v>
                </c:pt>
                <c:pt idx="17">
                  <c:v>24.193548387096801</c:v>
                </c:pt>
              </c:numCache>
            </c:numRef>
          </c:val>
          <c:extLst>
            <c:ext xmlns:c16="http://schemas.microsoft.com/office/drawing/2014/chart" uri="{C3380CC4-5D6E-409C-BE32-E72D297353CC}">
              <c16:uniqueId val="{00000001-DD21-4CB7-B535-4CE704A8551F}"/>
            </c:ext>
          </c:extLst>
        </c:ser>
        <c:ser>
          <c:idx val="2"/>
          <c:order val="2"/>
          <c:tx>
            <c:strRef>
              <c:f>Q3_c_taust!$D$70</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Q3_c_taust!$A$71:$A$88</c:f>
              <c:strCache>
                <c:ptCount val="18"/>
                <c:pt idx="0">
                  <c:v>Jaekaubandus ja toitlustusettevõtted on pädevad toidu ohutust kontrollima</c:v>
                </c:pt>
                <c:pt idx="1">
                  <c:v>eesti</c:v>
                </c:pt>
                <c:pt idx="2">
                  <c:v>vene ja muu</c:v>
                </c:pt>
                <c:pt idx="3">
                  <c:v>Jaekaubandusel ja toitlustus-ettevõtetel on piisavalt teadmisi toidu ohutuse tagamiseks</c:v>
                </c:pt>
                <c:pt idx="4">
                  <c:v>eesti</c:v>
                </c:pt>
                <c:pt idx="5">
                  <c:v>vene ja muu</c:v>
                </c:pt>
                <c:pt idx="6">
                  <c:v>Jaekaubandus ja toitlustusettevõtted pööravad toidu ohutusele erilist tähelepanu</c:v>
                </c:pt>
                <c:pt idx="7">
                  <c:v>eesti</c:v>
                </c:pt>
                <c:pt idx="8">
                  <c:v>vene ja muu</c:v>
                </c:pt>
                <c:pt idx="9">
                  <c:v>Jaekaubanduse ja toitlustusettevõtete tegevus toidu ohutuse tagamiseks on piisav</c:v>
                </c:pt>
                <c:pt idx="10">
                  <c:v>eesti</c:v>
                </c:pt>
                <c:pt idx="11">
                  <c:v>vene ja muu</c:v>
                </c:pt>
                <c:pt idx="12">
                  <c:v>Jaekaubandus ja toitlustusettevõtted on toidu ohutuse osas ausad</c:v>
                </c:pt>
                <c:pt idx="13">
                  <c:v>eesti</c:v>
                </c:pt>
                <c:pt idx="14">
                  <c:v>vene ja muu</c:v>
                </c:pt>
                <c:pt idx="15">
                  <c:v>Jaekaubandus ja toitlustusettevõtted on toidu ohutust puudutava info osas piisavalt avatud</c:v>
                </c:pt>
                <c:pt idx="16">
                  <c:v>eesti</c:v>
                </c:pt>
                <c:pt idx="17">
                  <c:v>vene ja muu</c:v>
                </c:pt>
              </c:strCache>
            </c:strRef>
          </c:cat>
          <c:val>
            <c:numRef>
              <c:f>Q3_c_taust!$D$71:$D$88</c:f>
              <c:numCache>
                <c:formatCode>0</c:formatCode>
                <c:ptCount val="18"/>
                <c:pt idx="1">
                  <c:v>26.992753623188399</c:v>
                </c:pt>
                <c:pt idx="2">
                  <c:v>33.064516129032299</c:v>
                </c:pt>
                <c:pt idx="4">
                  <c:v>33.514492753623202</c:v>
                </c:pt>
                <c:pt idx="5">
                  <c:v>31.451612903225801</c:v>
                </c:pt>
                <c:pt idx="7">
                  <c:v>33.514492753623202</c:v>
                </c:pt>
                <c:pt idx="8">
                  <c:v>38.306451612903203</c:v>
                </c:pt>
                <c:pt idx="10">
                  <c:v>36.7753623188406</c:v>
                </c:pt>
                <c:pt idx="11">
                  <c:v>34.677419354838698</c:v>
                </c:pt>
                <c:pt idx="13">
                  <c:v>38.768115942028999</c:v>
                </c:pt>
                <c:pt idx="14">
                  <c:v>36.693548387096797</c:v>
                </c:pt>
                <c:pt idx="16">
                  <c:v>36.7753623188406</c:v>
                </c:pt>
                <c:pt idx="17">
                  <c:v>35.080645161290299</c:v>
                </c:pt>
              </c:numCache>
            </c:numRef>
          </c:val>
          <c:extLst>
            <c:ext xmlns:c16="http://schemas.microsoft.com/office/drawing/2014/chart" uri="{C3380CC4-5D6E-409C-BE32-E72D297353CC}">
              <c16:uniqueId val="{00000002-DD21-4CB7-B535-4CE704A8551F}"/>
            </c:ext>
          </c:extLst>
        </c:ser>
        <c:ser>
          <c:idx val="3"/>
          <c:order val="3"/>
          <c:tx>
            <c:strRef>
              <c:f>Q3_c_taust!$E$70</c:f>
              <c:strCache>
                <c:ptCount val="1"/>
                <c:pt idx="0">
                  <c:v>Pigem ei ole nõus</c:v>
                </c:pt>
              </c:strCache>
            </c:strRef>
          </c:tx>
          <c:spPr>
            <a:solidFill>
              <a:srgbClr val="F4B18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Q3_c_taust!$A$71:$A$88</c:f>
              <c:strCache>
                <c:ptCount val="18"/>
                <c:pt idx="0">
                  <c:v>Jaekaubandus ja toitlustusettevõtted on pädevad toidu ohutust kontrollima</c:v>
                </c:pt>
                <c:pt idx="1">
                  <c:v>eesti</c:v>
                </c:pt>
                <c:pt idx="2">
                  <c:v>vene ja muu</c:v>
                </c:pt>
                <c:pt idx="3">
                  <c:v>Jaekaubandusel ja toitlustus-ettevõtetel on piisavalt teadmisi toidu ohutuse tagamiseks</c:v>
                </c:pt>
                <c:pt idx="4">
                  <c:v>eesti</c:v>
                </c:pt>
                <c:pt idx="5">
                  <c:v>vene ja muu</c:v>
                </c:pt>
                <c:pt idx="6">
                  <c:v>Jaekaubandus ja toitlustusettevõtted pööravad toidu ohutusele erilist tähelepanu</c:v>
                </c:pt>
                <c:pt idx="7">
                  <c:v>eesti</c:v>
                </c:pt>
                <c:pt idx="8">
                  <c:v>vene ja muu</c:v>
                </c:pt>
                <c:pt idx="9">
                  <c:v>Jaekaubanduse ja toitlustusettevõtete tegevus toidu ohutuse tagamiseks on piisav</c:v>
                </c:pt>
                <c:pt idx="10">
                  <c:v>eesti</c:v>
                </c:pt>
                <c:pt idx="11">
                  <c:v>vene ja muu</c:v>
                </c:pt>
                <c:pt idx="12">
                  <c:v>Jaekaubandus ja toitlustusettevõtted on toidu ohutuse osas ausad</c:v>
                </c:pt>
                <c:pt idx="13">
                  <c:v>eesti</c:v>
                </c:pt>
                <c:pt idx="14">
                  <c:v>vene ja muu</c:v>
                </c:pt>
                <c:pt idx="15">
                  <c:v>Jaekaubandus ja toitlustusettevõtted on toidu ohutust puudutava info osas piisavalt avatud</c:v>
                </c:pt>
                <c:pt idx="16">
                  <c:v>eesti</c:v>
                </c:pt>
                <c:pt idx="17">
                  <c:v>vene ja muu</c:v>
                </c:pt>
              </c:strCache>
            </c:strRef>
          </c:cat>
          <c:val>
            <c:numRef>
              <c:f>Q3_c_taust!$E$71:$E$88</c:f>
              <c:numCache>
                <c:formatCode>0</c:formatCode>
                <c:ptCount val="18"/>
                <c:pt idx="1">
                  <c:v>18.115942028985501</c:v>
                </c:pt>
                <c:pt idx="2">
                  <c:v>12.0967741935484</c:v>
                </c:pt>
                <c:pt idx="4">
                  <c:v>14.492753623188401</c:v>
                </c:pt>
                <c:pt idx="5">
                  <c:v>13.306451612903199</c:v>
                </c:pt>
                <c:pt idx="7">
                  <c:v>18.478260869565201</c:v>
                </c:pt>
                <c:pt idx="8">
                  <c:v>18.951612903225801</c:v>
                </c:pt>
                <c:pt idx="10">
                  <c:v>16.847826086956498</c:v>
                </c:pt>
                <c:pt idx="11">
                  <c:v>23.790322580645199</c:v>
                </c:pt>
                <c:pt idx="13">
                  <c:v>21.014492753623198</c:v>
                </c:pt>
                <c:pt idx="14">
                  <c:v>22.9838709677419</c:v>
                </c:pt>
                <c:pt idx="16">
                  <c:v>19.7463768115942</c:v>
                </c:pt>
                <c:pt idx="17">
                  <c:v>25.403225806451601</c:v>
                </c:pt>
              </c:numCache>
            </c:numRef>
          </c:val>
          <c:extLst>
            <c:ext xmlns:c16="http://schemas.microsoft.com/office/drawing/2014/chart" uri="{C3380CC4-5D6E-409C-BE32-E72D297353CC}">
              <c16:uniqueId val="{00000003-DD21-4CB7-B535-4CE704A8551F}"/>
            </c:ext>
          </c:extLst>
        </c:ser>
        <c:ser>
          <c:idx val="4"/>
          <c:order val="4"/>
          <c:tx>
            <c:strRef>
              <c:f>Q3_c_taust!$F$70</c:f>
              <c:strCache>
                <c:ptCount val="1"/>
                <c:pt idx="0">
                  <c:v>Üldse ei nõustu</c:v>
                </c:pt>
              </c:strCache>
            </c:strRef>
          </c:tx>
          <c:spPr>
            <a:solidFill>
              <a:srgbClr val="ED7D31"/>
            </a:solidFill>
            <a:ln w="0">
              <a:noFill/>
            </a:ln>
          </c:spPr>
          <c:invertIfNegative val="0"/>
          <c:dPt>
            <c:idx val="5"/>
            <c:invertIfNegative val="0"/>
            <c:bubble3D val="0"/>
            <c:extLst>
              <c:ext xmlns:c16="http://schemas.microsoft.com/office/drawing/2014/chart" uri="{C3380CC4-5D6E-409C-BE32-E72D297353CC}">
                <c16:uniqueId val="{00000004-DD21-4CB7-B535-4CE704A8551F}"/>
              </c:ext>
            </c:extLst>
          </c:dPt>
          <c:dLbls>
            <c:dLbl>
              <c:idx val="5"/>
              <c:layout>
                <c:manualLayout>
                  <c:x val="5.3220003522213297E-4"/>
                  <c:y val="3.8361447626275298E-3"/>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4-DD21-4CB7-B535-4CE704A8551F}"/>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Q3_c_taust!$A$71:$A$88</c:f>
              <c:strCache>
                <c:ptCount val="18"/>
                <c:pt idx="0">
                  <c:v>Jaekaubandus ja toitlustusettevõtted on pädevad toidu ohutust kontrollima</c:v>
                </c:pt>
                <c:pt idx="1">
                  <c:v>eesti</c:v>
                </c:pt>
                <c:pt idx="2">
                  <c:v>vene ja muu</c:v>
                </c:pt>
                <c:pt idx="3">
                  <c:v>Jaekaubandusel ja toitlustus-ettevõtetel on piisavalt teadmisi toidu ohutuse tagamiseks</c:v>
                </c:pt>
                <c:pt idx="4">
                  <c:v>eesti</c:v>
                </c:pt>
                <c:pt idx="5">
                  <c:v>vene ja muu</c:v>
                </c:pt>
                <c:pt idx="6">
                  <c:v>Jaekaubandus ja toitlustusettevõtted pööravad toidu ohutusele erilist tähelepanu</c:v>
                </c:pt>
                <c:pt idx="7">
                  <c:v>eesti</c:v>
                </c:pt>
                <c:pt idx="8">
                  <c:v>vene ja muu</c:v>
                </c:pt>
                <c:pt idx="9">
                  <c:v>Jaekaubanduse ja toitlustusettevõtete tegevus toidu ohutuse tagamiseks on piisav</c:v>
                </c:pt>
                <c:pt idx="10">
                  <c:v>eesti</c:v>
                </c:pt>
                <c:pt idx="11">
                  <c:v>vene ja muu</c:v>
                </c:pt>
                <c:pt idx="12">
                  <c:v>Jaekaubandus ja toitlustusettevõtted on toidu ohutuse osas ausad</c:v>
                </c:pt>
                <c:pt idx="13">
                  <c:v>eesti</c:v>
                </c:pt>
                <c:pt idx="14">
                  <c:v>vene ja muu</c:v>
                </c:pt>
                <c:pt idx="15">
                  <c:v>Jaekaubandus ja toitlustusettevõtted on toidu ohutust puudutava info osas piisavalt avatud</c:v>
                </c:pt>
                <c:pt idx="16">
                  <c:v>eesti</c:v>
                </c:pt>
                <c:pt idx="17">
                  <c:v>vene ja muu</c:v>
                </c:pt>
              </c:strCache>
            </c:strRef>
          </c:cat>
          <c:val>
            <c:numRef>
              <c:f>Q3_c_taust!$F$71:$F$88</c:f>
              <c:numCache>
                <c:formatCode>0</c:formatCode>
                <c:ptCount val="18"/>
                <c:pt idx="1">
                  <c:v>3.9855072463768102</c:v>
                </c:pt>
                <c:pt idx="2">
                  <c:v>3.2258064516128999</c:v>
                </c:pt>
                <c:pt idx="4">
                  <c:v>2.1739130434782599</c:v>
                </c:pt>
                <c:pt idx="5">
                  <c:v>4.0322580645161299</c:v>
                </c:pt>
                <c:pt idx="7">
                  <c:v>6.1594202898550696</c:v>
                </c:pt>
                <c:pt idx="8">
                  <c:v>4.0322580645161299</c:v>
                </c:pt>
                <c:pt idx="10">
                  <c:v>5.7971014492753596</c:v>
                </c:pt>
                <c:pt idx="11">
                  <c:v>3.62903225806452</c:v>
                </c:pt>
                <c:pt idx="13">
                  <c:v>6.1594202898550696</c:v>
                </c:pt>
                <c:pt idx="14">
                  <c:v>4.0322580645161299</c:v>
                </c:pt>
                <c:pt idx="16">
                  <c:v>5.4347826086956497</c:v>
                </c:pt>
                <c:pt idx="17">
                  <c:v>3.2258064516128999</c:v>
                </c:pt>
              </c:numCache>
            </c:numRef>
          </c:val>
          <c:extLst>
            <c:ext xmlns:c16="http://schemas.microsoft.com/office/drawing/2014/chart" uri="{C3380CC4-5D6E-409C-BE32-E72D297353CC}">
              <c16:uniqueId val="{00000005-DD21-4CB7-B535-4CE704A8551F}"/>
            </c:ext>
          </c:extLst>
        </c:ser>
        <c:ser>
          <c:idx val="5"/>
          <c:order val="5"/>
          <c:tx>
            <c:strRef>
              <c:f>Q3_c_taust!$G$70</c:f>
              <c:strCache>
                <c:ptCount val="1"/>
                <c:pt idx="0">
                  <c:v>Ei oska öelda</c:v>
                </c:pt>
              </c:strCache>
            </c:strRef>
          </c:tx>
          <c:spPr>
            <a:solidFill>
              <a:srgbClr val="BFBFBF"/>
            </a:solidFill>
            <a:ln w="0">
              <a:noFill/>
            </a:ln>
          </c:spPr>
          <c:invertIfNegative val="0"/>
          <c:dPt>
            <c:idx val="4"/>
            <c:invertIfNegative val="0"/>
            <c:bubble3D val="0"/>
            <c:extLst>
              <c:ext xmlns:c16="http://schemas.microsoft.com/office/drawing/2014/chart" uri="{C3380CC4-5D6E-409C-BE32-E72D297353CC}">
                <c16:uniqueId val="{00000006-DD21-4CB7-B535-4CE704A8551F}"/>
              </c:ext>
            </c:extLst>
          </c:dPt>
          <c:dLbls>
            <c:dLbl>
              <c:idx val="4"/>
              <c:layout>
                <c:manualLayout>
                  <c:x val="5.0793640636191103E-3"/>
                  <c:y val="1.87476530325516E-7"/>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6-DD21-4CB7-B535-4CE704A8551F}"/>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Q3_c_taust!$A$71:$A$88</c:f>
              <c:strCache>
                <c:ptCount val="18"/>
                <c:pt idx="0">
                  <c:v>Jaekaubandus ja toitlustusettevõtted on pädevad toidu ohutust kontrollima</c:v>
                </c:pt>
                <c:pt idx="1">
                  <c:v>eesti</c:v>
                </c:pt>
                <c:pt idx="2">
                  <c:v>vene ja muu</c:v>
                </c:pt>
                <c:pt idx="3">
                  <c:v>Jaekaubandusel ja toitlustus-ettevõtetel on piisavalt teadmisi toidu ohutuse tagamiseks</c:v>
                </c:pt>
                <c:pt idx="4">
                  <c:v>eesti</c:v>
                </c:pt>
                <c:pt idx="5">
                  <c:v>vene ja muu</c:v>
                </c:pt>
                <c:pt idx="6">
                  <c:v>Jaekaubandus ja toitlustusettevõtted pööravad toidu ohutusele erilist tähelepanu</c:v>
                </c:pt>
                <c:pt idx="7">
                  <c:v>eesti</c:v>
                </c:pt>
                <c:pt idx="8">
                  <c:v>vene ja muu</c:v>
                </c:pt>
                <c:pt idx="9">
                  <c:v>Jaekaubanduse ja toitlustusettevõtete tegevus toidu ohutuse tagamiseks on piisav</c:v>
                </c:pt>
                <c:pt idx="10">
                  <c:v>eesti</c:v>
                </c:pt>
                <c:pt idx="11">
                  <c:v>vene ja muu</c:v>
                </c:pt>
                <c:pt idx="12">
                  <c:v>Jaekaubandus ja toitlustusettevõtted on toidu ohutuse osas ausad</c:v>
                </c:pt>
                <c:pt idx="13">
                  <c:v>eesti</c:v>
                </c:pt>
                <c:pt idx="14">
                  <c:v>vene ja muu</c:v>
                </c:pt>
                <c:pt idx="15">
                  <c:v>Jaekaubandus ja toitlustusettevõtted on toidu ohutust puudutava info osas piisavalt avatud</c:v>
                </c:pt>
                <c:pt idx="16">
                  <c:v>eesti</c:v>
                </c:pt>
                <c:pt idx="17">
                  <c:v>vene ja muu</c:v>
                </c:pt>
              </c:strCache>
            </c:strRef>
          </c:cat>
          <c:val>
            <c:numRef>
              <c:f>Q3_c_taust!$G$71:$G$88</c:f>
              <c:numCache>
                <c:formatCode>0</c:formatCode>
                <c:ptCount val="18"/>
                <c:pt idx="1">
                  <c:v>6.5217391304347796</c:v>
                </c:pt>
                <c:pt idx="2">
                  <c:v>6.4516129032258096</c:v>
                </c:pt>
                <c:pt idx="4">
                  <c:v>5.4347826086956497</c:v>
                </c:pt>
                <c:pt idx="5">
                  <c:v>7.2580645161290303</c:v>
                </c:pt>
                <c:pt idx="7">
                  <c:v>8.1521739130434803</c:v>
                </c:pt>
                <c:pt idx="8">
                  <c:v>8.8709677419354804</c:v>
                </c:pt>
                <c:pt idx="10">
                  <c:v>7.9710144927536204</c:v>
                </c:pt>
                <c:pt idx="11">
                  <c:v>9.2741935483870996</c:v>
                </c:pt>
                <c:pt idx="13">
                  <c:v>6.7028985507246404</c:v>
                </c:pt>
                <c:pt idx="14">
                  <c:v>7.6612903225806503</c:v>
                </c:pt>
                <c:pt idx="16">
                  <c:v>7.2463768115942004</c:v>
                </c:pt>
                <c:pt idx="17">
                  <c:v>8.4677419354838701</c:v>
                </c:pt>
              </c:numCache>
            </c:numRef>
          </c:val>
          <c:extLst>
            <c:ext xmlns:c16="http://schemas.microsoft.com/office/drawing/2014/chart" uri="{C3380CC4-5D6E-409C-BE32-E72D297353CC}">
              <c16:uniqueId val="{00000007-DD21-4CB7-B535-4CE704A8551F}"/>
            </c:ext>
          </c:extLst>
        </c:ser>
        <c:dLbls>
          <c:showLegendKey val="0"/>
          <c:showVal val="0"/>
          <c:showCatName val="0"/>
          <c:showSerName val="0"/>
          <c:showPercent val="0"/>
          <c:showBubbleSize val="0"/>
        </c:dLbls>
        <c:gapWidth val="150"/>
        <c:shape val="box"/>
        <c:axId val="457963024"/>
        <c:axId val="457964592"/>
        <c:axId val="0"/>
      </c:bar3DChart>
      <c:catAx>
        <c:axId val="457963024"/>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100" b="1" strike="noStrike" spc="-1">
                <a:solidFill>
                  <a:srgbClr val="595959"/>
                </a:solidFill>
                <a:latin typeface="Calibri"/>
              </a:defRPr>
            </a:pPr>
            <a:endParaRPr lang="et-EE"/>
          </a:p>
        </c:txPr>
        <c:crossAx val="457964592"/>
        <c:crosses val="autoZero"/>
        <c:auto val="1"/>
        <c:lblAlgn val="ctr"/>
        <c:lblOffset val="100"/>
        <c:noMultiLvlLbl val="0"/>
      </c:catAx>
      <c:valAx>
        <c:axId val="457964592"/>
        <c:scaling>
          <c:orientation val="minMax"/>
        </c:scaling>
        <c:delete val="1"/>
        <c:axPos val="t"/>
        <c:numFmt formatCode="0%" sourceLinked="1"/>
        <c:majorTickMark val="none"/>
        <c:minorTickMark val="none"/>
        <c:tickLblPos val="nextTo"/>
        <c:crossAx val="457963024"/>
        <c:crosses val="autoZero"/>
        <c:crossBetween val="between"/>
      </c:valAx>
    </c:plotArea>
    <c:legend>
      <c:legendPos val="r"/>
      <c:layout>
        <c:manualLayout>
          <c:xMode val="edge"/>
          <c:yMode val="edge"/>
          <c:x val="0.82495739949348146"/>
          <c:y val="0.44174548029799282"/>
          <c:w val="0.13284261410640164"/>
          <c:h val="0.28050150402934282"/>
        </c:manualLayout>
      </c:layout>
      <c:overlay val="0"/>
      <c:spPr>
        <a:noFill/>
        <a:ln w="0">
          <a:noFill/>
        </a:ln>
      </c:spPr>
      <c:txPr>
        <a:bodyPr/>
        <a:lstStyle/>
        <a:p>
          <a:pPr>
            <a:defRPr sz="1100"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a:solidFill>
                  <a:srgbClr val="595959"/>
                </a:solidFill>
                <a:latin typeface="Calibri"/>
              </a:rPr>
              <a:t>Mil määral nõustute järgnevate väidetega? 
</a:t>
            </a:r>
            <a:r>
              <a:rPr lang="et-EE" sz="1400" b="0" strike="noStrike" spc="-1">
                <a:solidFill>
                  <a:srgbClr val="595959"/>
                </a:solidFill>
                <a:latin typeface="Calibri"/>
              </a:rPr>
              <a:t>N=800</a:t>
            </a:r>
          </a:p>
        </c:rich>
      </c:tx>
      <c:layout>
        <c:manualLayout>
          <c:xMode val="edge"/>
          <c:yMode val="edge"/>
          <c:x val="0.41296600575755593"/>
          <c:y val="7.7037046023569089E-2"/>
        </c:manualLayout>
      </c:layout>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bar3DChart>
        <c:barDir val="bar"/>
        <c:grouping val="percentStacked"/>
        <c:varyColors val="0"/>
        <c:ser>
          <c:idx val="0"/>
          <c:order val="0"/>
          <c:tx>
            <c:strRef>
              <c:f>Q3_c_taust!$B$92</c:f>
              <c:strCache>
                <c:ptCount val="1"/>
                <c:pt idx="0">
                  <c:v>Nõustun igati</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Q3_c_taust!$A$93:$A$110</c:f>
              <c:strCache>
                <c:ptCount val="18"/>
                <c:pt idx="0">
                  <c:v>Jaekaubandus ja toitlustusettevõtted on pädevad toidu ohutust kontrollima</c:v>
                </c:pt>
                <c:pt idx="1">
                  <c:v>Põhja-Eesti</c:v>
                </c:pt>
                <c:pt idx="2">
                  <c:v>Virumaa</c:v>
                </c:pt>
                <c:pt idx="3">
                  <c:v>Kesk-Eesti</c:v>
                </c:pt>
                <c:pt idx="4">
                  <c:v>Lääne-Eesti</c:v>
                </c:pt>
                <c:pt idx="5">
                  <c:v>Lõuna-Eesti</c:v>
                </c:pt>
                <c:pt idx="6">
                  <c:v>Jaekaubandusel ja toitlustus-ettevõtetel on piisavalt teadmisi toidu ohutuse tagamiseks</c:v>
                </c:pt>
                <c:pt idx="7">
                  <c:v>Põhja-Eesti</c:v>
                </c:pt>
                <c:pt idx="8">
                  <c:v>Virumaa</c:v>
                </c:pt>
                <c:pt idx="9">
                  <c:v>Kesk-Eesti</c:v>
                </c:pt>
                <c:pt idx="10">
                  <c:v>Lääne-Eesti</c:v>
                </c:pt>
                <c:pt idx="11">
                  <c:v>Lõuna-Eesti</c:v>
                </c:pt>
                <c:pt idx="12">
                  <c:v>Jaekaubandus ja toitlustusettevõtted pööravad toidu ohutusele erilist tähelepanu</c:v>
                </c:pt>
                <c:pt idx="13">
                  <c:v>Põhja-Eesti</c:v>
                </c:pt>
                <c:pt idx="14">
                  <c:v>Virumaa</c:v>
                </c:pt>
                <c:pt idx="15">
                  <c:v>Kesk-Eesti</c:v>
                </c:pt>
                <c:pt idx="16">
                  <c:v>Lääne-Eesti</c:v>
                </c:pt>
                <c:pt idx="17">
                  <c:v>Lõuna-Eesti</c:v>
                </c:pt>
              </c:strCache>
            </c:strRef>
          </c:cat>
          <c:val>
            <c:numRef>
              <c:f>Q3_c_taust!$B$93:$B$110</c:f>
              <c:numCache>
                <c:formatCode>0</c:formatCode>
                <c:ptCount val="18"/>
                <c:pt idx="1">
                  <c:v>8.1280788177339893</c:v>
                </c:pt>
                <c:pt idx="2">
                  <c:v>12.9032258064516</c:v>
                </c:pt>
                <c:pt idx="3">
                  <c:v>5.8823529411764701</c:v>
                </c:pt>
                <c:pt idx="4">
                  <c:v>6.25</c:v>
                </c:pt>
                <c:pt idx="5">
                  <c:v>5.7553956834532398</c:v>
                </c:pt>
                <c:pt idx="7">
                  <c:v>6.4039408866995098</c:v>
                </c:pt>
                <c:pt idx="8">
                  <c:v>12.0967741935484</c:v>
                </c:pt>
                <c:pt idx="9">
                  <c:v>7.8431372549019596</c:v>
                </c:pt>
                <c:pt idx="10">
                  <c:v>7.5</c:v>
                </c:pt>
                <c:pt idx="11">
                  <c:v>4.3165467625899296</c:v>
                </c:pt>
                <c:pt idx="13">
                  <c:v>5.1724137931034502</c:v>
                </c:pt>
                <c:pt idx="14">
                  <c:v>8.0645161290322598</c:v>
                </c:pt>
                <c:pt idx="15">
                  <c:v>7.8431372549019596</c:v>
                </c:pt>
                <c:pt idx="16">
                  <c:v>5</c:v>
                </c:pt>
                <c:pt idx="17">
                  <c:v>4.3165467625899296</c:v>
                </c:pt>
              </c:numCache>
            </c:numRef>
          </c:val>
          <c:extLst>
            <c:ext xmlns:c16="http://schemas.microsoft.com/office/drawing/2014/chart" uri="{C3380CC4-5D6E-409C-BE32-E72D297353CC}">
              <c16:uniqueId val="{00000000-401A-403F-80DF-8661FF3B04A8}"/>
            </c:ext>
          </c:extLst>
        </c:ser>
        <c:ser>
          <c:idx val="1"/>
          <c:order val="1"/>
          <c:tx>
            <c:strRef>
              <c:f>Q3_c_taust!$C$92</c:f>
              <c:strCache>
                <c:ptCount val="1"/>
                <c:pt idx="0">
                  <c:v>Pigem olen nõus</c:v>
                </c:pt>
              </c:strCache>
            </c:strRef>
          </c:tx>
          <c:spPr>
            <a:solidFill>
              <a:srgbClr val="4472C4"/>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Q3_c_taust!$A$93:$A$110</c:f>
              <c:strCache>
                <c:ptCount val="18"/>
                <c:pt idx="0">
                  <c:v>Jaekaubandus ja toitlustusettevõtted on pädevad toidu ohutust kontrollima</c:v>
                </c:pt>
                <c:pt idx="1">
                  <c:v>Põhja-Eesti</c:v>
                </c:pt>
                <c:pt idx="2">
                  <c:v>Virumaa</c:v>
                </c:pt>
                <c:pt idx="3">
                  <c:v>Kesk-Eesti</c:v>
                </c:pt>
                <c:pt idx="4">
                  <c:v>Lääne-Eesti</c:v>
                </c:pt>
                <c:pt idx="5">
                  <c:v>Lõuna-Eesti</c:v>
                </c:pt>
                <c:pt idx="6">
                  <c:v>Jaekaubandusel ja toitlustus-ettevõtetel on piisavalt teadmisi toidu ohutuse tagamiseks</c:v>
                </c:pt>
                <c:pt idx="7">
                  <c:v>Põhja-Eesti</c:v>
                </c:pt>
                <c:pt idx="8">
                  <c:v>Virumaa</c:v>
                </c:pt>
                <c:pt idx="9">
                  <c:v>Kesk-Eesti</c:v>
                </c:pt>
                <c:pt idx="10">
                  <c:v>Lääne-Eesti</c:v>
                </c:pt>
                <c:pt idx="11">
                  <c:v>Lõuna-Eesti</c:v>
                </c:pt>
                <c:pt idx="12">
                  <c:v>Jaekaubandus ja toitlustusettevõtted pööravad toidu ohutusele erilist tähelepanu</c:v>
                </c:pt>
                <c:pt idx="13">
                  <c:v>Põhja-Eesti</c:v>
                </c:pt>
                <c:pt idx="14">
                  <c:v>Virumaa</c:v>
                </c:pt>
                <c:pt idx="15">
                  <c:v>Kesk-Eesti</c:v>
                </c:pt>
                <c:pt idx="16">
                  <c:v>Lääne-Eesti</c:v>
                </c:pt>
                <c:pt idx="17">
                  <c:v>Lõuna-Eesti</c:v>
                </c:pt>
              </c:strCache>
            </c:strRef>
          </c:cat>
          <c:val>
            <c:numRef>
              <c:f>Q3_c_taust!$C$93:$C$110</c:f>
              <c:numCache>
                <c:formatCode>0</c:formatCode>
                <c:ptCount val="18"/>
                <c:pt idx="1">
                  <c:v>33.990147783251203</c:v>
                </c:pt>
                <c:pt idx="2">
                  <c:v>39.5161290322581</c:v>
                </c:pt>
                <c:pt idx="3">
                  <c:v>47.058823529411796</c:v>
                </c:pt>
                <c:pt idx="4">
                  <c:v>40</c:v>
                </c:pt>
                <c:pt idx="5">
                  <c:v>35.251798561151098</c:v>
                </c:pt>
                <c:pt idx="7">
                  <c:v>35.960591133004897</c:v>
                </c:pt>
                <c:pt idx="8">
                  <c:v>40.322580645161302</c:v>
                </c:pt>
                <c:pt idx="9">
                  <c:v>50.980392156862699</c:v>
                </c:pt>
                <c:pt idx="10">
                  <c:v>36.25</c:v>
                </c:pt>
                <c:pt idx="11">
                  <c:v>33.093525179856101</c:v>
                </c:pt>
                <c:pt idx="13">
                  <c:v>26.8472906403941</c:v>
                </c:pt>
                <c:pt idx="14">
                  <c:v>28.2258064516129</c:v>
                </c:pt>
                <c:pt idx="15">
                  <c:v>27.4509803921569</c:v>
                </c:pt>
                <c:pt idx="16">
                  <c:v>30</c:v>
                </c:pt>
                <c:pt idx="17">
                  <c:v>23.741007194244599</c:v>
                </c:pt>
              </c:numCache>
            </c:numRef>
          </c:val>
          <c:extLst>
            <c:ext xmlns:c16="http://schemas.microsoft.com/office/drawing/2014/chart" uri="{C3380CC4-5D6E-409C-BE32-E72D297353CC}">
              <c16:uniqueId val="{00000001-401A-403F-80DF-8661FF3B04A8}"/>
            </c:ext>
          </c:extLst>
        </c:ser>
        <c:ser>
          <c:idx val="2"/>
          <c:order val="2"/>
          <c:tx>
            <c:strRef>
              <c:f>Q3_c_taust!$D$92</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Q3_c_taust!$A$93:$A$110</c:f>
              <c:strCache>
                <c:ptCount val="18"/>
                <c:pt idx="0">
                  <c:v>Jaekaubandus ja toitlustusettevõtted on pädevad toidu ohutust kontrollima</c:v>
                </c:pt>
                <c:pt idx="1">
                  <c:v>Põhja-Eesti</c:v>
                </c:pt>
                <c:pt idx="2">
                  <c:v>Virumaa</c:v>
                </c:pt>
                <c:pt idx="3">
                  <c:v>Kesk-Eesti</c:v>
                </c:pt>
                <c:pt idx="4">
                  <c:v>Lääne-Eesti</c:v>
                </c:pt>
                <c:pt idx="5">
                  <c:v>Lõuna-Eesti</c:v>
                </c:pt>
                <c:pt idx="6">
                  <c:v>Jaekaubandusel ja toitlustus-ettevõtetel on piisavalt teadmisi toidu ohutuse tagamiseks</c:v>
                </c:pt>
                <c:pt idx="7">
                  <c:v>Põhja-Eesti</c:v>
                </c:pt>
                <c:pt idx="8">
                  <c:v>Virumaa</c:v>
                </c:pt>
                <c:pt idx="9">
                  <c:v>Kesk-Eesti</c:v>
                </c:pt>
                <c:pt idx="10">
                  <c:v>Lääne-Eesti</c:v>
                </c:pt>
                <c:pt idx="11">
                  <c:v>Lõuna-Eesti</c:v>
                </c:pt>
                <c:pt idx="12">
                  <c:v>Jaekaubandus ja toitlustusettevõtted pööravad toidu ohutusele erilist tähelepanu</c:v>
                </c:pt>
                <c:pt idx="13">
                  <c:v>Põhja-Eesti</c:v>
                </c:pt>
                <c:pt idx="14">
                  <c:v>Virumaa</c:v>
                </c:pt>
                <c:pt idx="15">
                  <c:v>Kesk-Eesti</c:v>
                </c:pt>
                <c:pt idx="16">
                  <c:v>Lääne-Eesti</c:v>
                </c:pt>
                <c:pt idx="17">
                  <c:v>Lõuna-Eesti</c:v>
                </c:pt>
              </c:strCache>
            </c:strRef>
          </c:cat>
          <c:val>
            <c:numRef>
              <c:f>Q3_c_taust!$D$93:$D$110</c:f>
              <c:numCache>
                <c:formatCode>0</c:formatCode>
                <c:ptCount val="18"/>
                <c:pt idx="1">
                  <c:v>28.0788177339901</c:v>
                </c:pt>
                <c:pt idx="2">
                  <c:v>28.2258064516129</c:v>
                </c:pt>
                <c:pt idx="3">
                  <c:v>31.372549019607799</c:v>
                </c:pt>
                <c:pt idx="4">
                  <c:v>26.25</c:v>
                </c:pt>
                <c:pt idx="5">
                  <c:v>32.374100719424497</c:v>
                </c:pt>
                <c:pt idx="7">
                  <c:v>31.5270935960591</c:v>
                </c:pt>
                <c:pt idx="8">
                  <c:v>32.258064516128997</c:v>
                </c:pt>
                <c:pt idx="9">
                  <c:v>31.372549019607799</c:v>
                </c:pt>
                <c:pt idx="10">
                  <c:v>33.75</c:v>
                </c:pt>
                <c:pt idx="11">
                  <c:v>37.410071942446002</c:v>
                </c:pt>
                <c:pt idx="13">
                  <c:v>33.990147783251203</c:v>
                </c:pt>
                <c:pt idx="14">
                  <c:v>34.677419354838698</c:v>
                </c:pt>
                <c:pt idx="15">
                  <c:v>41.176470588235297</c:v>
                </c:pt>
                <c:pt idx="16">
                  <c:v>35</c:v>
                </c:pt>
                <c:pt idx="17">
                  <c:v>35.971223021582702</c:v>
                </c:pt>
              </c:numCache>
            </c:numRef>
          </c:val>
          <c:extLst>
            <c:ext xmlns:c16="http://schemas.microsoft.com/office/drawing/2014/chart" uri="{C3380CC4-5D6E-409C-BE32-E72D297353CC}">
              <c16:uniqueId val="{00000002-401A-403F-80DF-8661FF3B04A8}"/>
            </c:ext>
          </c:extLst>
        </c:ser>
        <c:ser>
          <c:idx val="3"/>
          <c:order val="3"/>
          <c:tx>
            <c:strRef>
              <c:f>Q3_c_taust!$E$92</c:f>
              <c:strCache>
                <c:ptCount val="1"/>
                <c:pt idx="0">
                  <c:v>Pigem ei ole nõus</c:v>
                </c:pt>
              </c:strCache>
            </c:strRef>
          </c:tx>
          <c:spPr>
            <a:solidFill>
              <a:srgbClr val="F4B18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Q3_c_taust!$A$93:$A$110</c:f>
              <c:strCache>
                <c:ptCount val="18"/>
                <c:pt idx="0">
                  <c:v>Jaekaubandus ja toitlustusettevõtted on pädevad toidu ohutust kontrollima</c:v>
                </c:pt>
                <c:pt idx="1">
                  <c:v>Põhja-Eesti</c:v>
                </c:pt>
                <c:pt idx="2">
                  <c:v>Virumaa</c:v>
                </c:pt>
                <c:pt idx="3">
                  <c:v>Kesk-Eesti</c:v>
                </c:pt>
                <c:pt idx="4">
                  <c:v>Lääne-Eesti</c:v>
                </c:pt>
                <c:pt idx="5">
                  <c:v>Lõuna-Eesti</c:v>
                </c:pt>
                <c:pt idx="6">
                  <c:v>Jaekaubandusel ja toitlustus-ettevõtetel on piisavalt teadmisi toidu ohutuse tagamiseks</c:v>
                </c:pt>
                <c:pt idx="7">
                  <c:v>Põhja-Eesti</c:v>
                </c:pt>
                <c:pt idx="8">
                  <c:v>Virumaa</c:v>
                </c:pt>
                <c:pt idx="9">
                  <c:v>Kesk-Eesti</c:v>
                </c:pt>
                <c:pt idx="10">
                  <c:v>Lääne-Eesti</c:v>
                </c:pt>
                <c:pt idx="11">
                  <c:v>Lõuna-Eesti</c:v>
                </c:pt>
                <c:pt idx="12">
                  <c:v>Jaekaubandus ja toitlustusettevõtted pööravad toidu ohutusele erilist tähelepanu</c:v>
                </c:pt>
                <c:pt idx="13">
                  <c:v>Põhja-Eesti</c:v>
                </c:pt>
                <c:pt idx="14">
                  <c:v>Virumaa</c:v>
                </c:pt>
                <c:pt idx="15">
                  <c:v>Kesk-Eesti</c:v>
                </c:pt>
                <c:pt idx="16">
                  <c:v>Lääne-Eesti</c:v>
                </c:pt>
                <c:pt idx="17">
                  <c:v>Lõuna-Eesti</c:v>
                </c:pt>
              </c:strCache>
            </c:strRef>
          </c:cat>
          <c:val>
            <c:numRef>
              <c:f>Q3_c_taust!$E$93:$E$110</c:f>
              <c:numCache>
                <c:formatCode>0</c:formatCode>
                <c:ptCount val="18"/>
                <c:pt idx="1">
                  <c:v>18.965517241379299</c:v>
                </c:pt>
                <c:pt idx="2">
                  <c:v>9.67741935483871</c:v>
                </c:pt>
                <c:pt idx="3">
                  <c:v>7.8431372549019596</c:v>
                </c:pt>
                <c:pt idx="4">
                  <c:v>18.75</c:v>
                </c:pt>
                <c:pt idx="5">
                  <c:v>15.8273381294964</c:v>
                </c:pt>
                <c:pt idx="7">
                  <c:v>17.241379310344801</c:v>
                </c:pt>
                <c:pt idx="8">
                  <c:v>6.4516129032258096</c:v>
                </c:pt>
                <c:pt idx="9">
                  <c:v>5.8823529411764701</c:v>
                </c:pt>
                <c:pt idx="10">
                  <c:v>13.75</c:v>
                </c:pt>
                <c:pt idx="11">
                  <c:v>15.1079136690647</c:v>
                </c:pt>
                <c:pt idx="13">
                  <c:v>20.935960591133</c:v>
                </c:pt>
                <c:pt idx="14">
                  <c:v>16.935483870967701</c:v>
                </c:pt>
                <c:pt idx="15">
                  <c:v>17.647058823529399</c:v>
                </c:pt>
                <c:pt idx="16">
                  <c:v>18.75</c:v>
                </c:pt>
                <c:pt idx="17">
                  <c:v>13.6690647482014</c:v>
                </c:pt>
              </c:numCache>
            </c:numRef>
          </c:val>
          <c:extLst>
            <c:ext xmlns:c16="http://schemas.microsoft.com/office/drawing/2014/chart" uri="{C3380CC4-5D6E-409C-BE32-E72D297353CC}">
              <c16:uniqueId val="{00000003-401A-403F-80DF-8661FF3B04A8}"/>
            </c:ext>
          </c:extLst>
        </c:ser>
        <c:ser>
          <c:idx val="4"/>
          <c:order val="4"/>
          <c:tx>
            <c:strRef>
              <c:f>Q3_c_taust!$F$92</c:f>
              <c:strCache>
                <c:ptCount val="1"/>
                <c:pt idx="0">
                  <c:v>Üldse ei nõustu</c:v>
                </c:pt>
              </c:strCache>
            </c:strRef>
          </c:tx>
          <c:spPr>
            <a:solidFill>
              <a:srgbClr val="ED7D31"/>
            </a:solidFill>
            <a:ln w="0">
              <a:noFill/>
            </a:ln>
          </c:spPr>
          <c:invertIfNegative val="0"/>
          <c:dPt>
            <c:idx val="5"/>
            <c:invertIfNegative val="0"/>
            <c:bubble3D val="0"/>
            <c:extLst>
              <c:ext xmlns:c16="http://schemas.microsoft.com/office/drawing/2014/chart" uri="{C3380CC4-5D6E-409C-BE32-E72D297353CC}">
                <c16:uniqueId val="{00000004-401A-403F-80DF-8661FF3B04A8}"/>
              </c:ext>
            </c:extLst>
          </c:dPt>
          <c:dLbls>
            <c:dLbl>
              <c:idx val="5"/>
              <c:layout>
                <c:manualLayout>
                  <c:x val="5.3220003522213297E-4"/>
                  <c:y val="3.8361447626275298E-3"/>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4-401A-403F-80DF-8661FF3B04A8}"/>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Q3_c_taust!$A$93:$A$110</c:f>
              <c:strCache>
                <c:ptCount val="18"/>
                <c:pt idx="0">
                  <c:v>Jaekaubandus ja toitlustusettevõtted on pädevad toidu ohutust kontrollima</c:v>
                </c:pt>
                <c:pt idx="1">
                  <c:v>Põhja-Eesti</c:v>
                </c:pt>
                <c:pt idx="2">
                  <c:v>Virumaa</c:v>
                </c:pt>
                <c:pt idx="3">
                  <c:v>Kesk-Eesti</c:v>
                </c:pt>
                <c:pt idx="4">
                  <c:v>Lääne-Eesti</c:v>
                </c:pt>
                <c:pt idx="5">
                  <c:v>Lõuna-Eesti</c:v>
                </c:pt>
                <c:pt idx="6">
                  <c:v>Jaekaubandusel ja toitlustus-ettevõtetel on piisavalt teadmisi toidu ohutuse tagamiseks</c:v>
                </c:pt>
                <c:pt idx="7">
                  <c:v>Põhja-Eesti</c:v>
                </c:pt>
                <c:pt idx="8">
                  <c:v>Virumaa</c:v>
                </c:pt>
                <c:pt idx="9">
                  <c:v>Kesk-Eesti</c:v>
                </c:pt>
                <c:pt idx="10">
                  <c:v>Lääne-Eesti</c:v>
                </c:pt>
                <c:pt idx="11">
                  <c:v>Lõuna-Eesti</c:v>
                </c:pt>
                <c:pt idx="12">
                  <c:v>Jaekaubandus ja toitlustusettevõtted pööravad toidu ohutusele erilist tähelepanu</c:v>
                </c:pt>
                <c:pt idx="13">
                  <c:v>Põhja-Eesti</c:v>
                </c:pt>
                <c:pt idx="14">
                  <c:v>Virumaa</c:v>
                </c:pt>
                <c:pt idx="15">
                  <c:v>Kesk-Eesti</c:v>
                </c:pt>
                <c:pt idx="16">
                  <c:v>Lääne-Eesti</c:v>
                </c:pt>
                <c:pt idx="17">
                  <c:v>Lõuna-Eesti</c:v>
                </c:pt>
              </c:strCache>
            </c:strRef>
          </c:cat>
          <c:val>
            <c:numRef>
              <c:f>Q3_c_taust!$F$93:$F$110</c:f>
              <c:numCache>
                <c:formatCode>0</c:formatCode>
                <c:ptCount val="18"/>
                <c:pt idx="1">
                  <c:v>4.4334975369458096</c:v>
                </c:pt>
                <c:pt idx="2">
                  <c:v>1.61290322580645</c:v>
                </c:pt>
                <c:pt idx="3">
                  <c:v>3.9215686274509798</c:v>
                </c:pt>
                <c:pt idx="4">
                  <c:v>5</c:v>
                </c:pt>
                <c:pt idx="5">
                  <c:v>2.8776978417266199</c:v>
                </c:pt>
                <c:pt idx="7">
                  <c:v>3.4482758620689702</c:v>
                </c:pt>
                <c:pt idx="8">
                  <c:v>2.4193548387096802</c:v>
                </c:pt>
                <c:pt idx="10">
                  <c:v>2.5</c:v>
                </c:pt>
                <c:pt idx="11">
                  <c:v>2.1582733812949599</c:v>
                </c:pt>
                <c:pt idx="13">
                  <c:v>5.6650246305418701</c:v>
                </c:pt>
                <c:pt idx="14">
                  <c:v>2.4193548387096802</c:v>
                </c:pt>
                <c:pt idx="15">
                  <c:v>3.9215686274509798</c:v>
                </c:pt>
                <c:pt idx="16">
                  <c:v>3.75</c:v>
                </c:pt>
                <c:pt idx="17">
                  <c:v>9.3525179856115095</c:v>
                </c:pt>
              </c:numCache>
            </c:numRef>
          </c:val>
          <c:extLst>
            <c:ext xmlns:c16="http://schemas.microsoft.com/office/drawing/2014/chart" uri="{C3380CC4-5D6E-409C-BE32-E72D297353CC}">
              <c16:uniqueId val="{00000005-401A-403F-80DF-8661FF3B04A8}"/>
            </c:ext>
          </c:extLst>
        </c:ser>
        <c:ser>
          <c:idx val="5"/>
          <c:order val="5"/>
          <c:tx>
            <c:strRef>
              <c:f>Q3_c_taust!$G$92</c:f>
              <c:strCache>
                <c:ptCount val="1"/>
                <c:pt idx="0">
                  <c:v>Ei oska öelda</c:v>
                </c:pt>
              </c:strCache>
            </c:strRef>
          </c:tx>
          <c:spPr>
            <a:solidFill>
              <a:srgbClr val="BFBFBF"/>
            </a:solidFill>
            <a:ln w="0">
              <a:noFill/>
            </a:ln>
          </c:spPr>
          <c:invertIfNegative val="0"/>
          <c:dPt>
            <c:idx val="4"/>
            <c:invertIfNegative val="0"/>
            <c:bubble3D val="0"/>
            <c:extLst>
              <c:ext xmlns:c16="http://schemas.microsoft.com/office/drawing/2014/chart" uri="{C3380CC4-5D6E-409C-BE32-E72D297353CC}">
                <c16:uniqueId val="{00000006-401A-403F-80DF-8661FF3B04A8}"/>
              </c:ext>
            </c:extLst>
          </c:dPt>
          <c:dLbls>
            <c:dLbl>
              <c:idx val="4"/>
              <c:layout>
                <c:manualLayout>
                  <c:x val="5.0793640636191103E-3"/>
                  <c:y val="1.87476530325516E-7"/>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6-401A-403F-80DF-8661FF3B04A8}"/>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Q3_c_taust!$A$93:$A$110</c:f>
              <c:strCache>
                <c:ptCount val="18"/>
                <c:pt idx="0">
                  <c:v>Jaekaubandus ja toitlustusettevõtted on pädevad toidu ohutust kontrollima</c:v>
                </c:pt>
                <c:pt idx="1">
                  <c:v>Põhja-Eesti</c:v>
                </c:pt>
                <c:pt idx="2">
                  <c:v>Virumaa</c:v>
                </c:pt>
                <c:pt idx="3">
                  <c:v>Kesk-Eesti</c:v>
                </c:pt>
                <c:pt idx="4">
                  <c:v>Lääne-Eesti</c:v>
                </c:pt>
                <c:pt idx="5">
                  <c:v>Lõuna-Eesti</c:v>
                </c:pt>
                <c:pt idx="6">
                  <c:v>Jaekaubandusel ja toitlustus-ettevõtetel on piisavalt teadmisi toidu ohutuse tagamiseks</c:v>
                </c:pt>
                <c:pt idx="7">
                  <c:v>Põhja-Eesti</c:v>
                </c:pt>
                <c:pt idx="8">
                  <c:v>Virumaa</c:v>
                </c:pt>
                <c:pt idx="9">
                  <c:v>Kesk-Eesti</c:v>
                </c:pt>
                <c:pt idx="10">
                  <c:v>Lääne-Eesti</c:v>
                </c:pt>
                <c:pt idx="11">
                  <c:v>Lõuna-Eesti</c:v>
                </c:pt>
                <c:pt idx="12">
                  <c:v>Jaekaubandus ja toitlustusettevõtted pööravad toidu ohutusele erilist tähelepanu</c:v>
                </c:pt>
                <c:pt idx="13">
                  <c:v>Põhja-Eesti</c:v>
                </c:pt>
                <c:pt idx="14">
                  <c:v>Virumaa</c:v>
                </c:pt>
                <c:pt idx="15">
                  <c:v>Kesk-Eesti</c:v>
                </c:pt>
                <c:pt idx="16">
                  <c:v>Lääne-Eesti</c:v>
                </c:pt>
                <c:pt idx="17">
                  <c:v>Lõuna-Eesti</c:v>
                </c:pt>
              </c:strCache>
            </c:strRef>
          </c:cat>
          <c:val>
            <c:numRef>
              <c:f>Q3_c_taust!$G$93:$G$110</c:f>
              <c:numCache>
                <c:formatCode>0</c:formatCode>
                <c:ptCount val="18"/>
                <c:pt idx="1">
                  <c:v>6.4039408866995098</c:v>
                </c:pt>
                <c:pt idx="2">
                  <c:v>8.0645161290322598</c:v>
                </c:pt>
                <c:pt idx="3">
                  <c:v>3.9215686274509798</c:v>
                </c:pt>
                <c:pt idx="4">
                  <c:v>3.75</c:v>
                </c:pt>
                <c:pt idx="5">
                  <c:v>7.9136690647482002</c:v>
                </c:pt>
                <c:pt idx="7">
                  <c:v>5.4187192118226601</c:v>
                </c:pt>
                <c:pt idx="8">
                  <c:v>6.4516129032258096</c:v>
                </c:pt>
                <c:pt idx="9">
                  <c:v>3.9215686274509798</c:v>
                </c:pt>
                <c:pt idx="10">
                  <c:v>6.25</c:v>
                </c:pt>
                <c:pt idx="11">
                  <c:v>7.9136690647482002</c:v>
                </c:pt>
                <c:pt idx="13">
                  <c:v>7.3891625615763603</c:v>
                </c:pt>
                <c:pt idx="14">
                  <c:v>9.67741935483871</c:v>
                </c:pt>
                <c:pt idx="15">
                  <c:v>1.9607843137254899</c:v>
                </c:pt>
                <c:pt idx="16">
                  <c:v>7.5</c:v>
                </c:pt>
                <c:pt idx="17">
                  <c:v>12.9496402877698</c:v>
                </c:pt>
              </c:numCache>
            </c:numRef>
          </c:val>
          <c:extLst>
            <c:ext xmlns:c16="http://schemas.microsoft.com/office/drawing/2014/chart" uri="{C3380CC4-5D6E-409C-BE32-E72D297353CC}">
              <c16:uniqueId val="{00000007-401A-403F-80DF-8661FF3B04A8}"/>
            </c:ext>
          </c:extLst>
        </c:ser>
        <c:dLbls>
          <c:showLegendKey val="0"/>
          <c:showVal val="0"/>
          <c:showCatName val="0"/>
          <c:showSerName val="0"/>
          <c:showPercent val="0"/>
          <c:showBubbleSize val="0"/>
        </c:dLbls>
        <c:gapWidth val="150"/>
        <c:shape val="box"/>
        <c:axId val="457963416"/>
        <c:axId val="457961064"/>
        <c:axId val="0"/>
      </c:bar3DChart>
      <c:catAx>
        <c:axId val="457963416"/>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100" b="1" strike="noStrike" spc="-1">
                <a:solidFill>
                  <a:srgbClr val="595959"/>
                </a:solidFill>
                <a:latin typeface="Calibri"/>
              </a:defRPr>
            </a:pPr>
            <a:endParaRPr lang="et-EE"/>
          </a:p>
        </c:txPr>
        <c:crossAx val="457961064"/>
        <c:crosses val="autoZero"/>
        <c:auto val="1"/>
        <c:lblAlgn val="ctr"/>
        <c:lblOffset val="100"/>
        <c:noMultiLvlLbl val="0"/>
      </c:catAx>
      <c:valAx>
        <c:axId val="457961064"/>
        <c:scaling>
          <c:orientation val="minMax"/>
        </c:scaling>
        <c:delete val="1"/>
        <c:axPos val="t"/>
        <c:numFmt formatCode="0%" sourceLinked="1"/>
        <c:majorTickMark val="none"/>
        <c:minorTickMark val="none"/>
        <c:tickLblPos val="nextTo"/>
        <c:crossAx val="457963416"/>
        <c:crosses val="autoZero"/>
        <c:crossBetween val="between"/>
      </c:valAx>
    </c:plotArea>
    <c:legend>
      <c:legendPos val="r"/>
      <c:overlay val="0"/>
      <c:spPr>
        <a:noFill/>
        <a:ln w="0">
          <a:noFill/>
        </a:ln>
      </c:spPr>
      <c:txPr>
        <a:bodyPr/>
        <a:lstStyle/>
        <a:p>
          <a:pPr>
            <a:defRPr sz="1100"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a:solidFill>
                  <a:srgbClr val="595959"/>
                </a:solidFill>
                <a:latin typeface="Calibri"/>
              </a:rPr>
              <a:t>Mil määral nõustute järgnevate väidetega? 
</a:t>
            </a:r>
            <a:r>
              <a:rPr lang="et-EE" sz="1400" b="0" strike="noStrike" spc="-1">
                <a:solidFill>
                  <a:srgbClr val="595959"/>
                </a:solidFill>
                <a:latin typeface="Calibri"/>
              </a:rPr>
              <a:t>N=800</a:t>
            </a:r>
          </a:p>
        </c:rich>
      </c:tx>
      <c:layout>
        <c:manualLayout>
          <c:xMode val="edge"/>
          <c:yMode val="edge"/>
          <c:x val="0.43096836844479569"/>
          <c:y val="8.3060153112060511E-2"/>
        </c:manualLayout>
      </c:layout>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bar3DChart>
        <c:barDir val="bar"/>
        <c:grouping val="percentStacked"/>
        <c:varyColors val="0"/>
        <c:ser>
          <c:idx val="0"/>
          <c:order val="0"/>
          <c:tx>
            <c:strRef>
              <c:f>Q3_c_taust!$B$111</c:f>
              <c:strCache>
                <c:ptCount val="1"/>
                <c:pt idx="0">
                  <c:v>Nõustun igati</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Q3_c_taust!$A$112:$A$129</c:f>
              <c:strCache>
                <c:ptCount val="18"/>
                <c:pt idx="0">
                  <c:v>Jaekaubanduse ja toitlustusettevõtete tegevus toidu ohutuse tagamiseks on piisav</c:v>
                </c:pt>
                <c:pt idx="1">
                  <c:v>Põhja-Eesti</c:v>
                </c:pt>
                <c:pt idx="2">
                  <c:v>Virumaa</c:v>
                </c:pt>
                <c:pt idx="3">
                  <c:v>Kesk-Eesti</c:v>
                </c:pt>
                <c:pt idx="4">
                  <c:v>Lääne-Eesti</c:v>
                </c:pt>
                <c:pt idx="5">
                  <c:v>Lõuna-Eesti</c:v>
                </c:pt>
                <c:pt idx="6">
                  <c:v>Jaekaubandus ja toitlustusettevõtted on toidu ohutuse osas ausad</c:v>
                </c:pt>
                <c:pt idx="7">
                  <c:v>Põhja-Eesti</c:v>
                </c:pt>
                <c:pt idx="8">
                  <c:v>Virumaa</c:v>
                </c:pt>
                <c:pt idx="9">
                  <c:v>Kesk-Eesti</c:v>
                </c:pt>
                <c:pt idx="10">
                  <c:v>Lääne-Eesti</c:v>
                </c:pt>
                <c:pt idx="11">
                  <c:v>Lõuna-Eesti</c:v>
                </c:pt>
                <c:pt idx="12">
                  <c:v>Jaekaubandus ja toitlustusettevõtted on toidu ohutust puudutava info osas piisavalt avatud</c:v>
                </c:pt>
                <c:pt idx="13">
                  <c:v>Põhja-Eesti</c:v>
                </c:pt>
                <c:pt idx="14">
                  <c:v>Virumaa</c:v>
                </c:pt>
                <c:pt idx="15">
                  <c:v>Kesk-Eesti</c:v>
                </c:pt>
                <c:pt idx="16">
                  <c:v>Lääne-Eesti</c:v>
                </c:pt>
                <c:pt idx="17">
                  <c:v>Lõuna-Eesti</c:v>
                </c:pt>
              </c:strCache>
            </c:strRef>
          </c:cat>
          <c:val>
            <c:numRef>
              <c:f>Q3_c_taust!$B$112:$B$129</c:f>
              <c:numCache>
                <c:formatCode>0</c:formatCode>
                <c:ptCount val="18"/>
                <c:pt idx="1">
                  <c:v>2.95566502463054</c:v>
                </c:pt>
                <c:pt idx="2">
                  <c:v>8.8709677419354804</c:v>
                </c:pt>
                <c:pt idx="3">
                  <c:v>5.8823529411764701</c:v>
                </c:pt>
                <c:pt idx="4">
                  <c:v>3.75</c:v>
                </c:pt>
                <c:pt idx="5">
                  <c:v>5.7553956834532398</c:v>
                </c:pt>
                <c:pt idx="7">
                  <c:v>4.4334975369458096</c:v>
                </c:pt>
                <c:pt idx="8">
                  <c:v>7.2580645161290303</c:v>
                </c:pt>
                <c:pt idx="9">
                  <c:v>5.8823529411764701</c:v>
                </c:pt>
                <c:pt idx="10">
                  <c:v>3.75</c:v>
                </c:pt>
                <c:pt idx="11">
                  <c:v>2.8776978417266199</c:v>
                </c:pt>
                <c:pt idx="13">
                  <c:v>3.4482758620689702</c:v>
                </c:pt>
                <c:pt idx="14">
                  <c:v>6.4516129032258096</c:v>
                </c:pt>
                <c:pt idx="15">
                  <c:v>5.8823529411764701</c:v>
                </c:pt>
                <c:pt idx="16">
                  <c:v>3.75</c:v>
                </c:pt>
                <c:pt idx="17">
                  <c:v>3.5971223021582701</c:v>
                </c:pt>
              </c:numCache>
            </c:numRef>
          </c:val>
          <c:extLst>
            <c:ext xmlns:c16="http://schemas.microsoft.com/office/drawing/2014/chart" uri="{C3380CC4-5D6E-409C-BE32-E72D297353CC}">
              <c16:uniqueId val="{00000000-9077-4C8B-B05B-D2F318B337DF}"/>
            </c:ext>
          </c:extLst>
        </c:ser>
        <c:ser>
          <c:idx val="1"/>
          <c:order val="1"/>
          <c:tx>
            <c:strRef>
              <c:f>Q3_c_taust!$C$111</c:f>
              <c:strCache>
                <c:ptCount val="1"/>
                <c:pt idx="0">
                  <c:v>Pigem olen nõus</c:v>
                </c:pt>
              </c:strCache>
            </c:strRef>
          </c:tx>
          <c:spPr>
            <a:solidFill>
              <a:srgbClr val="4472C4"/>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Q3_c_taust!$A$112:$A$129</c:f>
              <c:strCache>
                <c:ptCount val="18"/>
                <c:pt idx="0">
                  <c:v>Jaekaubanduse ja toitlustusettevõtete tegevus toidu ohutuse tagamiseks on piisav</c:v>
                </c:pt>
                <c:pt idx="1">
                  <c:v>Põhja-Eesti</c:v>
                </c:pt>
                <c:pt idx="2">
                  <c:v>Virumaa</c:v>
                </c:pt>
                <c:pt idx="3">
                  <c:v>Kesk-Eesti</c:v>
                </c:pt>
                <c:pt idx="4">
                  <c:v>Lääne-Eesti</c:v>
                </c:pt>
                <c:pt idx="5">
                  <c:v>Lõuna-Eesti</c:v>
                </c:pt>
                <c:pt idx="6">
                  <c:v>Jaekaubandus ja toitlustusettevõtted on toidu ohutuse osas ausad</c:v>
                </c:pt>
                <c:pt idx="7">
                  <c:v>Põhja-Eesti</c:v>
                </c:pt>
                <c:pt idx="8">
                  <c:v>Virumaa</c:v>
                </c:pt>
                <c:pt idx="9">
                  <c:v>Kesk-Eesti</c:v>
                </c:pt>
                <c:pt idx="10">
                  <c:v>Lääne-Eesti</c:v>
                </c:pt>
                <c:pt idx="11">
                  <c:v>Lõuna-Eesti</c:v>
                </c:pt>
                <c:pt idx="12">
                  <c:v>Jaekaubandus ja toitlustusettevõtted on toidu ohutust puudutava info osas piisavalt avatud</c:v>
                </c:pt>
                <c:pt idx="13">
                  <c:v>Põhja-Eesti</c:v>
                </c:pt>
                <c:pt idx="14">
                  <c:v>Virumaa</c:v>
                </c:pt>
                <c:pt idx="15">
                  <c:v>Kesk-Eesti</c:v>
                </c:pt>
                <c:pt idx="16">
                  <c:v>Lääne-Eesti</c:v>
                </c:pt>
                <c:pt idx="17">
                  <c:v>Lõuna-Eesti</c:v>
                </c:pt>
              </c:strCache>
            </c:strRef>
          </c:cat>
          <c:val>
            <c:numRef>
              <c:f>Q3_c_taust!$C$112:$C$129</c:f>
              <c:numCache>
                <c:formatCode>0</c:formatCode>
                <c:ptCount val="18"/>
                <c:pt idx="1">
                  <c:v>25.123152709359601</c:v>
                </c:pt>
                <c:pt idx="2">
                  <c:v>30.645161290322601</c:v>
                </c:pt>
                <c:pt idx="3">
                  <c:v>37.254901960784302</c:v>
                </c:pt>
                <c:pt idx="4">
                  <c:v>32.5</c:v>
                </c:pt>
                <c:pt idx="5">
                  <c:v>20.863309352518002</c:v>
                </c:pt>
                <c:pt idx="7">
                  <c:v>22.413793103448299</c:v>
                </c:pt>
                <c:pt idx="8">
                  <c:v>22.580645161290299</c:v>
                </c:pt>
                <c:pt idx="9">
                  <c:v>19.6078431372549</c:v>
                </c:pt>
                <c:pt idx="10">
                  <c:v>32.5</c:v>
                </c:pt>
                <c:pt idx="11">
                  <c:v>21.582733812949598</c:v>
                </c:pt>
                <c:pt idx="13">
                  <c:v>25.369458128078801</c:v>
                </c:pt>
                <c:pt idx="14">
                  <c:v>25.806451612903199</c:v>
                </c:pt>
                <c:pt idx="15">
                  <c:v>27.4509803921569</c:v>
                </c:pt>
                <c:pt idx="16">
                  <c:v>31.25</c:v>
                </c:pt>
                <c:pt idx="17">
                  <c:v>23.021582733812899</c:v>
                </c:pt>
              </c:numCache>
            </c:numRef>
          </c:val>
          <c:extLst>
            <c:ext xmlns:c16="http://schemas.microsoft.com/office/drawing/2014/chart" uri="{C3380CC4-5D6E-409C-BE32-E72D297353CC}">
              <c16:uniqueId val="{00000001-9077-4C8B-B05B-D2F318B337DF}"/>
            </c:ext>
          </c:extLst>
        </c:ser>
        <c:ser>
          <c:idx val="2"/>
          <c:order val="2"/>
          <c:tx>
            <c:strRef>
              <c:f>Q3_c_taust!$D$111</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Q3_c_taust!$A$112:$A$129</c:f>
              <c:strCache>
                <c:ptCount val="18"/>
                <c:pt idx="0">
                  <c:v>Jaekaubanduse ja toitlustusettevõtete tegevus toidu ohutuse tagamiseks on piisav</c:v>
                </c:pt>
                <c:pt idx="1">
                  <c:v>Põhja-Eesti</c:v>
                </c:pt>
                <c:pt idx="2">
                  <c:v>Virumaa</c:v>
                </c:pt>
                <c:pt idx="3">
                  <c:v>Kesk-Eesti</c:v>
                </c:pt>
                <c:pt idx="4">
                  <c:v>Lääne-Eesti</c:v>
                </c:pt>
                <c:pt idx="5">
                  <c:v>Lõuna-Eesti</c:v>
                </c:pt>
                <c:pt idx="6">
                  <c:v>Jaekaubandus ja toitlustusettevõtted on toidu ohutuse osas ausad</c:v>
                </c:pt>
                <c:pt idx="7">
                  <c:v>Põhja-Eesti</c:v>
                </c:pt>
                <c:pt idx="8">
                  <c:v>Virumaa</c:v>
                </c:pt>
                <c:pt idx="9">
                  <c:v>Kesk-Eesti</c:v>
                </c:pt>
                <c:pt idx="10">
                  <c:v>Lääne-Eesti</c:v>
                </c:pt>
                <c:pt idx="11">
                  <c:v>Lõuna-Eesti</c:v>
                </c:pt>
                <c:pt idx="12">
                  <c:v>Jaekaubandus ja toitlustusettevõtted on toidu ohutust puudutava info osas piisavalt avatud</c:v>
                </c:pt>
                <c:pt idx="13">
                  <c:v>Põhja-Eesti</c:v>
                </c:pt>
                <c:pt idx="14">
                  <c:v>Virumaa</c:v>
                </c:pt>
                <c:pt idx="15">
                  <c:v>Kesk-Eesti</c:v>
                </c:pt>
                <c:pt idx="16">
                  <c:v>Lääne-Eesti</c:v>
                </c:pt>
                <c:pt idx="17">
                  <c:v>Lõuna-Eesti</c:v>
                </c:pt>
              </c:strCache>
            </c:strRef>
          </c:cat>
          <c:val>
            <c:numRef>
              <c:f>Q3_c_taust!$D$112:$D$129</c:f>
              <c:numCache>
                <c:formatCode>0</c:formatCode>
                <c:ptCount val="18"/>
                <c:pt idx="1">
                  <c:v>35.221674876847302</c:v>
                </c:pt>
                <c:pt idx="2">
                  <c:v>32.258064516128997</c:v>
                </c:pt>
                <c:pt idx="3">
                  <c:v>39.2156862745098</c:v>
                </c:pt>
                <c:pt idx="4">
                  <c:v>33.75</c:v>
                </c:pt>
                <c:pt idx="5">
                  <c:v>42.4460431654676</c:v>
                </c:pt>
                <c:pt idx="7">
                  <c:v>36.945812807881801</c:v>
                </c:pt>
                <c:pt idx="8">
                  <c:v>41.935483870967701</c:v>
                </c:pt>
                <c:pt idx="9">
                  <c:v>50.980392156862699</c:v>
                </c:pt>
                <c:pt idx="10">
                  <c:v>33.75</c:v>
                </c:pt>
                <c:pt idx="11">
                  <c:v>35.971223021582702</c:v>
                </c:pt>
                <c:pt idx="13">
                  <c:v>35.221674876847302</c:v>
                </c:pt>
                <c:pt idx="14">
                  <c:v>33.064516129032299</c:v>
                </c:pt>
                <c:pt idx="15">
                  <c:v>47.058823529411796</c:v>
                </c:pt>
                <c:pt idx="16">
                  <c:v>36.25</c:v>
                </c:pt>
                <c:pt idx="17">
                  <c:v>38.129496402877699</c:v>
                </c:pt>
              </c:numCache>
            </c:numRef>
          </c:val>
          <c:extLst>
            <c:ext xmlns:c16="http://schemas.microsoft.com/office/drawing/2014/chart" uri="{C3380CC4-5D6E-409C-BE32-E72D297353CC}">
              <c16:uniqueId val="{00000002-9077-4C8B-B05B-D2F318B337DF}"/>
            </c:ext>
          </c:extLst>
        </c:ser>
        <c:ser>
          <c:idx val="3"/>
          <c:order val="3"/>
          <c:tx>
            <c:strRef>
              <c:f>Q3_c_taust!$E$111</c:f>
              <c:strCache>
                <c:ptCount val="1"/>
                <c:pt idx="0">
                  <c:v>Pigem ei ole nõus</c:v>
                </c:pt>
              </c:strCache>
            </c:strRef>
          </c:tx>
          <c:spPr>
            <a:solidFill>
              <a:srgbClr val="F4B18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Q3_c_taust!$A$112:$A$129</c:f>
              <c:strCache>
                <c:ptCount val="18"/>
                <c:pt idx="0">
                  <c:v>Jaekaubanduse ja toitlustusettevõtete tegevus toidu ohutuse tagamiseks on piisav</c:v>
                </c:pt>
                <c:pt idx="1">
                  <c:v>Põhja-Eesti</c:v>
                </c:pt>
                <c:pt idx="2">
                  <c:v>Virumaa</c:v>
                </c:pt>
                <c:pt idx="3">
                  <c:v>Kesk-Eesti</c:v>
                </c:pt>
                <c:pt idx="4">
                  <c:v>Lääne-Eesti</c:v>
                </c:pt>
                <c:pt idx="5">
                  <c:v>Lõuna-Eesti</c:v>
                </c:pt>
                <c:pt idx="6">
                  <c:v>Jaekaubandus ja toitlustusettevõtted on toidu ohutuse osas ausad</c:v>
                </c:pt>
                <c:pt idx="7">
                  <c:v>Põhja-Eesti</c:v>
                </c:pt>
                <c:pt idx="8">
                  <c:v>Virumaa</c:v>
                </c:pt>
                <c:pt idx="9">
                  <c:v>Kesk-Eesti</c:v>
                </c:pt>
                <c:pt idx="10">
                  <c:v>Lääne-Eesti</c:v>
                </c:pt>
                <c:pt idx="11">
                  <c:v>Lõuna-Eesti</c:v>
                </c:pt>
                <c:pt idx="12">
                  <c:v>Jaekaubandus ja toitlustusettevõtted on toidu ohutust puudutava info osas piisavalt avatud</c:v>
                </c:pt>
                <c:pt idx="13">
                  <c:v>Põhja-Eesti</c:v>
                </c:pt>
                <c:pt idx="14">
                  <c:v>Virumaa</c:v>
                </c:pt>
                <c:pt idx="15">
                  <c:v>Kesk-Eesti</c:v>
                </c:pt>
                <c:pt idx="16">
                  <c:v>Lääne-Eesti</c:v>
                </c:pt>
                <c:pt idx="17">
                  <c:v>Lõuna-Eesti</c:v>
                </c:pt>
              </c:strCache>
            </c:strRef>
          </c:cat>
          <c:val>
            <c:numRef>
              <c:f>Q3_c_taust!$E$112:$E$129</c:f>
              <c:numCache>
                <c:formatCode>0</c:formatCode>
                <c:ptCount val="18"/>
                <c:pt idx="1">
                  <c:v>22.413793103448299</c:v>
                </c:pt>
                <c:pt idx="2">
                  <c:v>17.741935483871</c:v>
                </c:pt>
                <c:pt idx="3">
                  <c:v>11.764705882352899</c:v>
                </c:pt>
                <c:pt idx="4">
                  <c:v>15</c:v>
                </c:pt>
                <c:pt idx="5">
                  <c:v>15.1079136690647</c:v>
                </c:pt>
                <c:pt idx="7">
                  <c:v>23.891625615763498</c:v>
                </c:pt>
                <c:pt idx="8">
                  <c:v>18.548387096774199</c:v>
                </c:pt>
                <c:pt idx="9">
                  <c:v>13.7254901960784</c:v>
                </c:pt>
                <c:pt idx="10">
                  <c:v>17.5</c:v>
                </c:pt>
                <c:pt idx="11">
                  <c:v>23.021582733812899</c:v>
                </c:pt>
                <c:pt idx="13">
                  <c:v>25.369458128078801</c:v>
                </c:pt>
                <c:pt idx="14">
                  <c:v>20.9677419354839</c:v>
                </c:pt>
                <c:pt idx="15">
                  <c:v>11.764705882352899</c:v>
                </c:pt>
                <c:pt idx="16">
                  <c:v>18.75</c:v>
                </c:pt>
                <c:pt idx="17">
                  <c:v>15.8273381294964</c:v>
                </c:pt>
              </c:numCache>
            </c:numRef>
          </c:val>
          <c:extLst>
            <c:ext xmlns:c16="http://schemas.microsoft.com/office/drawing/2014/chart" uri="{C3380CC4-5D6E-409C-BE32-E72D297353CC}">
              <c16:uniqueId val="{00000003-9077-4C8B-B05B-D2F318B337DF}"/>
            </c:ext>
          </c:extLst>
        </c:ser>
        <c:ser>
          <c:idx val="4"/>
          <c:order val="4"/>
          <c:tx>
            <c:strRef>
              <c:f>Q3_c_taust!$F$111</c:f>
              <c:strCache>
                <c:ptCount val="1"/>
                <c:pt idx="0">
                  <c:v>Üldse ei nõustu</c:v>
                </c:pt>
              </c:strCache>
            </c:strRef>
          </c:tx>
          <c:spPr>
            <a:solidFill>
              <a:srgbClr val="ED7D31"/>
            </a:solidFill>
            <a:ln w="0">
              <a:noFill/>
            </a:ln>
          </c:spPr>
          <c:invertIfNegative val="0"/>
          <c:dPt>
            <c:idx val="5"/>
            <c:invertIfNegative val="0"/>
            <c:bubble3D val="0"/>
            <c:extLst>
              <c:ext xmlns:c16="http://schemas.microsoft.com/office/drawing/2014/chart" uri="{C3380CC4-5D6E-409C-BE32-E72D297353CC}">
                <c16:uniqueId val="{00000004-9077-4C8B-B05B-D2F318B337DF}"/>
              </c:ext>
            </c:extLst>
          </c:dPt>
          <c:dLbls>
            <c:dLbl>
              <c:idx val="5"/>
              <c:layout>
                <c:manualLayout>
                  <c:x val="5.3220003522213297E-4"/>
                  <c:y val="3.8361447626275298E-3"/>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4-9077-4C8B-B05B-D2F318B337DF}"/>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Q3_c_taust!$A$112:$A$129</c:f>
              <c:strCache>
                <c:ptCount val="18"/>
                <c:pt idx="0">
                  <c:v>Jaekaubanduse ja toitlustusettevõtete tegevus toidu ohutuse tagamiseks on piisav</c:v>
                </c:pt>
                <c:pt idx="1">
                  <c:v>Põhja-Eesti</c:v>
                </c:pt>
                <c:pt idx="2">
                  <c:v>Virumaa</c:v>
                </c:pt>
                <c:pt idx="3">
                  <c:v>Kesk-Eesti</c:v>
                </c:pt>
                <c:pt idx="4">
                  <c:v>Lääne-Eesti</c:v>
                </c:pt>
                <c:pt idx="5">
                  <c:v>Lõuna-Eesti</c:v>
                </c:pt>
                <c:pt idx="6">
                  <c:v>Jaekaubandus ja toitlustusettevõtted on toidu ohutuse osas ausad</c:v>
                </c:pt>
                <c:pt idx="7">
                  <c:v>Põhja-Eesti</c:v>
                </c:pt>
                <c:pt idx="8">
                  <c:v>Virumaa</c:v>
                </c:pt>
                <c:pt idx="9">
                  <c:v>Kesk-Eesti</c:v>
                </c:pt>
                <c:pt idx="10">
                  <c:v>Lääne-Eesti</c:v>
                </c:pt>
                <c:pt idx="11">
                  <c:v>Lõuna-Eesti</c:v>
                </c:pt>
                <c:pt idx="12">
                  <c:v>Jaekaubandus ja toitlustusettevõtted on toidu ohutust puudutava info osas piisavalt avatud</c:v>
                </c:pt>
                <c:pt idx="13">
                  <c:v>Põhja-Eesti</c:v>
                </c:pt>
                <c:pt idx="14">
                  <c:v>Virumaa</c:v>
                </c:pt>
                <c:pt idx="15">
                  <c:v>Kesk-Eesti</c:v>
                </c:pt>
                <c:pt idx="16">
                  <c:v>Lääne-Eesti</c:v>
                </c:pt>
                <c:pt idx="17">
                  <c:v>Lõuna-Eesti</c:v>
                </c:pt>
              </c:strCache>
            </c:strRef>
          </c:cat>
          <c:val>
            <c:numRef>
              <c:f>Q3_c_taust!$F$112:$F$129</c:f>
              <c:numCache>
                <c:formatCode>0</c:formatCode>
                <c:ptCount val="18"/>
                <c:pt idx="1">
                  <c:v>5.1724137931034502</c:v>
                </c:pt>
                <c:pt idx="2">
                  <c:v>2.4193548387096802</c:v>
                </c:pt>
                <c:pt idx="3">
                  <c:v>1.9607843137254899</c:v>
                </c:pt>
                <c:pt idx="4">
                  <c:v>6.25</c:v>
                </c:pt>
                <c:pt idx="5">
                  <c:v>7.9136690647482002</c:v>
                </c:pt>
                <c:pt idx="7">
                  <c:v>5.9113300492610801</c:v>
                </c:pt>
                <c:pt idx="8">
                  <c:v>2.4193548387096802</c:v>
                </c:pt>
                <c:pt idx="9">
                  <c:v>5.8823529411764701</c:v>
                </c:pt>
                <c:pt idx="10">
                  <c:v>3.75</c:v>
                </c:pt>
                <c:pt idx="11">
                  <c:v>7.9136690647482002</c:v>
                </c:pt>
                <c:pt idx="13">
                  <c:v>3.9408866995073901</c:v>
                </c:pt>
                <c:pt idx="14">
                  <c:v>3.2258064516128999</c:v>
                </c:pt>
                <c:pt idx="15">
                  <c:v>3.9215686274509798</c:v>
                </c:pt>
                <c:pt idx="16">
                  <c:v>2.5</c:v>
                </c:pt>
                <c:pt idx="17">
                  <c:v>10.071942446043201</c:v>
                </c:pt>
              </c:numCache>
            </c:numRef>
          </c:val>
          <c:extLst>
            <c:ext xmlns:c16="http://schemas.microsoft.com/office/drawing/2014/chart" uri="{C3380CC4-5D6E-409C-BE32-E72D297353CC}">
              <c16:uniqueId val="{00000005-9077-4C8B-B05B-D2F318B337DF}"/>
            </c:ext>
          </c:extLst>
        </c:ser>
        <c:ser>
          <c:idx val="5"/>
          <c:order val="5"/>
          <c:tx>
            <c:strRef>
              <c:f>Q3_c_taust!$G$111</c:f>
              <c:strCache>
                <c:ptCount val="1"/>
                <c:pt idx="0">
                  <c:v>Ei oska öelda</c:v>
                </c:pt>
              </c:strCache>
            </c:strRef>
          </c:tx>
          <c:spPr>
            <a:solidFill>
              <a:srgbClr val="BFBFBF"/>
            </a:solidFill>
            <a:ln w="0">
              <a:noFill/>
            </a:ln>
          </c:spPr>
          <c:invertIfNegative val="0"/>
          <c:dPt>
            <c:idx val="4"/>
            <c:invertIfNegative val="0"/>
            <c:bubble3D val="0"/>
            <c:extLst>
              <c:ext xmlns:c16="http://schemas.microsoft.com/office/drawing/2014/chart" uri="{C3380CC4-5D6E-409C-BE32-E72D297353CC}">
                <c16:uniqueId val="{00000006-9077-4C8B-B05B-D2F318B337DF}"/>
              </c:ext>
            </c:extLst>
          </c:dPt>
          <c:dLbls>
            <c:dLbl>
              <c:idx val="4"/>
              <c:layout>
                <c:manualLayout>
                  <c:x val="5.0793640636191103E-3"/>
                  <c:y val="1.87476530325516E-7"/>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6-9077-4C8B-B05B-D2F318B337DF}"/>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Q3_c_taust!$A$112:$A$129</c:f>
              <c:strCache>
                <c:ptCount val="18"/>
                <c:pt idx="0">
                  <c:v>Jaekaubanduse ja toitlustusettevõtete tegevus toidu ohutuse tagamiseks on piisav</c:v>
                </c:pt>
                <c:pt idx="1">
                  <c:v>Põhja-Eesti</c:v>
                </c:pt>
                <c:pt idx="2">
                  <c:v>Virumaa</c:v>
                </c:pt>
                <c:pt idx="3">
                  <c:v>Kesk-Eesti</c:v>
                </c:pt>
                <c:pt idx="4">
                  <c:v>Lääne-Eesti</c:v>
                </c:pt>
                <c:pt idx="5">
                  <c:v>Lõuna-Eesti</c:v>
                </c:pt>
                <c:pt idx="6">
                  <c:v>Jaekaubandus ja toitlustusettevõtted on toidu ohutuse osas ausad</c:v>
                </c:pt>
                <c:pt idx="7">
                  <c:v>Põhja-Eesti</c:v>
                </c:pt>
                <c:pt idx="8">
                  <c:v>Virumaa</c:v>
                </c:pt>
                <c:pt idx="9">
                  <c:v>Kesk-Eesti</c:v>
                </c:pt>
                <c:pt idx="10">
                  <c:v>Lääne-Eesti</c:v>
                </c:pt>
                <c:pt idx="11">
                  <c:v>Lõuna-Eesti</c:v>
                </c:pt>
                <c:pt idx="12">
                  <c:v>Jaekaubandus ja toitlustusettevõtted on toidu ohutust puudutava info osas piisavalt avatud</c:v>
                </c:pt>
                <c:pt idx="13">
                  <c:v>Põhja-Eesti</c:v>
                </c:pt>
                <c:pt idx="14">
                  <c:v>Virumaa</c:v>
                </c:pt>
                <c:pt idx="15">
                  <c:v>Kesk-Eesti</c:v>
                </c:pt>
                <c:pt idx="16">
                  <c:v>Lääne-Eesti</c:v>
                </c:pt>
                <c:pt idx="17">
                  <c:v>Lõuna-Eesti</c:v>
                </c:pt>
              </c:strCache>
            </c:strRef>
          </c:cat>
          <c:val>
            <c:numRef>
              <c:f>Q3_c_taust!$G$112:$G$129</c:f>
              <c:numCache>
                <c:formatCode>0</c:formatCode>
                <c:ptCount val="18"/>
                <c:pt idx="1">
                  <c:v>9.1133004926108399</c:v>
                </c:pt>
                <c:pt idx="2">
                  <c:v>8.0645161290322598</c:v>
                </c:pt>
                <c:pt idx="3">
                  <c:v>3.9215686274509798</c:v>
                </c:pt>
                <c:pt idx="4">
                  <c:v>8.75</c:v>
                </c:pt>
                <c:pt idx="5">
                  <c:v>7.9136690647482002</c:v>
                </c:pt>
                <c:pt idx="7">
                  <c:v>6.4039408866995098</c:v>
                </c:pt>
                <c:pt idx="8">
                  <c:v>7.2580645161290303</c:v>
                </c:pt>
                <c:pt idx="9">
                  <c:v>3.9215686274509798</c:v>
                </c:pt>
                <c:pt idx="10">
                  <c:v>8.75</c:v>
                </c:pt>
                <c:pt idx="11">
                  <c:v>8.6330935251798593</c:v>
                </c:pt>
                <c:pt idx="13">
                  <c:v>6.6502463054187197</c:v>
                </c:pt>
                <c:pt idx="14">
                  <c:v>10.4838709677419</c:v>
                </c:pt>
                <c:pt idx="15">
                  <c:v>3.9215686274509798</c:v>
                </c:pt>
                <c:pt idx="16">
                  <c:v>7.5</c:v>
                </c:pt>
                <c:pt idx="17">
                  <c:v>9.3525179856115095</c:v>
                </c:pt>
              </c:numCache>
            </c:numRef>
          </c:val>
          <c:extLst>
            <c:ext xmlns:c16="http://schemas.microsoft.com/office/drawing/2014/chart" uri="{C3380CC4-5D6E-409C-BE32-E72D297353CC}">
              <c16:uniqueId val="{00000007-9077-4C8B-B05B-D2F318B337DF}"/>
            </c:ext>
          </c:extLst>
        </c:ser>
        <c:dLbls>
          <c:showLegendKey val="0"/>
          <c:showVal val="0"/>
          <c:showCatName val="0"/>
          <c:showSerName val="0"/>
          <c:showPercent val="0"/>
          <c:showBubbleSize val="0"/>
        </c:dLbls>
        <c:gapWidth val="150"/>
        <c:shape val="box"/>
        <c:axId val="457962240"/>
        <c:axId val="457963808"/>
        <c:axId val="0"/>
      </c:bar3DChart>
      <c:catAx>
        <c:axId val="457962240"/>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100" b="1" strike="noStrike" spc="-1">
                <a:solidFill>
                  <a:srgbClr val="595959"/>
                </a:solidFill>
                <a:latin typeface="Calibri"/>
              </a:defRPr>
            </a:pPr>
            <a:endParaRPr lang="et-EE"/>
          </a:p>
        </c:txPr>
        <c:crossAx val="457963808"/>
        <c:crosses val="autoZero"/>
        <c:auto val="1"/>
        <c:lblAlgn val="ctr"/>
        <c:lblOffset val="100"/>
        <c:noMultiLvlLbl val="0"/>
      </c:catAx>
      <c:valAx>
        <c:axId val="457963808"/>
        <c:scaling>
          <c:orientation val="minMax"/>
        </c:scaling>
        <c:delete val="1"/>
        <c:axPos val="t"/>
        <c:numFmt formatCode="0%" sourceLinked="1"/>
        <c:majorTickMark val="none"/>
        <c:minorTickMark val="none"/>
        <c:tickLblPos val="nextTo"/>
        <c:crossAx val="457962240"/>
        <c:crosses val="autoZero"/>
        <c:crossBetween val="between"/>
      </c:valAx>
    </c:plotArea>
    <c:legend>
      <c:legendPos val="r"/>
      <c:overlay val="0"/>
      <c:spPr>
        <a:noFill/>
        <a:ln w="0">
          <a:noFill/>
        </a:ln>
      </c:spPr>
      <c:txPr>
        <a:bodyPr/>
        <a:lstStyle/>
        <a:p>
          <a:pPr>
            <a:defRPr sz="1100"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t-EE"/>
              <a:t>Mil määral nõustute järgnevate väidetega? </a:t>
            </a:r>
            <a:br>
              <a:rPr lang="et-EE"/>
            </a:br>
            <a:r>
              <a:rPr lang="et-EE" b="0"/>
              <a:t>N=800</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t-E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percentStacked"/>
        <c:varyColors val="0"/>
        <c:ser>
          <c:idx val="0"/>
          <c:order val="0"/>
          <c:tx>
            <c:strRef>
              <c:f>Q3_d!$B$2</c:f>
              <c:strCache>
                <c:ptCount val="1"/>
                <c:pt idx="0">
                  <c:v>Nõustun igati</c:v>
                </c:pt>
              </c:strCache>
            </c:strRef>
          </c:tx>
          <c:spPr>
            <a:solidFill>
              <a:schemeClr val="accent1">
                <a:lumMod val="75000"/>
              </a:scheme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Q3_d!$A$3:$A$8</c:f>
              <c:strCache>
                <c:ptCount val="6"/>
                <c:pt idx="0">
                  <c:v>Põllumajandus- ja Toiduamet on pädev toidukäitlemisettevõtete toidu ohutust kontrollima</c:v>
                </c:pt>
                <c:pt idx="1">
                  <c:v>Põllumajandus- ja Toiduametil on piisavalt teadmisi, et tagada toidu ohutuse riiklik kontroll</c:v>
                </c:pt>
                <c:pt idx="2">
                  <c:v>Põllumajandus- ja Toiduamet on toidu ohutuse osas aus</c:v>
                </c:pt>
                <c:pt idx="3">
                  <c:v>Põllumajandus- ja Toiduamet pöörab toidu ohutusele erilist tähelepanu</c:v>
                </c:pt>
                <c:pt idx="4">
                  <c:v>Põllumajandus- ja Toiduamet on toidu ohutust puudutava info osas piisavalt avatud</c:v>
                </c:pt>
                <c:pt idx="5">
                  <c:v>Põllumajandus- ja Toiduameti tegevus toidu ohutuse tagamiseks on piisav</c:v>
                </c:pt>
              </c:strCache>
            </c:strRef>
          </c:cat>
          <c:val>
            <c:numRef>
              <c:f>Q3_d!$B$3:$B$8</c:f>
              <c:numCache>
                <c:formatCode>0</c:formatCode>
                <c:ptCount val="6"/>
                <c:pt idx="0">
                  <c:v>26.75</c:v>
                </c:pt>
                <c:pt idx="1">
                  <c:v>27.125</c:v>
                </c:pt>
                <c:pt idx="2">
                  <c:v>17.125</c:v>
                </c:pt>
                <c:pt idx="3">
                  <c:v>15.25</c:v>
                </c:pt>
                <c:pt idx="4">
                  <c:v>13.375</c:v>
                </c:pt>
                <c:pt idx="5">
                  <c:v>12.5</c:v>
                </c:pt>
              </c:numCache>
            </c:numRef>
          </c:val>
          <c:extLst>
            <c:ext xmlns:c16="http://schemas.microsoft.com/office/drawing/2014/chart" uri="{C3380CC4-5D6E-409C-BE32-E72D297353CC}">
              <c16:uniqueId val="{00000000-86EF-4FAC-8655-B2C800FADE7C}"/>
            </c:ext>
          </c:extLst>
        </c:ser>
        <c:ser>
          <c:idx val="1"/>
          <c:order val="1"/>
          <c:tx>
            <c:strRef>
              <c:f>Q3_d!$C$2</c:f>
              <c:strCache>
                <c:ptCount val="1"/>
                <c:pt idx="0">
                  <c:v>Pigem olen nõus</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Q3_d!$A$3:$A$8</c:f>
              <c:strCache>
                <c:ptCount val="6"/>
                <c:pt idx="0">
                  <c:v>Põllumajandus- ja Toiduamet on pädev toidukäitlemisettevõtete toidu ohutust kontrollima</c:v>
                </c:pt>
                <c:pt idx="1">
                  <c:v>Põllumajandus- ja Toiduametil on piisavalt teadmisi, et tagada toidu ohutuse riiklik kontroll</c:v>
                </c:pt>
                <c:pt idx="2">
                  <c:v>Põllumajandus- ja Toiduamet on toidu ohutuse osas aus</c:v>
                </c:pt>
                <c:pt idx="3">
                  <c:v>Põllumajandus- ja Toiduamet pöörab toidu ohutusele erilist tähelepanu</c:v>
                </c:pt>
                <c:pt idx="4">
                  <c:v>Põllumajandus- ja Toiduamet on toidu ohutust puudutava info osas piisavalt avatud</c:v>
                </c:pt>
                <c:pt idx="5">
                  <c:v>Põllumajandus- ja Toiduameti tegevus toidu ohutuse tagamiseks on piisav</c:v>
                </c:pt>
              </c:strCache>
            </c:strRef>
          </c:cat>
          <c:val>
            <c:numRef>
              <c:f>Q3_d!$C$3:$C$8</c:f>
              <c:numCache>
                <c:formatCode>0</c:formatCode>
                <c:ptCount val="6"/>
                <c:pt idx="0">
                  <c:v>48.25</c:v>
                </c:pt>
                <c:pt idx="1">
                  <c:v>46.5</c:v>
                </c:pt>
                <c:pt idx="2">
                  <c:v>40.5</c:v>
                </c:pt>
                <c:pt idx="3">
                  <c:v>38.125</c:v>
                </c:pt>
                <c:pt idx="4">
                  <c:v>39</c:v>
                </c:pt>
                <c:pt idx="5">
                  <c:v>35</c:v>
                </c:pt>
              </c:numCache>
            </c:numRef>
          </c:val>
          <c:extLst>
            <c:ext xmlns:c16="http://schemas.microsoft.com/office/drawing/2014/chart" uri="{C3380CC4-5D6E-409C-BE32-E72D297353CC}">
              <c16:uniqueId val="{00000001-86EF-4FAC-8655-B2C800FADE7C}"/>
            </c:ext>
          </c:extLst>
        </c:ser>
        <c:ser>
          <c:idx val="2"/>
          <c:order val="2"/>
          <c:tx>
            <c:strRef>
              <c:f>Q3_d!$D$2</c:f>
              <c:strCache>
                <c:ptCount val="1"/>
                <c:pt idx="0">
                  <c:v>Nii ja naa</c:v>
                </c:pt>
              </c:strCache>
            </c:strRef>
          </c:tx>
          <c:spPr>
            <a:solidFill>
              <a:srgbClr val="5B9BD5">
                <a:lumMod val="40000"/>
                <a:lumOff val="6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Q3_d!$A$3:$A$8</c:f>
              <c:strCache>
                <c:ptCount val="6"/>
                <c:pt idx="0">
                  <c:v>Põllumajandus- ja Toiduamet on pädev toidukäitlemisettevõtete toidu ohutust kontrollima</c:v>
                </c:pt>
                <c:pt idx="1">
                  <c:v>Põllumajandus- ja Toiduametil on piisavalt teadmisi, et tagada toidu ohutuse riiklik kontroll</c:v>
                </c:pt>
                <c:pt idx="2">
                  <c:v>Põllumajandus- ja Toiduamet on toidu ohutuse osas aus</c:v>
                </c:pt>
                <c:pt idx="3">
                  <c:v>Põllumajandus- ja Toiduamet pöörab toidu ohutusele erilist tähelepanu</c:v>
                </c:pt>
                <c:pt idx="4">
                  <c:v>Põllumajandus- ja Toiduamet on toidu ohutust puudutava info osas piisavalt avatud</c:v>
                </c:pt>
                <c:pt idx="5">
                  <c:v>Põllumajandus- ja Toiduameti tegevus toidu ohutuse tagamiseks on piisav</c:v>
                </c:pt>
              </c:strCache>
            </c:strRef>
          </c:cat>
          <c:val>
            <c:numRef>
              <c:f>Q3_d!$D$3:$D$8</c:f>
              <c:numCache>
                <c:formatCode>0</c:formatCode>
                <c:ptCount val="6"/>
                <c:pt idx="0">
                  <c:v>14.5</c:v>
                </c:pt>
                <c:pt idx="1">
                  <c:v>14.875</c:v>
                </c:pt>
                <c:pt idx="2">
                  <c:v>25.75</c:v>
                </c:pt>
                <c:pt idx="3">
                  <c:v>27.375</c:v>
                </c:pt>
                <c:pt idx="4">
                  <c:v>26.75</c:v>
                </c:pt>
                <c:pt idx="5">
                  <c:v>28.5</c:v>
                </c:pt>
              </c:numCache>
            </c:numRef>
          </c:val>
          <c:extLst>
            <c:ext xmlns:c16="http://schemas.microsoft.com/office/drawing/2014/chart" uri="{C3380CC4-5D6E-409C-BE32-E72D297353CC}">
              <c16:uniqueId val="{00000002-86EF-4FAC-8655-B2C800FADE7C}"/>
            </c:ext>
          </c:extLst>
        </c:ser>
        <c:ser>
          <c:idx val="3"/>
          <c:order val="3"/>
          <c:tx>
            <c:strRef>
              <c:f>Q3_d!$E$2</c:f>
              <c:strCache>
                <c:ptCount val="1"/>
                <c:pt idx="0">
                  <c:v>Pigem ei ole nõus</c:v>
                </c:pt>
              </c:strCache>
            </c:strRef>
          </c:tx>
          <c:spPr>
            <a:solidFill>
              <a:srgbClr val="ED7D31">
                <a:lumMod val="60000"/>
                <a:lumOff val="4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Q3_d!$A$3:$A$8</c:f>
              <c:strCache>
                <c:ptCount val="6"/>
                <c:pt idx="0">
                  <c:v>Põllumajandus- ja Toiduamet on pädev toidukäitlemisettevõtete toidu ohutust kontrollima</c:v>
                </c:pt>
                <c:pt idx="1">
                  <c:v>Põllumajandus- ja Toiduametil on piisavalt teadmisi, et tagada toidu ohutuse riiklik kontroll</c:v>
                </c:pt>
                <c:pt idx="2">
                  <c:v>Põllumajandus- ja Toiduamet on toidu ohutuse osas aus</c:v>
                </c:pt>
                <c:pt idx="3">
                  <c:v>Põllumajandus- ja Toiduamet pöörab toidu ohutusele erilist tähelepanu</c:v>
                </c:pt>
                <c:pt idx="4">
                  <c:v>Põllumajandus- ja Toiduamet on toidu ohutust puudutava info osas piisavalt avatud</c:v>
                </c:pt>
                <c:pt idx="5">
                  <c:v>Põllumajandus- ja Toiduameti tegevus toidu ohutuse tagamiseks on piisav</c:v>
                </c:pt>
              </c:strCache>
            </c:strRef>
          </c:cat>
          <c:val>
            <c:numRef>
              <c:f>Q3_d!$E$3:$E$8</c:f>
              <c:numCache>
                <c:formatCode>0</c:formatCode>
                <c:ptCount val="6"/>
                <c:pt idx="0">
                  <c:v>3.625</c:v>
                </c:pt>
                <c:pt idx="1">
                  <c:v>4.5</c:v>
                </c:pt>
                <c:pt idx="2">
                  <c:v>6.75</c:v>
                </c:pt>
                <c:pt idx="3">
                  <c:v>8.25</c:v>
                </c:pt>
                <c:pt idx="4">
                  <c:v>9.375</c:v>
                </c:pt>
                <c:pt idx="5">
                  <c:v>11.125</c:v>
                </c:pt>
              </c:numCache>
            </c:numRef>
          </c:val>
          <c:extLst>
            <c:ext xmlns:c16="http://schemas.microsoft.com/office/drawing/2014/chart" uri="{C3380CC4-5D6E-409C-BE32-E72D297353CC}">
              <c16:uniqueId val="{00000003-86EF-4FAC-8655-B2C800FADE7C}"/>
            </c:ext>
          </c:extLst>
        </c:ser>
        <c:ser>
          <c:idx val="4"/>
          <c:order val="4"/>
          <c:tx>
            <c:strRef>
              <c:f>Q3_d!$F$2</c:f>
              <c:strCache>
                <c:ptCount val="1"/>
                <c:pt idx="0">
                  <c:v>Üldse ei nõustu</c:v>
                </c:pt>
              </c:strCache>
            </c:strRef>
          </c:tx>
          <c:spPr>
            <a:solidFill>
              <a:srgbClr val="ED7D31"/>
            </a:solidFill>
            <a:ln>
              <a:noFill/>
            </a:ln>
            <a:effectLst/>
            <a:sp3d/>
          </c:spPr>
          <c:invertIfNegative val="0"/>
          <c:dLbls>
            <c:dLbl>
              <c:idx val="5"/>
              <c:layout>
                <c:manualLayout>
                  <c:x val="5.3220003522213264E-4"/>
                  <c:y val="3.836144762627528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6EF-4FAC-8655-B2C800FADE7C}"/>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Q3_d!$A$3:$A$8</c:f>
              <c:strCache>
                <c:ptCount val="6"/>
                <c:pt idx="0">
                  <c:v>Põllumajandus- ja Toiduamet on pädev toidukäitlemisettevõtete toidu ohutust kontrollima</c:v>
                </c:pt>
                <c:pt idx="1">
                  <c:v>Põllumajandus- ja Toiduametil on piisavalt teadmisi, et tagada toidu ohutuse riiklik kontroll</c:v>
                </c:pt>
                <c:pt idx="2">
                  <c:v>Põllumajandus- ja Toiduamet on toidu ohutuse osas aus</c:v>
                </c:pt>
                <c:pt idx="3">
                  <c:v>Põllumajandus- ja Toiduamet pöörab toidu ohutusele erilist tähelepanu</c:v>
                </c:pt>
                <c:pt idx="4">
                  <c:v>Põllumajandus- ja Toiduamet on toidu ohutust puudutava info osas piisavalt avatud</c:v>
                </c:pt>
                <c:pt idx="5">
                  <c:v>Põllumajandus- ja Toiduameti tegevus toidu ohutuse tagamiseks on piisav</c:v>
                </c:pt>
              </c:strCache>
            </c:strRef>
          </c:cat>
          <c:val>
            <c:numRef>
              <c:f>Q3_d!$F$3:$F$8</c:f>
              <c:numCache>
                <c:formatCode>0</c:formatCode>
                <c:ptCount val="6"/>
                <c:pt idx="0">
                  <c:v>1.25</c:v>
                </c:pt>
                <c:pt idx="1">
                  <c:v>1.625</c:v>
                </c:pt>
                <c:pt idx="2">
                  <c:v>2.625</c:v>
                </c:pt>
                <c:pt idx="3">
                  <c:v>2.75</c:v>
                </c:pt>
                <c:pt idx="4">
                  <c:v>3.25</c:v>
                </c:pt>
                <c:pt idx="5">
                  <c:v>4.125</c:v>
                </c:pt>
              </c:numCache>
            </c:numRef>
          </c:val>
          <c:extLst>
            <c:ext xmlns:c16="http://schemas.microsoft.com/office/drawing/2014/chart" uri="{C3380CC4-5D6E-409C-BE32-E72D297353CC}">
              <c16:uniqueId val="{00000005-86EF-4FAC-8655-B2C800FADE7C}"/>
            </c:ext>
          </c:extLst>
        </c:ser>
        <c:ser>
          <c:idx val="5"/>
          <c:order val="5"/>
          <c:tx>
            <c:strRef>
              <c:f>Q3_d!$G$2</c:f>
              <c:strCache>
                <c:ptCount val="1"/>
                <c:pt idx="0">
                  <c:v>Ei oska öelda</c:v>
                </c:pt>
              </c:strCache>
            </c:strRef>
          </c:tx>
          <c:spPr>
            <a:solidFill>
              <a:sysClr val="window" lastClr="FFFFFF">
                <a:lumMod val="75000"/>
              </a:sysClr>
            </a:solidFill>
            <a:ln>
              <a:noFill/>
            </a:ln>
            <a:effectLst/>
            <a:sp3d/>
          </c:spPr>
          <c:invertIfNegative val="0"/>
          <c:dLbls>
            <c:dLbl>
              <c:idx val="4"/>
              <c:layout>
                <c:manualLayout>
                  <c:x val="5.0793640636191111E-3"/>
                  <c:y val="1.874765303255156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6EF-4FAC-8655-B2C800FADE7C}"/>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Q3_d!$A$3:$A$8</c:f>
              <c:strCache>
                <c:ptCount val="6"/>
                <c:pt idx="0">
                  <c:v>Põllumajandus- ja Toiduamet on pädev toidukäitlemisettevõtete toidu ohutust kontrollima</c:v>
                </c:pt>
                <c:pt idx="1">
                  <c:v>Põllumajandus- ja Toiduametil on piisavalt teadmisi, et tagada toidu ohutuse riiklik kontroll</c:v>
                </c:pt>
                <c:pt idx="2">
                  <c:v>Põllumajandus- ja Toiduamet on toidu ohutuse osas aus</c:v>
                </c:pt>
                <c:pt idx="3">
                  <c:v>Põllumajandus- ja Toiduamet pöörab toidu ohutusele erilist tähelepanu</c:v>
                </c:pt>
                <c:pt idx="4">
                  <c:v>Põllumajandus- ja Toiduamet on toidu ohutust puudutava info osas piisavalt avatud</c:v>
                </c:pt>
                <c:pt idx="5">
                  <c:v>Põllumajandus- ja Toiduameti tegevus toidu ohutuse tagamiseks on piisav</c:v>
                </c:pt>
              </c:strCache>
            </c:strRef>
          </c:cat>
          <c:val>
            <c:numRef>
              <c:f>Q3_d!$G$3:$G$8</c:f>
              <c:numCache>
                <c:formatCode>0</c:formatCode>
                <c:ptCount val="6"/>
                <c:pt idx="0">
                  <c:v>5.625</c:v>
                </c:pt>
                <c:pt idx="1">
                  <c:v>5.375</c:v>
                </c:pt>
                <c:pt idx="2">
                  <c:v>7.25</c:v>
                </c:pt>
                <c:pt idx="3">
                  <c:v>8.25</c:v>
                </c:pt>
                <c:pt idx="4">
                  <c:v>8.25</c:v>
                </c:pt>
                <c:pt idx="5">
                  <c:v>8.75</c:v>
                </c:pt>
              </c:numCache>
            </c:numRef>
          </c:val>
          <c:extLst>
            <c:ext xmlns:c16="http://schemas.microsoft.com/office/drawing/2014/chart" uri="{C3380CC4-5D6E-409C-BE32-E72D297353CC}">
              <c16:uniqueId val="{00000007-86EF-4FAC-8655-B2C800FADE7C}"/>
            </c:ext>
          </c:extLst>
        </c:ser>
        <c:dLbls>
          <c:showLegendKey val="0"/>
          <c:showVal val="1"/>
          <c:showCatName val="0"/>
          <c:showSerName val="0"/>
          <c:showPercent val="0"/>
          <c:showBubbleSize val="0"/>
        </c:dLbls>
        <c:gapWidth val="150"/>
        <c:shape val="box"/>
        <c:axId val="457960280"/>
        <c:axId val="457957536"/>
        <c:axId val="0"/>
      </c:bar3DChart>
      <c:catAx>
        <c:axId val="457960280"/>
        <c:scaling>
          <c:orientation val="maxMin"/>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t-EE"/>
          </a:p>
        </c:txPr>
        <c:crossAx val="457957536"/>
        <c:crosses val="autoZero"/>
        <c:auto val="1"/>
        <c:lblAlgn val="ctr"/>
        <c:lblOffset val="100"/>
        <c:noMultiLvlLbl val="0"/>
      </c:catAx>
      <c:valAx>
        <c:axId val="457957536"/>
        <c:scaling>
          <c:orientation val="minMax"/>
        </c:scaling>
        <c:delete val="1"/>
        <c:axPos val="t"/>
        <c:numFmt formatCode="0%" sourceLinked="1"/>
        <c:majorTickMark val="none"/>
        <c:minorTickMark val="none"/>
        <c:tickLblPos val="nextTo"/>
        <c:crossAx val="457960280"/>
        <c:crosses val="autoZero"/>
        <c:crossBetween val="between"/>
      </c:valAx>
      <c:spPr>
        <a:noFill/>
        <a:ln>
          <a:noFill/>
        </a:ln>
        <a:effectLst/>
      </c:spPr>
    </c:plotArea>
    <c:legend>
      <c:legendPos val="b"/>
      <c:layout>
        <c:manualLayout>
          <c:xMode val="edge"/>
          <c:yMode val="edge"/>
          <c:x val="0.22438835464744675"/>
          <c:y val="0.90512801824357647"/>
          <c:w val="0.66288842647683854"/>
          <c:h val="8.2363338973713465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t-EE"/>
        </a:p>
      </c:txPr>
    </c:legend>
    <c:plotVisOnly val="1"/>
    <c:dispBlanksAs val="gap"/>
    <c:showDLblsOverMax val="0"/>
  </c:chart>
  <c:spPr>
    <a:noFill/>
    <a:ln w="9525" cap="flat" cmpd="sng" algn="ctr">
      <a:noFill/>
      <a:round/>
    </a:ln>
    <a:effectLst/>
  </c:spPr>
  <c:txPr>
    <a:bodyPr/>
    <a:lstStyle/>
    <a:p>
      <a:pPr>
        <a:defRPr b="1"/>
      </a:pPr>
      <a:endParaRPr lang="et-EE"/>
    </a:p>
  </c:txPr>
  <c:externalData r:id="rId4">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t-EE"/>
              <a:t>Mil määral nõustute järgnevate väidetega? </a:t>
            </a:r>
            <a:br>
              <a:rPr lang="et-EE"/>
            </a:br>
            <a:r>
              <a:rPr lang="et-EE" b="0"/>
              <a:t>N=800</a:t>
            </a:r>
          </a:p>
        </c:rich>
      </c:tx>
      <c:layout>
        <c:manualLayout>
          <c:xMode val="edge"/>
          <c:yMode val="edge"/>
          <c:x val="0.42731214772312182"/>
          <c:y val="8.4347162883483984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t-E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41464110130652282"/>
          <c:y val="6.2814800825654105E-2"/>
          <c:w val="0.43985081445766516"/>
          <c:h val="0.91954959914672474"/>
        </c:manualLayout>
      </c:layout>
      <c:bar3DChart>
        <c:barDir val="bar"/>
        <c:grouping val="percentStacked"/>
        <c:varyColors val="0"/>
        <c:ser>
          <c:idx val="0"/>
          <c:order val="0"/>
          <c:tx>
            <c:strRef>
              <c:f>Q3_d_taust!$B$2</c:f>
              <c:strCache>
                <c:ptCount val="1"/>
                <c:pt idx="0">
                  <c:v>Nõustun igati</c:v>
                </c:pt>
              </c:strCache>
            </c:strRef>
          </c:tx>
          <c:spPr>
            <a:solidFill>
              <a:schemeClr val="accent1">
                <a:lumMod val="75000"/>
              </a:scheme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Q3_d_taust!$A$3:$A$20</c:f>
              <c:strCache>
                <c:ptCount val="18"/>
                <c:pt idx="0">
                  <c:v>Põllumajandus- ja Toiduamet on pädev toidukäitlemisettevõtete toidu ohutust kontrollima</c:v>
                </c:pt>
                <c:pt idx="1">
                  <c:v>Mees</c:v>
                </c:pt>
                <c:pt idx="2">
                  <c:v>Naine</c:v>
                </c:pt>
                <c:pt idx="3">
                  <c:v>Põllumajandus- ja Toiduametil on piisavalt teadmisi, et tagada toidu ohutuse riiklik kontroll</c:v>
                </c:pt>
                <c:pt idx="4">
                  <c:v>Mees</c:v>
                </c:pt>
                <c:pt idx="5">
                  <c:v>Naine</c:v>
                </c:pt>
                <c:pt idx="6">
                  <c:v>Põllumajandus- ja Toiduamet on toidu ohutuse osas aus</c:v>
                </c:pt>
                <c:pt idx="7">
                  <c:v>Mees</c:v>
                </c:pt>
                <c:pt idx="8">
                  <c:v>Naine</c:v>
                </c:pt>
                <c:pt idx="9">
                  <c:v>Põllumajandus- ja Toiduamet pöörab toidu ohutusele erilist tähelepanu</c:v>
                </c:pt>
                <c:pt idx="10">
                  <c:v>Mees</c:v>
                </c:pt>
                <c:pt idx="11">
                  <c:v>Naine</c:v>
                </c:pt>
                <c:pt idx="12">
                  <c:v>Põllumajandus- ja Toiduamet on toidu ohutust puudutava info osas piisavalt avatud</c:v>
                </c:pt>
                <c:pt idx="13">
                  <c:v>Mees</c:v>
                </c:pt>
                <c:pt idx="14">
                  <c:v>Naine</c:v>
                </c:pt>
                <c:pt idx="15">
                  <c:v>Põllumajandus- ja Toiduameti tegevus toidu ohutuse tagamiseks on piisav</c:v>
                </c:pt>
                <c:pt idx="16">
                  <c:v>Mees</c:v>
                </c:pt>
                <c:pt idx="17">
                  <c:v>Naine</c:v>
                </c:pt>
              </c:strCache>
            </c:strRef>
          </c:cat>
          <c:val>
            <c:numRef>
              <c:f>Q3_d_taust!$B$3:$B$20</c:f>
              <c:numCache>
                <c:formatCode>0</c:formatCode>
                <c:ptCount val="18"/>
                <c:pt idx="1">
                  <c:v>26.984126984126998</c:v>
                </c:pt>
                <c:pt idx="2">
                  <c:v>26.540284360189599</c:v>
                </c:pt>
                <c:pt idx="4">
                  <c:v>27.2486772486772</c:v>
                </c:pt>
                <c:pt idx="5">
                  <c:v>27.0142180094787</c:v>
                </c:pt>
                <c:pt idx="7">
                  <c:v>18.253968253968299</c:v>
                </c:pt>
                <c:pt idx="8">
                  <c:v>16.113744075829398</c:v>
                </c:pt>
                <c:pt idx="10">
                  <c:v>16.931216931216898</c:v>
                </c:pt>
                <c:pt idx="11">
                  <c:v>13.744075829383901</c:v>
                </c:pt>
                <c:pt idx="13">
                  <c:v>14.285714285714301</c:v>
                </c:pt>
                <c:pt idx="14">
                  <c:v>12.559241706161099</c:v>
                </c:pt>
                <c:pt idx="16">
                  <c:v>12.962962962962999</c:v>
                </c:pt>
                <c:pt idx="17">
                  <c:v>12.085308056872</c:v>
                </c:pt>
              </c:numCache>
            </c:numRef>
          </c:val>
          <c:extLst>
            <c:ext xmlns:c16="http://schemas.microsoft.com/office/drawing/2014/chart" uri="{C3380CC4-5D6E-409C-BE32-E72D297353CC}">
              <c16:uniqueId val="{00000000-45B0-48C5-A86F-B3DF6D3CC1E7}"/>
            </c:ext>
          </c:extLst>
        </c:ser>
        <c:ser>
          <c:idx val="1"/>
          <c:order val="1"/>
          <c:tx>
            <c:strRef>
              <c:f>Q3_d_taust!$C$2</c:f>
              <c:strCache>
                <c:ptCount val="1"/>
                <c:pt idx="0">
                  <c:v>Pigem olen nõus</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Q3_d_taust!$A$3:$A$20</c:f>
              <c:strCache>
                <c:ptCount val="18"/>
                <c:pt idx="0">
                  <c:v>Põllumajandus- ja Toiduamet on pädev toidukäitlemisettevõtete toidu ohutust kontrollima</c:v>
                </c:pt>
                <c:pt idx="1">
                  <c:v>Mees</c:v>
                </c:pt>
                <c:pt idx="2">
                  <c:v>Naine</c:v>
                </c:pt>
                <c:pt idx="3">
                  <c:v>Põllumajandus- ja Toiduametil on piisavalt teadmisi, et tagada toidu ohutuse riiklik kontroll</c:v>
                </c:pt>
                <c:pt idx="4">
                  <c:v>Mees</c:v>
                </c:pt>
                <c:pt idx="5">
                  <c:v>Naine</c:v>
                </c:pt>
                <c:pt idx="6">
                  <c:v>Põllumajandus- ja Toiduamet on toidu ohutuse osas aus</c:v>
                </c:pt>
                <c:pt idx="7">
                  <c:v>Mees</c:v>
                </c:pt>
                <c:pt idx="8">
                  <c:v>Naine</c:v>
                </c:pt>
                <c:pt idx="9">
                  <c:v>Põllumajandus- ja Toiduamet pöörab toidu ohutusele erilist tähelepanu</c:v>
                </c:pt>
                <c:pt idx="10">
                  <c:v>Mees</c:v>
                </c:pt>
                <c:pt idx="11">
                  <c:v>Naine</c:v>
                </c:pt>
                <c:pt idx="12">
                  <c:v>Põllumajandus- ja Toiduamet on toidu ohutust puudutava info osas piisavalt avatud</c:v>
                </c:pt>
                <c:pt idx="13">
                  <c:v>Mees</c:v>
                </c:pt>
                <c:pt idx="14">
                  <c:v>Naine</c:v>
                </c:pt>
                <c:pt idx="15">
                  <c:v>Põllumajandus- ja Toiduameti tegevus toidu ohutuse tagamiseks on piisav</c:v>
                </c:pt>
                <c:pt idx="16">
                  <c:v>Mees</c:v>
                </c:pt>
                <c:pt idx="17">
                  <c:v>Naine</c:v>
                </c:pt>
              </c:strCache>
            </c:strRef>
          </c:cat>
          <c:val>
            <c:numRef>
              <c:f>Q3_d_taust!$C$3:$C$20</c:f>
              <c:numCache>
                <c:formatCode>0</c:formatCode>
                <c:ptCount val="18"/>
                <c:pt idx="1">
                  <c:v>47.883597883597901</c:v>
                </c:pt>
                <c:pt idx="2">
                  <c:v>48.578199052132703</c:v>
                </c:pt>
                <c:pt idx="4">
                  <c:v>45.5026455026455</c:v>
                </c:pt>
                <c:pt idx="5">
                  <c:v>47.393364928910003</c:v>
                </c:pt>
                <c:pt idx="7">
                  <c:v>39.9470899470899</c:v>
                </c:pt>
                <c:pt idx="8">
                  <c:v>40.995260663507104</c:v>
                </c:pt>
                <c:pt idx="10">
                  <c:v>39.417989417989403</c:v>
                </c:pt>
                <c:pt idx="11">
                  <c:v>36.966824644549803</c:v>
                </c:pt>
                <c:pt idx="13">
                  <c:v>39.9470899470899</c:v>
                </c:pt>
                <c:pt idx="14">
                  <c:v>38.151658767772503</c:v>
                </c:pt>
                <c:pt idx="16">
                  <c:v>37.037037037037003</c:v>
                </c:pt>
                <c:pt idx="17">
                  <c:v>33.175355450236999</c:v>
                </c:pt>
              </c:numCache>
            </c:numRef>
          </c:val>
          <c:extLst>
            <c:ext xmlns:c16="http://schemas.microsoft.com/office/drawing/2014/chart" uri="{C3380CC4-5D6E-409C-BE32-E72D297353CC}">
              <c16:uniqueId val="{00000001-45B0-48C5-A86F-B3DF6D3CC1E7}"/>
            </c:ext>
          </c:extLst>
        </c:ser>
        <c:ser>
          <c:idx val="2"/>
          <c:order val="2"/>
          <c:tx>
            <c:strRef>
              <c:f>Q3_d_taust!$D$2</c:f>
              <c:strCache>
                <c:ptCount val="1"/>
                <c:pt idx="0">
                  <c:v>Nii ja naa</c:v>
                </c:pt>
              </c:strCache>
            </c:strRef>
          </c:tx>
          <c:spPr>
            <a:solidFill>
              <a:srgbClr val="5B9BD5">
                <a:lumMod val="40000"/>
                <a:lumOff val="6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Q3_d_taust!$A$3:$A$20</c:f>
              <c:strCache>
                <c:ptCount val="18"/>
                <c:pt idx="0">
                  <c:v>Põllumajandus- ja Toiduamet on pädev toidukäitlemisettevõtete toidu ohutust kontrollima</c:v>
                </c:pt>
                <c:pt idx="1">
                  <c:v>Mees</c:v>
                </c:pt>
                <c:pt idx="2">
                  <c:v>Naine</c:v>
                </c:pt>
                <c:pt idx="3">
                  <c:v>Põllumajandus- ja Toiduametil on piisavalt teadmisi, et tagada toidu ohutuse riiklik kontroll</c:v>
                </c:pt>
                <c:pt idx="4">
                  <c:v>Mees</c:v>
                </c:pt>
                <c:pt idx="5">
                  <c:v>Naine</c:v>
                </c:pt>
                <c:pt idx="6">
                  <c:v>Põllumajandus- ja Toiduamet on toidu ohutuse osas aus</c:v>
                </c:pt>
                <c:pt idx="7">
                  <c:v>Mees</c:v>
                </c:pt>
                <c:pt idx="8">
                  <c:v>Naine</c:v>
                </c:pt>
                <c:pt idx="9">
                  <c:v>Põllumajandus- ja Toiduamet pöörab toidu ohutusele erilist tähelepanu</c:v>
                </c:pt>
                <c:pt idx="10">
                  <c:v>Mees</c:v>
                </c:pt>
                <c:pt idx="11">
                  <c:v>Naine</c:v>
                </c:pt>
                <c:pt idx="12">
                  <c:v>Põllumajandus- ja Toiduamet on toidu ohutust puudutava info osas piisavalt avatud</c:v>
                </c:pt>
                <c:pt idx="13">
                  <c:v>Mees</c:v>
                </c:pt>
                <c:pt idx="14">
                  <c:v>Naine</c:v>
                </c:pt>
                <c:pt idx="15">
                  <c:v>Põllumajandus- ja Toiduameti tegevus toidu ohutuse tagamiseks on piisav</c:v>
                </c:pt>
                <c:pt idx="16">
                  <c:v>Mees</c:v>
                </c:pt>
                <c:pt idx="17">
                  <c:v>Naine</c:v>
                </c:pt>
              </c:strCache>
            </c:strRef>
          </c:cat>
          <c:val>
            <c:numRef>
              <c:f>Q3_d_taust!$D$3:$D$20</c:f>
              <c:numCache>
                <c:formatCode>0</c:formatCode>
                <c:ptCount val="18"/>
                <c:pt idx="1">
                  <c:v>14.5502645502646</c:v>
                </c:pt>
                <c:pt idx="2">
                  <c:v>14.454976303317499</c:v>
                </c:pt>
                <c:pt idx="4">
                  <c:v>15.6084656084656</c:v>
                </c:pt>
                <c:pt idx="5">
                  <c:v>14.218009478673</c:v>
                </c:pt>
                <c:pt idx="7">
                  <c:v>24.3386243386243</c:v>
                </c:pt>
                <c:pt idx="8">
                  <c:v>27.0142180094787</c:v>
                </c:pt>
                <c:pt idx="10">
                  <c:v>25.396825396825399</c:v>
                </c:pt>
                <c:pt idx="11">
                  <c:v>29.146919431279599</c:v>
                </c:pt>
                <c:pt idx="13">
                  <c:v>26.7195767195767</c:v>
                </c:pt>
                <c:pt idx="14">
                  <c:v>26.7772511848341</c:v>
                </c:pt>
                <c:pt idx="16">
                  <c:v>26.455026455026498</c:v>
                </c:pt>
                <c:pt idx="17">
                  <c:v>30.331753554502399</c:v>
                </c:pt>
              </c:numCache>
            </c:numRef>
          </c:val>
          <c:extLst>
            <c:ext xmlns:c16="http://schemas.microsoft.com/office/drawing/2014/chart" uri="{C3380CC4-5D6E-409C-BE32-E72D297353CC}">
              <c16:uniqueId val="{00000002-45B0-48C5-A86F-B3DF6D3CC1E7}"/>
            </c:ext>
          </c:extLst>
        </c:ser>
        <c:ser>
          <c:idx val="3"/>
          <c:order val="3"/>
          <c:tx>
            <c:strRef>
              <c:f>Q3_d_taust!$E$2</c:f>
              <c:strCache>
                <c:ptCount val="1"/>
                <c:pt idx="0">
                  <c:v>Pigem ei ole nõus</c:v>
                </c:pt>
              </c:strCache>
            </c:strRef>
          </c:tx>
          <c:spPr>
            <a:solidFill>
              <a:srgbClr val="ED7D31">
                <a:lumMod val="60000"/>
                <a:lumOff val="4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Q3_d_taust!$A$3:$A$20</c:f>
              <c:strCache>
                <c:ptCount val="18"/>
                <c:pt idx="0">
                  <c:v>Põllumajandus- ja Toiduamet on pädev toidukäitlemisettevõtete toidu ohutust kontrollima</c:v>
                </c:pt>
                <c:pt idx="1">
                  <c:v>Mees</c:v>
                </c:pt>
                <c:pt idx="2">
                  <c:v>Naine</c:v>
                </c:pt>
                <c:pt idx="3">
                  <c:v>Põllumajandus- ja Toiduametil on piisavalt teadmisi, et tagada toidu ohutuse riiklik kontroll</c:v>
                </c:pt>
                <c:pt idx="4">
                  <c:v>Mees</c:v>
                </c:pt>
                <c:pt idx="5">
                  <c:v>Naine</c:v>
                </c:pt>
                <c:pt idx="6">
                  <c:v>Põllumajandus- ja Toiduamet on toidu ohutuse osas aus</c:v>
                </c:pt>
                <c:pt idx="7">
                  <c:v>Mees</c:v>
                </c:pt>
                <c:pt idx="8">
                  <c:v>Naine</c:v>
                </c:pt>
                <c:pt idx="9">
                  <c:v>Põllumajandus- ja Toiduamet pöörab toidu ohutusele erilist tähelepanu</c:v>
                </c:pt>
                <c:pt idx="10">
                  <c:v>Mees</c:v>
                </c:pt>
                <c:pt idx="11">
                  <c:v>Naine</c:v>
                </c:pt>
                <c:pt idx="12">
                  <c:v>Põllumajandus- ja Toiduamet on toidu ohutust puudutava info osas piisavalt avatud</c:v>
                </c:pt>
                <c:pt idx="13">
                  <c:v>Mees</c:v>
                </c:pt>
                <c:pt idx="14">
                  <c:v>Naine</c:v>
                </c:pt>
                <c:pt idx="15">
                  <c:v>Põllumajandus- ja Toiduameti tegevus toidu ohutuse tagamiseks on piisav</c:v>
                </c:pt>
                <c:pt idx="16">
                  <c:v>Mees</c:v>
                </c:pt>
                <c:pt idx="17">
                  <c:v>Naine</c:v>
                </c:pt>
              </c:strCache>
            </c:strRef>
          </c:cat>
          <c:val>
            <c:numRef>
              <c:f>Q3_d_taust!$E$3:$E$20</c:f>
              <c:numCache>
                <c:formatCode>0</c:formatCode>
                <c:ptCount val="18"/>
                <c:pt idx="1">
                  <c:v>5.0264550264550296</c:v>
                </c:pt>
                <c:pt idx="2">
                  <c:v>2.3696682464454999</c:v>
                </c:pt>
                <c:pt idx="4">
                  <c:v>6.0846560846560802</c:v>
                </c:pt>
                <c:pt idx="5">
                  <c:v>3.0805687203791501</c:v>
                </c:pt>
                <c:pt idx="7">
                  <c:v>8.9947089947090006</c:v>
                </c:pt>
                <c:pt idx="8">
                  <c:v>4.7393364928909998</c:v>
                </c:pt>
                <c:pt idx="10">
                  <c:v>9.2592592592592595</c:v>
                </c:pt>
                <c:pt idx="11">
                  <c:v>7.3459715639810401</c:v>
                </c:pt>
                <c:pt idx="13">
                  <c:v>8.4656084656084705</c:v>
                </c:pt>
                <c:pt idx="14">
                  <c:v>10.1895734597156</c:v>
                </c:pt>
                <c:pt idx="16">
                  <c:v>11.6402116402116</c:v>
                </c:pt>
                <c:pt idx="17">
                  <c:v>10.6635071090047</c:v>
                </c:pt>
              </c:numCache>
            </c:numRef>
          </c:val>
          <c:extLst>
            <c:ext xmlns:c16="http://schemas.microsoft.com/office/drawing/2014/chart" uri="{C3380CC4-5D6E-409C-BE32-E72D297353CC}">
              <c16:uniqueId val="{00000003-45B0-48C5-A86F-B3DF6D3CC1E7}"/>
            </c:ext>
          </c:extLst>
        </c:ser>
        <c:ser>
          <c:idx val="4"/>
          <c:order val="4"/>
          <c:tx>
            <c:strRef>
              <c:f>Q3_d_taust!$F$2</c:f>
              <c:strCache>
                <c:ptCount val="1"/>
                <c:pt idx="0">
                  <c:v>Üldse ei nõustu</c:v>
                </c:pt>
              </c:strCache>
            </c:strRef>
          </c:tx>
          <c:spPr>
            <a:solidFill>
              <a:srgbClr val="ED7D31"/>
            </a:solidFill>
            <a:ln>
              <a:noFill/>
            </a:ln>
            <a:effectLst/>
            <a:sp3d/>
          </c:spPr>
          <c:invertIfNegative val="0"/>
          <c:dLbls>
            <c:dLbl>
              <c:idx val="5"/>
              <c:layout>
                <c:manualLayout>
                  <c:x val="5.3220003522213264E-4"/>
                  <c:y val="3.836144762627528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5B0-48C5-A86F-B3DF6D3CC1E7}"/>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Q3_d_taust!$A$3:$A$20</c:f>
              <c:strCache>
                <c:ptCount val="18"/>
                <c:pt idx="0">
                  <c:v>Põllumajandus- ja Toiduamet on pädev toidukäitlemisettevõtete toidu ohutust kontrollima</c:v>
                </c:pt>
                <c:pt idx="1">
                  <c:v>Mees</c:v>
                </c:pt>
                <c:pt idx="2">
                  <c:v>Naine</c:v>
                </c:pt>
                <c:pt idx="3">
                  <c:v>Põllumajandus- ja Toiduametil on piisavalt teadmisi, et tagada toidu ohutuse riiklik kontroll</c:v>
                </c:pt>
                <c:pt idx="4">
                  <c:v>Mees</c:v>
                </c:pt>
                <c:pt idx="5">
                  <c:v>Naine</c:v>
                </c:pt>
                <c:pt idx="6">
                  <c:v>Põllumajandus- ja Toiduamet on toidu ohutuse osas aus</c:v>
                </c:pt>
                <c:pt idx="7">
                  <c:v>Mees</c:v>
                </c:pt>
                <c:pt idx="8">
                  <c:v>Naine</c:v>
                </c:pt>
                <c:pt idx="9">
                  <c:v>Põllumajandus- ja Toiduamet pöörab toidu ohutusele erilist tähelepanu</c:v>
                </c:pt>
                <c:pt idx="10">
                  <c:v>Mees</c:v>
                </c:pt>
                <c:pt idx="11">
                  <c:v>Naine</c:v>
                </c:pt>
                <c:pt idx="12">
                  <c:v>Põllumajandus- ja Toiduamet on toidu ohutust puudutava info osas piisavalt avatud</c:v>
                </c:pt>
                <c:pt idx="13">
                  <c:v>Mees</c:v>
                </c:pt>
                <c:pt idx="14">
                  <c:v>Naine</c:v>
                </c:pt>
                <c:pt idx="15">
                  <c:v>Põllumajandus- ja Toiduameti tegevus toidu ohutuse tagamiseks on piisav</c:v>
                </c:pt>
                <c:pt idx="16">
                  <c:v>Mees</c:v>
                </c:pt>
                <c:pt idx="17">
                  <c:v>Naine</c:v>
                </c:pt>
              </c:strCache>
            </c:strRef>
          </c:cat>
          <c:val>
            <c:numRef>
              <c:f>Q3_d_taust!$F$3:$F$20</c:f>
              <c:numCache>
                <c:formatCode>0</c:formatCode>
                <c:ptCount val="18"/>
                <c:pt idx="1">
                  <c:v>0.79365079365079405</c:v>
                </c:pt>
                <c:pt idx="2">
                  <c:v>1.6587677725118499</c:v>
                </c:pt>
                <c:pt idx="4">
                  <c:v>1.0582010582010599</c:v>
                </c:pt>
                <c:pt idx="5">
                  <c:v>2.1327014218009501</c:v>
                </c:pt>
                <c:pt idx="7">
                  <c:v>2.9100529100529098</c:v>
                </c:pt>
                <c:pt idx="8">
                  <c:v>2.3696682464454999</c:v>
                </c:pt>
                <c:pt idx="10">
                  <c:v>2.9100529100529098</c:v>
                </c:pt>
                <c:pt idx="11">
                  <c:v>2.6066350710900501</c:v>
                </c:pt>
                <c:pt idx="13">
                  <c:v>3.7037037037037002</c:v>
                </c:pt>
                <c:pt idx="14">
                  <c:v>2.8436018957345999</c:v>
                </c:pt>
                <c:pt idx="16">
                  <c:v>4.2328042328042299</c:v>
                </c:pt>
                <c:pt idx="17">
                  <c:v>4.0284360189573496</c:v>
                </c:pt>
              </c:numCache>
            </c:numRef>
          </c:val>
          <c:extLst>
            <c:ext xmlns:c16="http://schemas.microsoft.com/office/drawing/2014/chart" uri="{C3380CC4-5D6E-409C-BE32-E72D297353CC}">
              <c16:uniqueId val="{00000005-45B0-48C5-A86F-B3DF6D3CC1E7}"/>
            </c:ext>
          </c:extLst>
        </c:ser>
        <c:ser>
          <c:idx val="5"/>
          <c:order val="5"/>
          <c:tx>
            <c:strRef>
              <c:f>Q3_d_taust!$G$2</c:f>
              <c:strCache>
                <c:ptCount val="1"/>
                <c:pt idx="0">
                  <c:v>Ei oska öelda</c:v>
                </c:pt>
              </c:strCache>
            </c:strRef>
          </c:tx>
          <c:spPr>
            <a:solidFill>
              <a:sysClr val="window" lastClr="FFFFFF">
                <a:lumMod val="75000"/>
              </a:sysClr>
            </a:solidFill>
            <a:ln>
              <a:noFill/>
            </a:ln>
            <a:effectLst/>
            <a:sp3d/>
          </c:spPr>
          <c:invertIfNegative val="0"/>
          <c:dLbls>
            <c:dLbl>
              <c:idx val="4"/>
              <c:layout>
                <c:manualLayout>
                  <c:x val="5.0793640636191111E-3"/>
                  <c:y val="1.874765303255156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5B0-48C5-A86F-B3DF6D3CC1E7}"/>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Q3_d_taust!$A$3:$A$20</c:f>
              <c:strCache>
                <c:ptCount val="18"/>
                <c:pt idx="0">
                  <c:v>Põllumajandus- ja Toiduamet on pädev toidukäitlemisettevõtete toidu ohutust kontrollima</c:v>
                </c:pt>
                <c:pt idx="1">
                  <c:v>Mees</c:v>
                </c:pt>
                <c:pt idx="2">
                  <c:v>Naine</c:v>
                </c:pt>
                <c:pt idx="3">
                  <c:v>Põllumajandus- ja Toiduametil on piisavalt teadmisi, et tagada toidu ohutuse riiklik kontroll</c:v>
                </c:pt>
                <c:pt idx="4">
                  <c:v>Mees</c:v>
                </c:pt>
                <c:pt idx="5">
                  <c:v>Naine</c:v>
                </c:pt>
                <c:pt idx="6">
                  <c:v>Põllumajandus- ja Toiduamet on toidu ohutuse osas aus</c:v>
                </c:pt>
                <c:pt idx="7">
                  <c:v>Mees</c:v>
                </c:pt>
                <c:pt idx="8">
                  <c:v>Naine</c:v>
                </c:pt>
                <c:pt idx="9">
                  <c:v>Põllumajandus- ja Toiduamet pöörab toidu ohutusele erilist tähelepanu</c:v>
                </c:pt>
                <c:pt idx="10">
                  <c:v>Mees</c:v>
                </c:pt>
                <c:pt idx="11">
                  <c:v>Naine</c:v>
                </c:pt>
                <c:pt idx="12">
                  <c:v>Põllumajandus- ja Toiduamet on toidu ohutust puudutava info osas piisavalt avatud</c:v>
                </c:pt>
                <c:pt idx="13">
                  <c:v>Mees</c:v>
                </c:pt>
                <c:pt idx="14">
                  <c:v>Naine</c:v>
                </c:pt>
                <c:pt idx="15">
                  <c:v>Põllumajandus- ja Toiduameti tegevus toidu ohutuse tagamiseks on piisav</c:v>
                </c:pt>
                <c:pt idx="16">
                  <c:v>Mees</c:v>
                </c:pt>
                <c:pt idx="17">
                  <c:v>Naine</c:v>
                </c:pt>
              </c:strCache>
            </c:strRef>
          </c:cat>
          <c:val>
            <c:numRef>
              <c:f>Q3_d_taust!$G$3:$G$20</c:f>
              <c:numCache>
                <c:formatCode>0</c:formatCode>
                <c:ptCount val="18"/>
                <c:pt idx="1">
                  <c:v>4.7619047619047601</c:v>
                </c:pt>
                <c:pt idx="2">
                  <c:v>6.3981042654028402</c:v>
                </c:pt>
                <c:pt idx="4">
                  <c:v>4.4973544973545003</c:v>
                </c:pt>
                <c:pt idx="5">
                  <c:v>6.1611374407582904</c:v>
                </c:pt>
                <c:pt idx="7">
                  <c:v>5.5555555555555598</c:v>
                </c:pt>
                <c:pt idx="8">
                  <c:v>8.7677725118483405</c:v>
                </c:pt>
                <c:pt idx="10">
                  <c:v>6.0846560846560802</c:v>
                </c:pt>
                <c:pt idx="11">
                  <c:v>10.1895734597156</c:v>
                </c:pt>
                <c:pt idx="13">
                  <c:v>6.8783068783068799</c:v>
                </c:pt>
                <c:pt idx="14">
                  <c:v>9.4786729857819907</c:v>
                </c:pt>
                <c:pt idx="16">
                  <c:v>7.6719576719576699</c:v>
                </c:pt>
                <c:pt idx="17">
                  <c:v>9.7156398104265396</c:v>
                </c:pt>
              </c:numCache>
            </c:numRef>
          </c:val>
          <c:extLst>
            <c:ext xmlns:c16="http://schemas.microsoft.com/office/drawing/2014/chart" uri="{C3380CC4-5D6E-409C-BE32-E72D297353CC}">
              <c16:uniqueId val="{00000007-45B0-48C5-A86F-B3DF6D3CC1E7}"/>
            </c:ext>
          </c:extLst>
        </c:ser>
        <c:dLbls>
          <c:showLegendKey val="0"/>
          <c:showVal val="1"/>
          <c:showCatName val="0"/>
          <c:showSerName val="0"/>
          <c:showPercent val="0"/>
          <c:showBubbleSize val="0"/>
        </c:dLbls>
        <c:gapWidth val="150"/>
        <c:shape val="box"/>
        <c:axId val="457957928"/>
        <c:axId val="457958712"/>
        <c:axId val="0"/>
      </c:bar3DChart>
      <c:catAx>
        <c:axId val="457957928"/>
        <c:scaling>
          <c:orientation val="maxMin"/>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t-EE"/>
          </a:p>
        </c:txPr>
        <c:crossAx val="457958712"/>
        <c:crosses val="autoZero"/>
        <c:auto val="1"/>
        <c:lblAlgn val="ctr"/>
        <c:lblOffset val="100"/>
        <c:noMultiLvlLbl val="0"/>
      </c:catAx>
      <c:valAx>
        <c:axId val="457958712"/>
        <c:scaling>
          <c:orientation val="minMax"/>
        </c:scaling>
        <c:delete val="1"/>
        <c:axPos val="t"/>
        <c:numFmt formatCode="0%" sourceLinked="1"/>
        <c:majorTickMark val="none"/>
        <c:minorTickMark val="none"/>
        <c:tickLblPos val="nextTo"/>
        <c:crossAx val="457957928"/>
        <c:crosses val="autoZero"/>
        <c:crossBetween val="between"/>
      </c:valAx>
      <c:spPr>
        <a:noFill/>
        <a:ln>
          <a:noFill/>
        </a:ln>
        <a:effectLst/>
      </c:spPr>
    </c:plotArea>
    <c:legend>
      <c:legendPos val="r"/>
      <c:layout>
        <c:manualLayout>
          <c:xMode val="edge"/>
          <c:yMode val="edge"/>
          <c:x val="0.84188971978688598"/>
          <c:y val="0.44806076192902272"/>
          <c:w val="0.15481236656906841"/>
          <c:h val="0.1849879835123372"/>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t-EE"/>
        </a:p>
      </c:txPr>
    </c:legend>
    <c:plotVisOnly val="1"/>
    <c:dispBlanksAs val="gap"/>
    <c:showDLblsOverMax val="0"/>
  </c:chart>
  <c:spPr>
    <a:noFill/>
    <a:ln w="9525" cap="flat" cmpd="sng" algn="ctr">
      <a:noFill/>
      <a:round/>
    </a:ln>
    <a:effectLst/>
  </c:spPr>
  <c:txPr>
    <a:bodyPr/>
    <a:lstStyle/>
    <a:p>
      <a:pPr>
        <a:defRPr b="1"/>
      </a:pPr>
      <a:endParaRPr lang="et-EE"/>
    </a:p>
  </c:txPr>
  <c:externalData r:id="rId4">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t-EE"/>
              <a:t>Mil määral nõustute järgnevate väidetega? </a:t>
            </a:r>
            <a:br>
              <a:rPr lang="et-EE"/>
            </a:br>
            <a:r>
              <a:rPr lang="et-EE" b="0"/>
              <a:t>N=800</a:t>
            </a:r>
          </a:p>
        </c:rich>
      </c:tx>
      <c:layout>
        <c:manualLayout>
          <c:xMode val="edge"/>
          <c:yMode val="edge"/>
          <c:x val="0.29878268031684546"/>
          <c:y val="4.6137049112343856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t-E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41992674465440616"/>
          <c:y val="7.4230755646908106E-2"/>
          <c:w val="0.39013329469371344"/>
          <c:h val="0.89290923742661643"/>
        </c:manualLayout>
      </c:layout>
      <c:bar3DChart>
        <c:barDir val="bar"/>
        <c:grouping val="percentStacked"/>
        <c:varyColors val="0"/>
        <c:ser>
          <c:idx val="0"/>
          <c:order val="0"/>
          <c:tx>
            <c:strRef>
              <c:f>Q3_d_taust!$B$25</c:f>
              <c:strCache>
                <c:ptCount val="1"/>
                <c:pt idx="0">
                  <c:v>Nõustun igati</c:v>
                </c:pt>
              </c:strCache>
            </c:strRef>
          </c:tx>
          <c:spPr>
            <a:solidFill>
              <a:schemeClr val="accent1">
                <a:lumMod val="75000"/>
              </a:scheme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Q3_d_taust!$A$26:$A$40</c:f>
              <c:strCache>
                <c:ptCount val="15"/>
                <c:pt idx="0">
                  <c:v>Põllumajandus- ja Toiduamet on pädev toidukäitlemisettevõtete toidu ohutust kontrollima</c:v>
                </c:pt>
                <c:pt idx="1">
                  <c:v>18-29</c:v>
                </c:pt>
                <c:pt idx="2">
                  <c:v>30-49</c:v>
                </c:pt>
                <c:pt idx="3">
                  <c:v>50-64</c:v>
                </c:pt>
                <c:pt idx="4">
                  <c:v>65-74</c:v>
                </c:pt>
                <c:pt idx="5">
                  <c:v>Põllumajandus- ja Toiduametil on piisavalt teadmisi, et tagada toidu ohutuse riiklik kontroll</c:v>
                </c:pt>
                <c:pt idx="6">
                  <c:v>18-29</c:v>
                </c:pt>
                <c:pt idx="7">
                  <c:v>30-49</c:v>
                </c:pt>
                <c:pt idx="8">
                  <c:v>50-64</c:v>
                </c:pt>
                <c:pt idx="9">
                  <c:v>65-74</c:v>
                </c:pt>
                <c:pt idx="10">
                  <c:v>Põllumajandus- ja Toiduamet on toidu ohutuse osas aus</c:v>
                </c:pt>
                <c:pt idx="11">
                  <c:v>18-29</c:v>
                </c:pt>
                <c:pt idx="12">
                  <c:v>30-49</c:v>
                </c:pt>
                <c:pt idx="13">
                  <c:v>50-64</c:v>
                </c:pt>
                <c:pt idx="14">
                  <c:v>65-74</c:v>
                </c:pt>
              </c:strCache>
            </c:strRef>
          </c:cat>
          <c:val>
            <c:numRef>
              <c:f>Q3_d_taust!$B$26:$B$40</c:f>
              <c:numCache>
                <c:formatCode>0</c:formatCode>
                <c:ptCount val="15"/>
                <c:pt idx="1">
                  <c:v>29.927007299270102</c:v>
                </c:pt>
                <c:pt idx="2">
                  <c:v>25.688073394495401</c:v>
                </c:pt>
                <c:pt idx="3">
                  <c:v>25.541125541125499</c:v>
                </c:pt>
                <c:pt idx="4">
                  <c:v>28.571428571428601</c:v>
                </c:pt>
                <c:pt idx="6">
                  <c:v>30.656934306569301</c:v>
                </c:pt>
                <c:pt idx="7">
                  <c:v>25.3822629969419</c:v>
                </c:pt>
                <c:pt idx="8">
                  <c:v>26.839826839826799</c:v>
                </c:pt>
                <c:pt idx="9">
                  <c:v>28.571428571428601</c:v>
                </c:pt>
                <c:pt idx="11">
                  <c:v>18.978102189781001</c:v>
                </c:pt>
                <c:pt idx="12">
                  <c:v>18.348623853210999</c:v>
                </c:pt>
                <c:pt idx="13">
                  <c:v>15.1515151515152</c:v>
                </c:pt>
                <c:pt idx="14">
                  <c:v>15.2380952380952</c:v>
                </c:pt>
              </c:numCache>
            </c:numRef>
          </c:val>
          <c:extLst>
            <c:ext xmlns:c16="http://schemas.microsoft.com/office/drawing/2014/chart" uri="{C3380CC4-5D6E-409C-BE32-E72D297353CC}">
              <c16:uniqueId val="{00000000-98F3-48C4-89DE-01F4446C4E9E}"/>
            </c:ext>
          </c:extLst>
        </c:ser>
        <c:ser>
          <c:idx val="1"/>
          <c:order val="1"/>
          <c:tx>
            <c:strRef>
              <c:f>Q3_d_taust!$C$25</c:f>
              <c:strCache>
                <c:ptCount val="1"/>
                <c:pt idx="0">
                  <c:v>Pigem olen nõus</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Q3_d_taust!$A$26:$A$40</c:f>
              <c:strCache>
                <c:ptCount val="15"/>
                <c:pt idx="0">
                  <c:v>Põllumajandus- ja Toiduamet on pädev toidukäitlemisettevõtete toidu ohutust kontrollima</c:v>
                </c:pt>
                <c:pt idx="1">
                  <c:v>18-29</c:v>
                </c:pt>
                <c:pt idx="2">
                  <c:v>30-49</c:v>
                </c:pt>
                <c:pt idx="3">
                  <c:v>50-64</c:v>
                </c:pt>
                <c:pt idx="4">
                  <c:v>65-74</c:v>
                </c:pt>
                <c:pt idx="5">
                  <c:v>Põllumajandus- ja Toiduametil on piisavalt teadmisi, et tagada toidu ohutuse riiklik kontroll</c:v>
                </c:pt>
                <c:pt idx="6">
                  <c:v>18-29</c:v>
                </c:pt>
                <c:pt idx="7">
                  <c:v>30-49</c:v>
                </c:pt>
                <c:pt idx="8">
                  <c:v>50-64</c:v>
                </c:pt>
                <c:pt idx="9">
                  <c:v>65-74</c:v>
                </c:pt>
                <c:pt idx="10">
                  <c:v>Põllumajandus- ja Toiduamet on toidu ohutuse osas aus</c:v>
                </c:pt>
                <c:pt idx="11">
                  <c:v>18-29</c:v>
                </c:pt>
                <c:pt idx="12">
                  <c:v>30-49</c:v>
                </c:pt>
                <c:pt idx="13">
                  <c:v>50-64</c:v>
                </c:pt>
                <c:pt idx="14">
                  <c:v>65-74</c:v>
                </c:pt>
              </c:strCache>
            </c:strRef>
          </c:cat>
          <c:val>
            <c:numRef>
              <c:f>Q3_d_taust!$C$26:$C$40</c:f>
              <c:numCache>
                <c:formatCode>0</c:formatCode>
                <c:ptCount val="15"/>
                <c:pt idx="1">
                  <c:v>45.2554744525548</c:v>
                </c:pt>
                <c:pt idx="2">
                  <c:v>48.318042813455698</c:v>
                </c:pt>
                <c:pt idx="3">
                  <c:v>51.082251082251098</c:v>
                </c:pt>
                <c:pt idx="4">
                  <c:v>45.714285714285701</c:v>
                </c:pt>
                <c:pt idx="6">
                  <c:v>43.0656934306569</c:v>
                </c:pt>
                <c:pt idx="7">
                  <c:v>43.119266055045898</c:v>
                </c:pt>
                <c:pt idx="8">
                  <c:v>51.948051948051997</c:v>
                </c:pt>
                <c:pt idx="9">
                  <c:v>49.523809523809497</c:v>
                </c:pt>
                <c:pt idx="11">
                  <c:v>46.715328467153299</c:v>
                </c:pt>
                <c:pt idx="12">
                  <c:v>40.061162079510702</c:v>
                </c:pt>
                <c:pt idx="13">
                  <c:v>38.095238095238102</c:v>
                </c:pt>
                <c:pt idx="14">
                  <c:v>39.047619047619101</c:v>
                </c:pt>
              </c:numCache>
            </c:numRef>
          </c:val>
          <c:extLst>
            <c:ext xmlns:c16="http://schemas.microsoft.com/office/drawing/2014/chart" uri="{C3380CC4-5D6E-409C-BE32-E72D297353CC}">
              <c16:uniqueId val="{00000001-98F3-48C4-89DE-01F4446C4E9E}"/>
            </c:ext>
          </c:extLst>
        </c:ser>
        <c:ser>
          <c:idx val="2"/>
          <c:order val="2"/>
          <c:tx>
            <c:strRef>
              <c:f>Q3_d_taust!$D$25</c:f>
              <c:strCache>
                <c:ptCount val="1"/>
                <c:pt idx="0">
                  <c:v>Nii ja naa</c:v>
                </c:pt>
              </c:strCache>
            </c:strRef>
          </c:tx>
          <c:spPr>
            <a:solidFill>
              <a:srgbClr val="5B9BD5">
                <a:lumMod val="40000"/>
                <a:lumOff val="6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Q3_d_taust!$A$26:$A$40</c:f>
              <c:strCache>
                <c:ptCount val="15"/>
                <c:pt idx="0">
                  <c:v>Põllumajandus- ja Toiduamet on pädev toidukäitlemisettevõtete toidu ohutust kontrollima</c:v>
                </c:pt>
                <c:pt idx="1">
                  <c:v>18-29</c:v>
                </c:pt>
                <c:pt idx="2">
                  <c:v>30-49</c:v>
                </c:pt>
                <c:pt idx="3">
                  <c:v>50-64</c:v>
                </c:pt>
                <c:pt idx="4">
                  <c:v>65-74</c:v>
                </c:pt>
                <c:pt idx="5">
                  <c:v>Põllumajandus- ja Toiduametil on piisavalt teadmisi, et tagada toidu ohutuse riiklik kontroll</c:v>
                </c:pt>
                <c:pt idx="6">
                  <c:v>18-29</c:v>
                </c:pt>
                <c:pt idx="7">
                  <c:v>30-49</c:v>
                </c:pt>
                <c:pt idx="8">
                  <c:v>50-64</c:v>
                </c:pt>
                <c:pt idx="9">
                  <c:v>65-74</c:v>
                </c:pt>
                <c:pt idx="10">
                  <c:v>Põllumajandus- ja Toiduamet on toidu ohutuse osas aus</c:v>
                </c:pt>
                <c:pt idx="11">
                  <c:v>18-29</c:v>
                </c:pt>
                <c:pt idx="12">
                  <c:v>30-49</c:v>
                </c:pt>
                <c:pt idx="13">
                  <c:v>50-64</c:v>
                </c:pt>
                <c:pt idx="14">
                  <c:v>65-74</c:v>
                </c:pt>
              </c:strCache>
            </c:strRef>
          </c:cat>
          <c:val>
            <c:numRef>
              <c:f>Q3_d_taust!$D$26:$D$40</c:f>
              <c:numCache>
                <c:formatCode>0</c:formatCode>
                <c:ptCount val="15"/>
                <c:pt idx="1">
                  <c:v>15.3284671532847</c:v>
                </c:pt>
                <c:pt idx="2">
                  <c:v>15.902140672782901</c:v>
                </c:pt>
                <c:pt idx="3">
                  <c:v>13.852813852813901</c:v>
                </c:pt>
                <c:pt idx="4">
                  <c:v>10.476190476190499</c:v>
                </c:pt>
                <c:pt idx="6">
                  <c:v>16.058394160583902</c:v>
                </c:pt>
                <c:pt idx="7">
                  <c:v>18.654434250764499</c:v>
                </c:pt>
                <c:pt idx="8">
                  <c:v>11.2554112554113</c:v>
                </c:pt>
                <c:pt idx="9">
                  <c:v>9.5238095238095202</c:v>
                </c:pt>
                <c:pt idx="11">
                  <c:v>19.7080291970803</c:v>
                </c:pt>
                <c:pt idx="12">
                  <c:v>25.0764525993884</c:v>
                </c:pt>
                <c:pt idx="13">
                  <c:v>29.437229437229401</c:v>
                </c:pt>
                <c:pt idx="14">
                  <c:v>27.619047619047599</c:v>
                </c:pt>
              </c:numCache>
            </c:numRef>
          </c:val>
          <c:extLst>
            <c:ext xmlns:c16="http://schemas.microsoft.com/office/drawing/2014/chart" uri="{C3380CC4-5D6E-409C-BE32-E72D297353CC}">
              <c16:uniqueId val="{00000002-98F3-48C4-89DE-01F4446C4E9E}"/>
            </c:ext>
          </c:extLst>
        </c:ser>
        <c:ser>
          <c:idx val="3"/>
          <c:order val="3"/>
          <c:tx>
            <c:strRef>
              <c:f>Q3_d_taust!$E$25</c:f>
              <c:strCache>
                <c:ptCount val="1"/>
                <c:pt idx="0">
                  <c:v>Pigem ei ole nõus</c:v>
                </c:pt>
              </c:strCache>
            </c:strRef>
          </c:tx>
          <c:spPr>
            <a:solidFill>
              <a:srgbClr val="ED7D31">
                <a:lumMod val="60000"/>
                <a:lumOff val="4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Q3_d_taust!$A$26:$A$40</c:f>
              <c:strCache>
                <c:ptCount val="15"/>
                <c:pt idx="0">
                  <c:v>Põllumajandus- ja Toiduamet on pädev toidukäitlemisettevõtete toidu ohutust kontrollima</c:v>
                </c:pt>
                <c:pt idx="1">
                  <c:v>18-29</c:v>
                </c:pt>
                <c:pt idx="2">
                  <c:v>30-49</c:v>
                </c:pt>
                <c:pt idx="3">
                  <c:v>50-64</c:v>
                </c:pt>
                <c:pt idx="4">
                  <c:v>65-74</c:v>
                </c:pt>
                <c:pt idx="5">
                  <c:v>Põllumajandus- ja Toiduametil on piisavalt teadmisi, et tagada toidu ohutuse riiklik kontroll</c:v>
                </c:pt>
                <c:pt idx="6">
                  <c:v>18-29</c:v>
                </c:pt>
                <c:pt idx="7">
                  <c:v>30-49</c:v>
                </c:pt>
                <c:pt idx="8">
                  <c:v>50-64</c:v>
                </c:pt>
                <c:pt idx="9">
                  <c:v>65-74</c:v>
                </c:pt>
                <c:pt idx="10">
                  <c:v>Põllumajandus- ja Toiduamet on toidu ohutuse osas aus</c:v>
                </c:pt>
                <c:pt idx="11">
                  <c:v>18-29</c:v>
                </c:pt>
                <c:pt idx="12">
                  <c:v>30-49</c:v>
                </c:pt>
                <c:pt idx="13">
                  <c:v>50-64</c:v>
                </c:pt>
                <c:pt idx="14">
                  <c:v>65-74</c:v>
                </c:pt>
              </c:strCache>
            </c:strRef>
          </c:cat>
          <c:val>
            <c:numRef>
              <c:f>Q3_d_taust!$E$26:$E$40</c:f>
              <c:numCache>
                <c:formatCode>0</c:formatCode>
                <c:ptCount val="15"/>
                <c:pt idx="1">
                  <c:v>4.3795620437956204</c:v>
                </c:pt>
                <c:pt idx="2">
                  <c:v>2.75229357798165</c:v>
                </c:pt>
                <c:pt idx="3">
                  <c:v>3.0303030303030298</c:v>
                </c:pt>
                <c:pt idx="4">
                  <c:v>6.6666666666666696</c:v>
                </c:pt>
                <c:pt idx="6">
                  <c:v>3.6496350364963499</c:v>
                </c:pt>
                <c:pt idx="7">
                  <c:v>5.5045871559632999</c:v>
                </c:pt>
                <c:pt idx="8">
                  <c:v>3.4632034632034601</c:v>
                </c:pt>
                <c:pt idx="9">
                  <c:v>4.7619047619047601</c:v>
                </c:pt>
                <c:pt idx="11">
                  <c:v>6.5693430656934302</c:v>
                </c:pt>
                <c:pt idx="12">
                  <c:v>6.11620795107034</c:v>
                </c:pt>
                <c:pt idx="13">
                  <c:v>7.7922077922077904</c:v>
                </c:pt>
                <c:pt idx="14">
                  <c:v>6.6666666666666696</c:v>
                </c:pt>
              </c:numCache>
            </c:numRef>
          </c:val>
          <c:extLst>
            <c:ext xmlns:c16="http://schemas.microsoft.com/office/drawing/2014/chart" uri="{C3380CC4-5D6E-409C-BE32-E72D297353CC}">
              <c16:uniqueId val="{00000003-98F3-48C4-89DE-01F4446C4E9E}"/>
            </c:ext>
          </c:extLst>
        </c:ser>
        <c:ser>
          <c:idx val="4"/>
          <c:order val="4"/>
          <c:tx>
            <c:strRef>
              <c:f>Q3_d_taust!$F$25</c:f>
              <c:strCache>
                <c:ptCount val="1"/>
                <c:pt idx="0">
                  <c:v>Üldse ei nõustu</c:v>
                </c:pt>
              </c:strCache>
            </c:strRef>
          </c:tx>
          <c:spPr>
            <a:solidFill>
              <a:srgbClr val="ED7D31"/>
            </a:solidFill>
            <a:ln>
              <a:noFill/>
            </a:ln>
            <a:effectLst/>
            <a:sp3d/>
          </c:spPr>
          <c:invertIfNegative val="0"/>
          <c:dLbls>
            <c:dLbl>
              <c:idx val="5"/>
              <c:layout>
                <c:manualLayout>
                  <c:x val="5.3220003522213264E-4"/>
                  <c:y val="3.836144762627528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8F3-48C4-89DE-01F4446C4E9E}"/>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Q3_d_taust!$A$26:$A$40</c:f>
              <c:strCache>
                <c:ptCount val="15"/>
                <c:pt idx="0">
                  <c:v>Põllumajandus- ja Toiduamet on pädev toidukäitlemisettevõtete toidu ohutust kontrollima</c:v>
                </c:pt>
                <c:pt idx="1">
                  <c:v>18-29</c:v>
                </c:pt>
                <c:pt idx="2">
                  <c:v>30-49</c:v>
                </c:pt>
                <c:pt idx="3">
                  <c:v>50-64</c:v>
                </c:pt>
                <c:pt idx="4">
                  <c:v>65-74</c:v>
                </c:pt>
                <c:pt idx="5">
                  <c:v>Põllumajandus- ja Toiduametil on piisavalt teadmisi, et tagada toidu ohutuse riiklik kontroll</c:v>
                </c:pt>
                <c:pt idx="6">
                  <c:v>18-29</c:v>
                </c:pt>
                <c:pt idx="7">
                  <c:v>30-49</c:v>
                </c:pt>
                <c:pt idx="8">
                  <c:v>50-64</c:v>
                </c:pt>
                <c:pt idx="9">
                  <c:v>65-74</c:v>
                </c:pt>
                <c:pt idx="10">
                  <c:v>Põllumajandus- ja Toiduamet on toidu ohutuse osas aus</c:v>
                </c:pt>
                <c:pt idx="11">
                  <c:v>18-29</c:v>
                </c:pt>
                <c:pt idx="12">
                  <c:v>30-49</c:v>
                </c:pt>
                <c:pt idx="13">
                  <c:v>50-64</c:v>
                </c:pt>
                <c:pt idx="14">
                  <c:v>65-74</c:v>
                </c:pt>
              </c:strCache>
            </c:strRef>
          </c:cat>
          <c:val>
            <c:numRef>
              <c:f>Q3_d_taust!$F$26:$F$40</c:f>
              <c:numCache>
                <c:formatCode>0</c:formatCode>
                <c:ptCount val="15"/>
                <c:pt idx="1">
                  <c:v>0.72992700729926996</c:v>
                </c:pt>
                <c:pt idx="2">
                  <c:v>1.5290519877675799</c:v>
                </c:pt>
                <c:pt idx="3">
                  <c:v>0.86580086580086602</c:v>
                </c:pt>
                <c:pt idx="4">
                  <c:v>1.9047619047619</c:v>
                </c:pt>
                <c:pt idx="6">
                  <c:v>2.9197080291970798</c:v>
                </c:pt>
                <c:pt idx="7">
                  <c:v>1.8348623853210999</c:v>
                </c:pt>
                <c:pt idx="8">
                  <c:v>0.86580086580086602</c:v>
                </c:pt>
                <c:pt idx="9">
                  <c:v>0.952380952380952</c:v>
                </c:pt>
                <c:pt idx="11">
                  <c:v>2.1897810218978102</c:v>
                </c:pt>
                <c:pt idx="12">
                  <c:v>2.44648318042813</c:v>
                </c:pt>
                <c:pt idx="13">
                  <c:v>2.16450216450216</c:v>
                </c:pt>
                <c:pt idx="14">
                  <c:v>4.7619047619047601</c:v>
                </c:pt>
              </c:numCache>
            </c:numRef>
          </c:val>
          <c:extLst>
            <c:ext xmlns:c16="http://schemas.microsoft.com/office/drawing/2014/chart" uri="{C3380CC4-5D6E-409C-BE32-E72D297353CC}">
              <c16:uniqueId val="{00000005-98F3-48C4-89DE-01F4446C4E9E}"/>
            </c:ext>
          </c:extLst>
        </c:ser>
        <c:ser>
          <c:idx val="5"/>
          <c:order val="5"/>
          <c:tx>
            <c:strRef>
              <c:f>Q3_d_taust!$G$25</c:f>
              <c:strCache>
                <c:ptCount val="1"/>
                <c:pt idx="0">
                  <c:v>Ei oska öelda</c:v>
                </c:pt>
              </c:strCache>
            </c:strRef>
          </c:tx>
          <c:spPr>
            <a:solidFill>
              <a:sysClr val="window" lastClr="FFFFFF">
                <a:lumMod val="75000"/>
              </a:sysClr>
            </a:solidFill>
            <a:ln>
              <a:noFill/>
            </a:ln>
            <a:effectLst/>
            <a:sp3d/>
          </c:spPr>
          <c:invertIfNegative val="0"/>
          <c:dLbls>
            <c:dLbl>
              <c:idx val="4"/>
              <c:layout>
                <c:manualLayout>
                  <c:x val="5.0793640636191111E-3"/>
                  <c:y val="1.874765303255156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8F3-48C4-89DE-01F4446C4E9E}"/>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Q3_d_taust!$A$26:$A$40</c:f>
              <c:strCache>
                <c:ptCount val="15"/>
                <c:pt idx="0">
                  <c:v>Põllumajandus- ja Toiduamet on pädev toidukäitlemisettevõtete toidu ohutust kontrollima</c:v>
                </c:pt>
                <c:pt idx="1">
                  <c:v>18-29</c:v>
                </c:pt>
                <c:pt idx="2">
                  <c:v>30-49</c:v>
                </c:pt>
                <c:pt idx="3">
                  <c:v>50-64</c:v>
                </c:pt>
                <c:pt idx="4">
                  <c:v>65-74</c:v>
                </c:pt>
                <c:pt idx="5">
                  <c:v>Põllumajandus- ja Toiduametil on piisavalt teadmisi, et tagada toidu ohutuse riiklik kontroll</c:v>
                </c:pt>
                <c:pt idx="6">
                  <c:v>18-29</c:v>
                </c:pt>
                <c:pt idx="7">
                  <c:v>30-49</c:v>
                </c:pt>
                <c:pt idx="8">
                  <c:v>50-64</c:v>
                </c:pt>
                <c:pt idx="9">
                  <c:v>65-74</c:v>
                </c:pt>
                <c:pt idx="10">
                  <c:v>Põllumajandus- ja Toiduamet on toidu ohutuse osas aus</c:v>
                </c:pt>
                <c:pt idx="11">
                  <c:v>18-29</c:v>
                </c:pt>
                <c:pt idx="12">
                  <c:v>30-49</c:v>
                </c:pt>
                <c:pt idx="13">
                  <c:v>50-64</c:v>
                </c:pt>
                <c:pt idx="14">
                  <c:v>65-74</c:v>
                </c:pt>
              </c:strCache>
            </c:strRef>
          </c:cat>
          <c:val>
            <c:numRef>
              <c:f>Q3_d_taust!$G$26:$G$40</c:f>
              <c:numCache>
                <c:formatCode>0</c:formatCode>
                <c:ptCount val="15"/>
                <c:pt idx="1">
                  <c:v>4.3795620437956204</c:v>
                </c:pt>
                <c:pt idx="2">
                  <c:v>5.81039755351682</c:v>
                </c:pt>
                <c:pt idx="3">
                  <c:v>5.6277056277056303</c:v>
                </c:pt>
                <c:pt idx="4">
                  <c:v>6.6666666666666696</c:v>
                </c:pt>
                <c:pt idx="6">
                  <c:v>3.6496350364963499</c:v>
                </c:pt>
                <c:pt idx="7">
                  <c:v>5.5045871559632999</c:v>
                </c:pt>
                <c:pt idx="8">
                  <c:v>5.6277056277056303</c:v>
                </c:pt>
                <c:pt idx="9">
                  <c:v>6.6666666666666696</c:v>
                </c:pt>
                <c:pt idx="11">
                  <c:v>5.8394160583941597</c:v>
                </c:pt>
                <c:pt idx="12">
                  <c:v>7.9510703363914397</c:v>
                </c:pt>
                <c:pt idx="13">
                  <c:v>7.3593073593073601</c:v>
                </c:pt>
                <c:pt idx="14">
                  <c:v>6.6666666666666696</c:v>
                </c:pt>
              </c:numCache>
            </c:numRef>
          </c:val>
          <c:extLst>
            <c:ext xmlns:c16="http://schemas.microsoft.com/office/drawing/2014/chart" uri="{C3380CC4-5D6E-409C-BE32-E72D297353CC}">
              <c16:uniqueId val="{00000007-98F3-48C4-89DE-01F4446C4E9E}"/>
            </c:ext>
          </c:extLst>
        </c:ser>
        <c:dLbls>
          <c:showLegendKey val="0"/>
          <c:showVal val="1"/>
          <c:showCatName val="0"/>
          <c:showSerName val="0"/>
          <c:showPercent val="0"/>
          <c:showBubbleSize val="0"/>
        </c:dLbls>
        <c:gapWidth val="150"/>
        <c:shape val="box"/>
        <c:axId val="457961456"/>
        <c:axId val="457962632"/>
        <c:axId val="0"/>
      </c:bar3DChart>
      <c:catAx>
        <c:axId val="457961456"/>
        <c:scaling>
          <c:orientation val="maxMin"/>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t-EE"/>
          </a:p>
        </c:txPr>
        <c:crossAx val="457962632"/>
        <c:crosses val="autoZero"/>
        <c:auto val="1"/>
        <c:lblAlgn val="ctr"/>
        <c:lblOffset val="100"/>
        <c:noMultiLvlLbl val="0"/>
      </c:catAx>
      <c:valAx>
        <c:axId val="457962632"/>
        <c:scaling>
          <c:orientation val="minMax"/>
        </c:scaling>
        <c:delete val="1"/>
        <c:axPos val="t"/>
        <c:numFmt formatCode="0%" sourceLinked="1"/>
        <c:majorTickMark val="none"/>
        <c:minorTickMark val="none"/>
        <c:tickLblPos val="nextTo"/>
        <c:crossAx val="457961456"/>
        <c:crosses val="autoZero"/>
        <c:crossBetween val="between"/>
      </c:valAx>
      <c:spPr>
        <a:noFill/>
        <a:ln>
          <a:noFill/>
        </a:ln>
        <a:effectLst/>
      </c:spPr>
    </c:plotArea>
    <c:legend>
      <c:legendPos val="r"/>
      <c:layout>
        <c:manualLayout>
          <c:xMode val="edge"/>
          <c:yMode val="edge"/>
          <c:x val="0.81158339356779874"/>
          <c:y val="0.43441032652885386"/>
          <c:w val="0.16251958469765496"/>
          <c:h val="0.2021239725264468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t-EE"/>
        </a:p>
      </c:txPr>
    </c:legend>
    <c:plotVisOnly val="1"/>
    <c:dispBlanksAs val="gap"/>
    <c:showDLblsOverMax val="0"/>
  </c:chart>
  <c:spPr>
    <a:noFill/>
    <a:ln w="9525" cap="flat" cmpd="sng" algn="ctr">
      <a:noFill/>
      <a:round/>
    </a:ln>
    <a:effectLst/>
  </c:spPr>
  <c:txPr>
    <a:bodyPr/>
    <a:lstStyle/>
    <a:p>
      <a:pPr>
        <a:defRPr b="1"/>
      </a:pPr>
      <a:endParaRPr lang="et-EE"/>
    </a:p>
  </c:txPr>
  <c:externalData r:id="rId4">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t-EE"/>
              <a:t>Mil määral nõustute järgnevate väidetega? </a:t>
            </a:r>
            <a:br>
              <a:rPr lang="et-EE"/>
            </a:br>
            <a:r>
              <a:rPr lang="et-EE" b="0"/>
              <a:t>N=800</a:t>
            </a:r>
          </a:p>
        </c:rich>
      </c:tx>
      <c:layout>
        <c:manualLayout>
          <c:xMode val="edge"/>
          <c:yMode val="edge"/>
          <c:x val="0.28504574775873326"/>
          <c:y val="3.1175054065398881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t-E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percentStacked"/>
        <c:varyColors val="0"/>
        <c:ser>
          <c:idx val="0"/>
          <c:order val="0"/>
          <c:tx>
            <c:strRef>
              <c:f>Q3_d_taust!$B$41</c:f>
              <c:strCache>
                <c:ptCount val="1"/>
                <c:pt idx="0">
                  <c:v>Nõustun igati</c:v>
                </c:pt>
              </c:strCache>
            </c:strRef>
          </c:tx>
          <c:spPr>
            <a:solidFill>
              <a:schemeClr val="accent1">
                <a:lumMod val="75000"/>
              </a:scheme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Q3_d_taust!$A$42:$A$56</c:f>
              <c:strCache>
                <c:ptCount val="15"/>
                <c:pt idx="0">
                  <c:v>Põllumajandus- ja Toiduamet pöörab toidu ohutusele erilist tähelepanu</c:v>
                </c:pt>
                <c:pt idx="1">
                  <c:v>18-29</c:v>
                </c:pt>
                <c:pt idx="2">
                  <c:v>30-49</c:v>
                </c:pt>
                <c:pt idx="3">
                  <c:v>50-64</c:v>
                </c:pt>
                <c:pt idx="4">
                  <c:v>65-74</c:v>
                </c:pt>
                <c:pt idx="5">
                  <c:v>Põllumajandus- ja Toiduamet on toidu ohutust puudutava info osas piisavalt avatud</c:v>
                </c:pt>
                <c:pt idx="6">
                  <c:v>18-29</c:v>
                </c:pt>
                <c:pt idx="7">
                  <c:v>30-49</c:v>
                </c:pt>
                <c:pt idx="8">
                  <c:v>50-64</c:v>
                </c:pt>
                <c:pt idx="9">
                  <c:v>65-74</c:v>
                </c:pt>
                <c:pt idx="10">
                  <c:v>Põllumajandus- ja Toiduameti tegevus toidu ohutuse tagamiseks on piisav</c:v>
                </c:pt>
                <c:pt idx="11">
                  <c:v>18-29</c:v>
                </c:pt>
                <c:pt idx="12">
                  <c:v>30-49</c:v>
                </c:pt>
                <c:pt idx="13">
                  <c:v>50-64</c:v>
                </c:pt>
                <c:pt idx="14">
                  <c:v>65-74</c:v>
                </c:pt>
              </c:strCache>
            </c:strRef>
          </c:cat>
          <c:val>
            <c:numRef>
              <c:f>Q3_d_taust!$B$42:$B$56</c:f>
              <c:numCache>
                <c:formatCode>0</c:formatCode>
                <c:ptCount val="15"/>
                <c:pt idx="1">
                  <c:v>19.7080291970803</c:v>
                </c:pt>
                <c:pt idx="2">
                  <c:v>16.5137614678899</c:v>
                </c:pt>
                <c:pt idx="3">
                  <c:v>12.1212121212121</c:v>
                </c:pt>
                <c:pt idx="4">
                  <c:v>12.380952380952399</c:v>
                </c:pt>
                <c:pt idx="6">
                  <c:v>15.3284671532847</c:v>
                </c:pt>
                <c:pt idx="7">
                  <c:v>15.2905198776758</c:v>
                </c:pt>
                <c:pt idx="8">
                  <c:v>12.987012987012999</c:v>
                </c:pt>
                <c:pt idx="9">
                  <c:v>5.71428571428571</c:v>
                </c:pt>
                <c:pt idx="11">
                  <c:v>13.138686131386899</c:v>
                </c:pt>
                <c:pt idx="12">
                  <c:v>12.8440366972477</c:v>
                </c:pt>
                <c:pt idx="13">
                  <c:v>12.987012987012999</c:v>
                </c:pt>
                <c:pt idx="14">
                  <c:v>9.5238095238095202</c:v>
                </c:pt>
              </c:numCache>
            </c:numRef>
          </c:val>
          <c:extLst>
            <c:ext xmlns:c16="http://schemas.microsoft.com/office/drawing/2014/chart" uri="{C3380CC4-5D6E-409C-BE32-E72D297353CC}">
              <c16:uniqueId val="{00000000-83FE-484D-8B3F-FD18062F5694}"/>
            </c:ext>
          </c:extLst>
        </c:ser>
        <c:ser>
          <c:idx val="1"/>
          <c:order val="1"/>
          <c:tx>
            <c:strRef>
              <c:f>Q3_d_taust!$C$41</c:f>
              <c:strCache>
                <c:ptCount val="1"/>
                <c:pt idx="0">
                  <c:v>Pigem olen nõus</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Q3_d_taust!$A$42:$A$56</c:f>
              <c:strCache>
                <c:ptCount val="15"/>
                <c:pt idx="0">
                  <c:v>Põllumajandus- ja Toiduamet pöörab toidu ohutusele erilist tähelepanu</c:v>
                </c:pt>
                <c:pt idx="1">
                  <c:v>18-29</c:v>
                </c:pt>
                <c:pt idx="2">
                  <c:v>30-49</c:v>
                </c:pt>
                <c:pt idx="3">
                  <c:v>50-64</c:v>
                </c:pt>
                <c:pt idx="4">
                  <c:v>65-74</c:v>
                </c:pt>
                <c:pt idx="5">
                  <c:v>Põllumajandus- ja Toiduamet on toidu ohutust puudutava info osas piisavalt avatud</c:v>
                </c:pt>
                <c:pt idx="6">
                  <c:v>18-29</c:v>
                </c:pt>
                <c:pt idx="7">
                  <c:v>30-49</c:v>
                </c:pt>
                <c:pt idx="8">
                  <c:v>50-64</c:v>
                </c:pt>
                <c:pt idx="9">
                  <c:v>65-74</c:v>
                </c:pt>
                <c:pt idx="10">
                  <c:v>Põllumajandus- ja Toiduameti tegevus toidu ohutuse tagamiseks on piisav</c:v>
                </c:pt>
                <c:pt idx="11">
                  <c:v>18-29</c:v>
                </c:pt>
                <c:pt idx="12">
                  <c:v>30-49</c:v>
                </c:pt>
                <c:pt idx="13">
                  <c:v>50-64</c:v>
                </c:pt>
                <c:pt idx="14">
                  <c:v>65-74</c:v>
                </c:pt>
              </c:strCache>
            </c:strRef>
          </c:cat>
          <c:val>
            <c:numRef>
              <c:f>Q3_d_taust!$C$42:$C$56</c:f>
              <c:numCache>
                <c:formatCode>0</c:formatCode>
                <c:ptCount val="15"/>
                <c:pt idx="1">
                  <c:v>40.145985401459903</c:v>
                </c:pt>
                <c:pt idx="2">
                  <c:v>38.8379204892966</c:v>
                </c:pt>
                <c:pt idx="3">
                  <c:v>35.497835497835503</c:v>
                </c:pt>
                <c:pt idx="4">
                  <c:v>39.047619047619101</c:v>
                </c:pt>
                <c:pt idx="6">
                  <c:v>46.715328467153299</c:v>
                </c:pt>
                <c:pt idx="7">
                  <c:v>39.1437308868502</c:v>
                </c:pt>
                <c:pt idx="8">
                  <c:v>33.766233766233803</c:v>
                </c:pt>
                <c:pt idx="9">
                  <c:v>40</c:v>
                </c:pt>
                <c:pt idx="11">
                  <c:v>40.875912408759099</c:v>
                </c:pt>
                <c:pt idx="12">
                  <c:v>35.168195718654403</c:v>
                </c:pt>
                <c:pt idx="13">
                  <c:v>29.870129870129901</c:v>
                </c:pt>
                <c:pt idx="14">
                  <c:v>38.095238095238102</c:v>
                </c:pt>
              </c:numCache>
            </c:numRef>
          </c:val>
          <c:extLst>
            <c:ext xmlns:c16="http://schemas.microsoft.com/office/drawing/2014/chart" uri="{C3380CC4-5D6E-409C-BE32-E72D297353CC}">
              <c16:uniqueId val="{00000001-83FE-484D-8B3F-FD18062F5694}"/>
            </c:ext>
          </c:extLst>
        </c:ser>
        <c:ser>
          <c:idx val="2"/>
          <c:order val="2"/>
          <c:tx>
            <c:strRef>
              <c:f>Q3_d_taust!$D$41</c:f>
              <c:strCache>
                <c:ptCount val="1"/>
                <c:pt idx="0">
                  <c:v>Nii ja naa</c:v>
                </c:pt>
              </c:strCache>
            </c:strRef>
          </c:tx>
          <c:spPr>
            <a:solidFill>
              <a:srgbClr val="5B9BD5">
                <a:lumMod val="40000"/>
                <a:lumOff val="6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Q3_d_taust!$A$42:$A$56</c:f>
              <c:strCache>
                <c:ptCount val="15"/>
                <c:pt idx="0">
                  <c:v>Põllumajandus- ja Toiduamet pöörab toidu ohutusele erilist tähelepanu</c:v>
                </c:pt>
                <c:pt idx="1">
                  <c:v>18-29</c:v>
                </c:pt>
                <c:pt idx="2">
                  <c:v>30-49</c:v>
                </c:pt>
                <c:pt idx="3">
                  <c:v>50-64</c:v>
                </c:pt>
                <c:pt idx="4">
                  <c:v>65-74</c:v>
                </c:pt>
                <c:pt idx="5">
                  <c:v>Põllumajandus- ja Toiduamet on toidu ohutust puudutava info osas piisavalt avatud</c:v>
                </c:pt>
                <c:pt idx="6">
                  <c:v>18-29</c:v>
                </c:pt>
                <c:pt idx="7">
                  <c:v>30-49</c:v>
                </c:pt>
                <c:pt idx="8">
                  <c:v>50-64</c:v>
                </c:pt>
                <c:pt idx="9">
                  <c:v>65-74</c:v>
                </c:pt>
                <c:pt idx="10">
                  <c:v>Põllumajandus- ja Toiduameti tegevus toidu ohutuse tagamiseks on piisav</c:v>
                </c:pt>
                <c:pt idx="11">
                  <c:v>18-29</c:v>
                </c:pt>
                <c:pt idx="12">
                  <c:v>30-49</c:v>
                </c:pt>
                <c:pt idx="13">
                  <c:v>50-64</c:v>
                </c:pt>
                <c:pt idx="14">
                  <c:v>65-74</c:v>
                </c:pt>
              </c:strCache>
            </c:strRef>
          </c:cat>
          <c:val>
            <c:numRef>
              <c:f>Q3_d_taust!$D$42:$D$56</c:f>
              <c:numCache>
                <c:formatCode>0</c:formatCode>
                <c:ptCount val="15"/>
                <c:pt idx="1">
                  <c:v>24.087591240875899</c:v>
                </c:pt>
                <c:pt idx="2">
                  <c:v>25.993883792048901</c:v>
                </c:pt>
                <c:pt idx="3">
                  <c:v>31.601731601731601</c:v>
                </c:pt>
                <c:pt idx="4">
                  <c:v>26.6666666666667</c:v>
                </c:pt>
                <c:pt idx="6">
                  <c:v>21.167883211678799</c:v>
                </c:pt>
                <c:pt idx="7">
                  <c:v>24.159021406727799</c:v>
                </c:pt>
                <c:pt idx="8">
                  <c:v>30.303030303030301</c:v>
                </c:pt>
                <c:pt idx="9">
                  <c:v>34.285714285714299</c:v>
                </c:pt>
                <c:pt idx="11">
                  <c:v>27.007299270072998</c:v>
                </c:pt>
                <c:pt idx="12">
                  <c:v>29.051987767584102</c:v>
                </c:pt>
                <c:pt idx="13">
                  <c:v>28.571428571428601</c:v>
                </c:pt>
                <c:pt idx="14">
                  <c:v>28.571428571428601</c:v>
                </c:pt>
              </c:numCache>
            </c:numRef>
          </c:val>
          <c:extLst>
            <c:ext xmlns:c16="http://schemas.microsoft.com/office/drawing/2014/chart" uri="{C3380CC4-5D6E-409C-BE32-E72D297353CC}">
              <c16:uniqueId val="{00000002-83FE-484D-8B3F-FD18062F5694}"/>
            </c:ext>
          </c:extLst>
        </c:ser>
        <c:ser>
          <c:idx val="3"/>
          <c:order val="3"/>
          <c:tx>
            <c:strRef>
              <c:f>Q3_d_taust!$E$41</c:f>
              <c:strCache>
                <c:ptCount val="1"/>
                <c:pt idx="0">
                  <c:v>Pigem ei ole nõus</c:v>
                </c:pt>
              </c:strCache>
            </c:strRef>
          </c:tx>
          <c:spPr>
            <a:solidFill>
              <a:srgbClr val="ED7D31">
                <a:lumMod val="60000"/>
                <a:lumOff val="4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Q3_d_taust!$A$42:$A$56</c:f>
              <c:strCache>
                <c:ptCount val="15"/>
                <c:pt idx="0">
                  <c:v>Põllumajandus- ja Toiduamet pöörab toidu ohutusele erilist tähelepanu</c:v>
                </c:pt>
                <c:pt idx="1">
                  <c:v>18-29</c:v>
                </c:pt>
                <c:pt idx="2">
                  <c:v>30-49</c:v>
                </c:pt>
                <c:pt idx="3">
                  <c:v>50-64</c:v>
                </c:pt>
                <c:pt idx="4">
                  <c:v>65-74</c:v>
                </c:pt>
                <c:pt idx="5">
                  <c:v>Põllumajandus- ja Toiduamet on toidu ohutust puudutava info osas piisavalt avatud</c:v>
                </c:pt>
                <c:pt idx="6">
                  <c:v>18-29</c:v>
                </c:pt>
                <c:pt idx="7">
                  <c:v>30-49</c:v>
                </c:pt>
                <c:pt idx="8">
                  <c:v>50-64</c:v>
                </c:pt>
                <c:pt idx="9">
                  <c:v>65-74</c:v>
                </c:pt>
                <c:pt idx="10">
                  <c:v>Põllumajandus- ja Toiduameti tegevus toidu ohutuse tagamiseks on piisav</c:v>
                </c:pt>
                <c:pt idx="11">
                  <c:v>18-29</c:v>
                </c:pt>
                <c:pt idx="12">
                  <c:v>30-49</c:v>
                </c:pt>
                <c:pt idx="13">
                  <c:v>50-64</c:v>
                </c:pt>
                <c:pt idx="14">
                  <c:v>65-74</c:v>
                </c:pt>
              </c:strCache>
            </c:strRef>
          </c:cat>
          <c:val>
            <c:numRef>
              <c:f>Q3_d_taust!$E$42:$E$56</c:f>
              <c:numCache>
                <c:formatCode>0</c:formatCode>
                <c:ptCount val="15"/>
                <c:pt idx="1">
                  <c:v>8.7591240875912408</c:v>
                </c:pt>
                <c:pt idx="2">
                  <c:v>7.0336391437308903</c:v>
                </c:pt>
                <c:pt idx="3">
                  <c:v>8.6580086580086597</c:v>
                </c:pt>
                <c:pt idx="4">
                  <c:v>10.476190476190499</c:v>
                </c:pt>
                <c:pt idx="6">
                  <c:v>8.0291970802919703</c:v>
                </c:pt>
                <c:pt idx="7">
                  <c:v>8.5626911314984699</c:v>
                </c:pt>
                <c:pt idx="8">
                  <c:v>12.987012987012999</c:v>
                </c:pt>
                <c:pt idx="9">
                  <c:v>5.71428571428571</c:v>
                </c:pt>
                <c:pt idx="11">
                  <c:v>10.2189781021898</c:v>
                </c:pt>
                <c:pt idx="12">
                  <c:v>11.0091743119266</c:v>
                </c:pt>
                <c:pt idx="13">
                  <c:v>13.419913419913399</c:v>
                </c:pt>
                <c:pt idx="14">
                  <c:v>7.6190476190476204</c:v>
                </c:pt>
              </c:numCache>
            </c:numRef>
          </c:val>
          <c:extLst>
            <c:ext xmlns:c16="http://schemas.microsoft.com/office/drawing/2014/chart" uri="{C3380CC4-5D6E-409C-BE32-E72D297353CC}">
              <c16:uniqueId val="{00000003-83FE-484D-8B3F-FD18062F5694}"/>
            </c:ext>
          </c:extLst>
        </c:ser>
        <c:ser>
          <c:idx val="4"/>
          <c:order val="4"/>
          <c:tx>
            <c:strRef>
              <c:f>Q3_d_taust!$F$41</c:f>
              <c:strCache>
                <c:ptCount val="1"/>
                <c:pt idx="0">
                  <c:v>Üldse ei nõustu</c:v>
                </c:pt>
              </c:strCache>
            </c:strRef>
          </c:tx>
          <c:spPr>
            <a:solidFill>
              <a:srgbClr val="ED7D31"/>
            </a:solidFill>
            <a:ln>
              <a:noFill/>
            </a:ln>
            <a:effectLst/>
            <a:sp3d/>
          </c:spPr>
          <c:invertIfNegative val="0"/>
          <c:dLbls>
            <c:dLbl>
              <c:idx val="5"/>
              <c:layout>
                <c:manualLayout>
                  <c:x val="5.3220003522213264E-4"/>
                  <c:y val="3.836144762627528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3FE-484D-8B3F-FD18062F5694}"/>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Q3_d_taust!$A$42:$A$56</c:f>
              <c:strCache>
                <c:ptCount val="15"/>
                <c:pt idx="0">
                  <c:v>Põllumajandus- ja Toiduamet pöörab toidu ohutusele erilist tähelepanu</c:v>
                </c:pt>
                <c:pt idx="1">
                  <c:v>18-29</c:v>
                </c:pt>
                <c:pt idx="2">
                  <c:v>30-49</c:v>
                </c:pt>
                <c:pt idx="3">
                  <c:v>50-64</c:v>
                </c:pt>
                <c:pt idx="4">
                  <c:v>65-74</c:v>
                </c:pt>
                <c:pt idx="5">
                  <c:v>Põllumajandus- ja Toiduamet on toidu ohutust puudutava info osas piisavalt avatud</c:v>
                </c:pt>
                <c:pt idx="6">
                  <c:v>18-29</c:v>
                </c:pt>
                <c:pt idx="7">
                  <c:v>30-49</c:v>
                </c:pt>
                <c:pt idx="8">
                  <c:v>50-64</c:v>
                </c:pt>
                <c:pt idx="9">
                  <c:v>65-74</c:v>
                </c:pt>
                <c:pt idx="10">
                  <c:v>Põllumajandus- ja Toiduameti tegevus toidu ohutuse tagamiseks on piisav</c:v>
                </c:pt>
                <c:pt idx="11">
                  <c:v>18-29</c:v>
                </c:pt>
                <c:pt idx="12">
                  <c:v>30-49</c:v>
                </c:pt>
                <c:pt idx="13">
                  <c:v>50-64</c:v>
                </c:pt>
                <c:pt idx="14">
                  <c:v>65-74</c:v>
                </c:pt>
              </c:strCache>
            </c:strRef>
          </c:cat>
          <c:val>
            <c:numRef>
              <c:f>Q3_d_taust!$F$42:$F$56</c:f>
              <c:numCache>
                <c:formatCode>General</c:formatCode>
                <c:ptCount val="15"/>
                <c:pt idx="2" formatCode="0">
                  <c:v>2.75229357798165</c:v>
                </c:pt>
                <c:pt idx="3" formatCode="0">
                  <c:v>3.8961038961039001</c:v>
                </c:pt>
                <c:pt idx="4" formatCode="0">
                  <c:v>3.8095238095238102</c:v>
                </c:pt>
                <c:pt idx="6" formatCode="0">
                  <c:v>2.9197080291970798</c:v>
                </c:pt>
                <c:pt idx="7" formatCode="0">
                  <c:v>3.36391437308869</c:v>
                </c:pt>
                <c:pt idx="8" formatCode="0">
                  <c:v>2.16450216450216</c:v>
                </c:pt>
                <c:pt idx="9" formatCode="0">
                  <c:v>5.71428571428571</c:v>
                </c:pt>
                <c:pt idx="11" formatCode="0">
                  <c:v>2.1897810218978102</c:v>
                </c:pt>
                <c:pt idx="12" formatCode="0">
                  <c:v>3.05810397553517</c:v>
                </c:pt>
                <c:pt idx="13" formatCode="0">
                  <c:v>5.1948051948052001</c:v>
                </c:pt>
                <c:pt idx="14" formatCode="0">
                  <c:v>7.6190476190476204</c:v>
                </c:pt>
              </c:numCache>
            </c:numRef>
          </c:val>
          <c:extLst>
            <c:ext xmlns:c16="http://schemas.microsoft.com/office/drawing/2014/chart" uri="{C3380CC4-5D6E-409C-BE32-E72D297353CC}">
              <c16:uniqueId val="{00000005-83FE-484D-8B3F-FD18062F5694}"/>
            </c:ext>
          </c:extLst>
        </c:ser>
        <c:ser>
          <c:idx val="5"/>
          <c:order val="5"/>
          <c:tx>
            <c:strRef>
              <c:f>Q3_d_taust!$G$41</c:f>
              <c:strCache>
                <c:ptCount val="1"/>
                <c:pt idx="0">
                  <c:v>Ei oska öelda</c:v>
                </c:pt>
              </c:strCache>
            </c:strRef>
          </c:tx>
          <c:spPr>
            <a:solidFill>
              <a:sysClr val="window" lastClr="FFFFFF">
                <a:lumMod val="75000"/>
              </a:sysClr>
            </a:solidFill>
            <a:ln>
              <a:noFill/>
            </a:ln>
            <a:effectLst/>
            <a:sp3d/>
          </c:spPr>
          <c:invertIfNegative val="0"/>
          <c:dLbls>
            <c:dLbl>
              <c:idx val="4"/>
              <c:layout>
                <c:manualLayout>
                  <c:x val="5.0793640636191111E-3"/>
                  <c:y val="1.874765303255156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3FE-484D-8B3F-FD18062F5694}"/>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Q3_d_taust!$A$42:$A$56</c:f>
              <c:strCache>
                <c:ptCount val="15"/>
                <c:pt idx="0">
                  <c:v>Põllumajandus- ja Toiduamet pöörab toidu ohutusele erilist tähelepanu</c:v>
                </c:pt>
                <c:pt idx="1">
                  <c:v>18-29</c:v>
                </c:pt>
                <c:pt idx="2">
                  <c:v>30-49</c:v>
                </c:pt>
                <c:pt idx="3">
                  <c:v>50-64</c:v>
                </c:pt>
                <c:pt idx="4">
                  <c:v>65-74</c:v>
                </c:pt>
                <c:pt idx="5">
                  <c:v>Põllumajandus- ja Toiduamet on toidu ohutust puudutava info osas piisavalt avatud</c:v>
                </c:pt>
                <c:pt idx="6">
                  <c:v>18-29</c:v>
                </c:pt>
                <c:pt idx="7">
                  <c:v>30-49</c:v>
                </c:pt>
                <c:pt idx="8">
                  <c:v>50-64</c:v>
                </c:pt>
                <c:pt idx="9">
                  <c:v>65-74</c:v>
                </c:pt>
                <c:pt idx="10">
                  <c:v>Põllumajandus- ja Toiduameti tegevus toidu ohutuse tagamiseks on piisav</c:v>
                </c:pt>
                <c:pt idx="11">
                  <c:v>18-29</c:v>
                </c:pt>
                <c:pt idx="12">
                  <c:v>30-49</c:v>
                </c:pt>
                <c:pt idx="13">
                  <c:v>50-64</c:v>
                </c:pt>
                <c:pt idx="14">
                  <c:v>65-74</c:v>
                </c:pt>
              </c:strCache>
            </c:strRef>
          </c:cat>
          <c:val>
            <c:numRef>
              <c:f>Q3_d_taust!$G$42:$G$56</c:f>
              <c:numCache>
                <c:formatCode>0</c:formatCode>
                <c:ptCount val="15"/>
                <c:pt idx="1">
                  <c:v>7.2992700729926998</c:v>
                </c:pt>
                <c:pt idx="2">
                  <c:v>8.86850152905199</c:v>
                </c:pt>
                <c:pt idx="3">
                  <c:v>8.2251082251082295</c:v>
                </c:pt>
                <c:pt idx="4">
                  <c:v>7.6190476190476204</c:v>
                </c:pt>
                <c:pt idx="6">
                  <c:v>5.8394160583941597</c:v>
                </c:pt>
                <c:pt idx="7">
                  <c:v>9.4801223241590193</c:v>
                </c:pt>
                <c:pt idx="8">
                  <c:v>7.7922077922077904</c:v>
                </c:pt>
                <c:pt idx="9">
                  <c:v>8.5714285714285694</c:v>
                </c:pt>
                <c:pt idx="11">
                  <c:v>6.5693430656934302</c:v>
                </c:pt>
                <c:pt idx="12">
                  <c:v>8.86850152905199</c:v>
                </c:pt>
                <c:pt idx="13">
                  <c:v>9.9567099567099593</c:v>
                </c:pt>
                <c:pt idx="14">
                  <c:v>8.5714285714285694</c:v>
                </c:pt>
              </c:numCache>
            </c:numRef>
          </c:val>
          <c:extLst>
            <c:ext xmlns:c16="http://schemas.microsoft.com/office/drawing/2014/chart" uri="{C3380CC4-5D6E-409C-BE32-E72D297353CC}">
              <c16:uniqueId val="{00000007-83FE-484D-8B3F-FD18062F5694}"/>
            </c:ext>
          </c:extLst>
        </c:ser>
        <c:dLbls>
          <c:showLegendKey val="0"/>
          <c:showVal val="1"/>
          <c:showCatName val="0"/>
          <c:showSerName val="0"/>
          <c:showPercent val="0"/>
          <c:showBubbleSize val="0"/>
        </c:dLbls>
        <c:gapWidth val="150"/>
        <c:shape val="box"/>
        <c:axId val="458881816"/>
        <c:axId val="458881424"/>
        <c:axId val="0"/>
      </c:bar3DChart>
      <c:catAx>
        <c:axId val="458881816"/>
        <c:scaling>
          <c:orientation val="maxMin"/>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t-EE"/>
          </a:p>
        </c:txPr>
        <c:crossAx val="458881424"/>
        <c:crosses val="autoZero"/>
        <c:auto val="1"/>
        <c:lblAlgn val="ctr"/>
        <c:lblOffset val="100"/>
        <c:noMultiLvlLbl val="0"/>
      </c:catAx>
      <c:valAx>
        <c:axId val="458881424"/>
        <c:scaling>
          <c:orientation val="minMax"/>
        </c:scaling>
        <c:delete val="1"/>
        <c:axPos val="t"/>
        <c:numFmt formatCode="0%" sourceLinked="1"/>
        <c:majorTickMark val="none"/>
        <c:minorTickMark val="none"/>
        <c:tickLblPos val="nextTo"/>
        <c:crossAx val="45888181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t-EE"/>
        </a:p>
      </c:txPr>
    </c:legend>
    <c:plotVisOnly val="1"/>
    <c:dispBlanksAs val="gap"/>
    <c:showDLblsOverMax val="0"/>
  </c:chart>
  <c:spPr>
    <a:noFill/>
    <a:ln w="9525" cap="flat" cmpd="sng" algn="ctr">
      <a:noFill/>
      <a:round/>
    </a:ln>
    <a:effectLst/>
  </c:spPr>
  <c:txPr>
    <a:bodyPr/>
    <a:lstStyle/>
    <a:p>
      <a:pPr>
        <a:defRPr b="1"/>
      </a:pPr>
      <a:endParaRPr lang="et-EE"/>
    </a:p>
  </c:txPr>
  <c:externalData r:id="rId4">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t-EE"/>
              <a:t>Mil määral nõustute järgnevate väidetega? </a:t>
            </a:r>
            <a:br>
              <a:rPr lang="et-EE"/>
            </a:br>
            <a:r>
              <a:rPr lang="et-EE" b="0"/>
              <a:t>N=800</a:t>
            </a:r>
          </a:p>
        </c:rich>
      </c:tx>
      <c:layout>
        <c:manualLayout>
          <c:xMode val="edge"/>
          <c:yMode val="edge"/>
          <c:x val="0.42596767295942362"/>
          <c:y val="9.7981998887529759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t-E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percentStacked"/>
        <c:varyColors val="0"/>
        <c:ser>
          <c:idx val="0"/>
          <c:order val="0"/>
          <c:tx>
            <c:strRef>
              <c:f>Q3_d_taust!$B$65</c:f>
              <c:strCache>
                <c:ptCount val="1"/>
                <c:pt idx="0">
                  <c:v>Nõustun igati</c:v>
                </c:pt>
              </c:strCache>
            </c:strRef>
          </c:tx>
          <c:spPr>
            <a:solidFill>
              <a:schemeClr val="accent1">
                <a:lumMod val="75000"/>
              </a:scheme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Q3_d_taust!$A$66:$A$83</c:f>
              <c:strCache>
                <c:ptCount val="18"/>
                <c:pt idx="0">
                  <c:v>Põllumajandus- ja Toiduamet on pädev toidukäitlemisettevõtete toidu ohutust kontrollima</c:v>
                </c:pt>
                <c:pt idx="1">
                  <c:v>eesti</c:v>
                </c:pt>
                <c:pt idx="2">
                  <c:v>vene ja muu</c:v>
                </c:pt>
                <c:pt idx="3">
                  <c:v>Põllumajandus- ja Toiduametil on piisavalt teadmisi, et tagada toidu ohutuse riiklik kontroll</c:v>
                </c:pt>
                <c:pt idx="4">
                  <c:v>eesti</c:v>
                </c:pt>
                <c:pt idx="5">
                  <c:v>vene ja muu</c:v>
                </c:pt>
                <c:pt idx="6">
                  <c:v>Põllumajandus- ja Toiduamet on toidu ohutuse osas aus</c:v>
                </c:pt>
                <c:pt idx="7">
                  <c:v>eesti</c:v>
                </c:pt>
                <c:pt idx="8">
                  <c:v>vene ja muu</c:v>
                </c:pt>
                <c:pt idx="9">
                  <c:v>Põllumajandus- ja Toiduamet pöörab toidu ohutusele erilist tähelepanu</c:v>
                </c:pt>
                <c:pt idx="10">
                  <c:v>eesti</c:v>
                </c:pt>
                <c:pt idx="11">
                  <c:v>vene ja muu</c:v>
                </c:pt>
                <c:pt idx="12">
                  <c:v>Põllumajandus- ja Toiduamet on toidu ohutust puudutava info osas piisavalt avatud</c:v>
                </c:pt>
                <c:pt idx="13">
                  <c:v>eesti</c:v>
                </c:pt>
                <c:pt idx="14">
                  <c:v>vene ja muu</c:v>
                </c:pt>
                <c:pt idx="15">
                  <c:v>Põllumajandus- ja Toiduameti tegevus toidu ohutuse tagamiseks on piisav</c:v>
                </c:pt>
                <c:pt idx="16">
                  <c:v>eesti</c:v>
                </c:pt>
                <c:pt idx="17">
                  <c:v>vene ja muu</c:v>
                </c:pt>
              </c:strCache>
            </c:strRef>
          </c:cat>
          <c:val>
            <c:numRef>
              <c:f>Q3_d_taust!$B$66:$B$83</c:f>
              <c:numCache>
                <c:formatCode>0</c:formatCode>
                <c:ptCount val="18"/>
                <c:pt idx="1">
                  <c:v>28.804347826087</c:v>
                </c:pt>
                <c:pt idx="2">
                  <c:v>22.177419354838701</c:v>
                </c:pt>
                <c:pt idx="4">
                  <c:v>30.434782608695699</c:v>
                </c:pt>
                <c:pt idx="5">
                  <c:v>19.758064516129</c:v>
                </c:pt>
                <c:pt idx="7">
                  <c:v>19.565217391304301</c:v>
                </c:pt>
                <c:pt idx="8">
                  <c:v>11.693548387096801</c:v>
                </c:pt>
                <c:pt idx="10">
                  <c:v>17.0289855072464</c:v>
                </c:pt>
                <c:pt idx="11">
                  <c:v>11.290322580645199</c:v>
                </c:pt>
                <c:pt idx="13">
                  <c:v>15.2173913043478</c:v>
                </c:pt>
                <c:pt idx="14">
                  <c:v>9.2741935483870996</c:v>
                </c:pt>
                <c:pt idx="16">
                  <c:v>14.311594202898601</c:v>
                </c:pt>
                <c:pt idx="17">
                  <c:v>8.4677419354838701</c:v>
                </c:pt>
              </c:numCache>
            </c:numRef>
          </c:val>
          <c:extLst>
            <c:ext xmlns:c16="http://schemas.microsoft.com/office/drawing/2014/chart" uri="{C3380CC4-5D6E-409C-BE32-E72D297353CC}">
              <c16:uniqueId val="{00000000-210A-431D-BBAC-E2D5F47C92CB}"/>
            </c:ext>
          </c:extLst>
        </c:ser>
        <c:ser>
          <c:idx val="1"/>
          <c:order val="1"/>
          <c:tx>
            <c:strRef>
              <c:f>Q3_d_taust!$C$65</c:f>
              <c:strCache>
                <c:ptCount val="1"/>
                <c:pt idx="0">
                  <c:v>Pigem olen nõus</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Q3_d_taust!$A$66:$A$83</c:f>
              <c:strCache>
                <c:ptCount val="18"/>
                <c:pt idx="0">
                  <c:v>Põllumajandus- ja Toiduamet on pädev toidukäitlemisettevõtete toidu ohutust kontrollima</c:v>
                </c:pt>
                <c:pt idx="1">
                  <c:v>eesti</c:v>
                </c:pt>
                <c:pt idx="2">
                  <c:v>vene ja muu</c:v>
                </c:pt>
                <c:pt idx="3">
                  <c:v>Põllumajandus- ja Toiduametil on piisavalt teadmisi, et tagada toidu ohutuse riiklik kontroll</c:v>
                </c:pt>
                <c:pt idx="4">
                  <c:v>eesti</c:v>
                </c:pt>
                <c:pt idx="5">
                  <c:v>vene ja muu</c:v>
                </c:pt>
                <c:pt idx="6">
                  <c:v>Põllumajandus- ja Toiduamet on toidu ohutuse osas aus</c:v>
                </c:pt>
                <c:pt idx="7">
                  <c:v>eesti</c:v>
                </c:pt>
                <c:pt idx="8">
                  <c:v>vene ja muu</c:v>
                </c:pt>
                <c:pt idx="9">
                  <c:v>Põllumajandus- ja Toiduamet pöörab toidu ohutusele erilist tähelepanu</c:v>
                </c:pt>
                <c:pt idx="10">
                  <c:v>eesti</c:v>
                </c:pt>
                <c:pt idx="11">
                  <c:v>vene ja muu</c:v>
                </c:pt>
                <c:pt idx="12">
                  <c:v>Põllumajandus- ja Toiduamet on toidu ohutust puudutava info osas piisavalt avatud</c:v>
                </c:pt>
                <c:pt idx="13">
                  <c:v>eesti</c:v>
                </c:pt>
                <c:pt idx="14">
                  <c:v>vene ja muu</c:v>
                </c:pt>
                <c:pt idx="15">
                  <c:v>Põllumajandus- ja Toiduameti tegevus toidu ohutuse tagamiseks on piisav</c:v>
                </c:pt>
                <c:pt idx="16">
                  <c:v>eesti</c:v>
                </c:pt>
                <c:pt idx="17">
                  <c:v>vene ja muu</c:v>
                </c:pt>
              </c:strCache>
            </c:strRef>
          </c:cat>
          <c:val>
            <c:numRef>
              <c:f>Q3_d_taust!$C$66:$C$83</c:f>
              <c:numCache>
                <c:formatCode>0</c:formatCode>
                <c:ptCount val="18"/>
                <c:pt idx="1">
                  <c:v>50</c:v>
                </c:pt>
                <c:pt idx="2">
                  <c:v>44.354838709677402</c:v>
                </c:pt>
                <c:pt idx="4">
                  <c:v>47.826086956521699</c:v>
                </c:pt>
                <c:pt idx="5">
                  <c:v>43.548387096774199</c:v>
                </c:pt>
                <c:pt idx="7">
                  <c:v>40.579710144927503</c:v>
                </c:pt>
                <c:pt idx="8">
                  <c:v>40.322580645161302</c:v>
                </c:pt>
                <c:pt idx="10">
                  <c:v>38.949275362318801</c:v>
                </c:pt>
                <c:pt idx="11">
                  <c:v>36.290322580645203</c:v>
                </c:pt>
                <c:pt idx="13">
                  <c:v>40.2173913043478</c:v>
                </c:pt>
                <c:pt idx="14">
                  <c:v>36.290322580645203</c:v>
                </c:pt>
                <c:pt idx="16">
                  <c:v>36.956521739130402</c:v>
                </c:pt>
                <c:pt idx="17">
                  <c:v>30.645161290322601</c:v>
                </c:pt>
              </c:numCache>
            </c:numRef>
          </c:val>
          <c:extLst>
            <c:ext xmlns:c16="http://schemas.microsoft.com/office/drawing/2014/chart" uri="{C3380CC4-5D6E-409C-BE32-E72D297353CC}">
              <c16:uniqueId val="{00000001-210A-431D-BBAC-E2D5F47C92CB}"/>
            </c:ext>
          </c:extLst>
        </c:ser>
        <c:ser>
          <c:idx val="2"/>
          <c:order val="2"/>
          <c:tx>
            <c:strRef>
              <c:f>Q3_d_taust!$D$65</c:f>
              <c:strCache>
                <c:ptCount val="1"/>
                <c:pt idx="0">
                  <c:v>Nii ja naa</c:v>
                </c:pt>
              </c:strCache>
            </c:strRef>
          </c:tx>
          <c:spPr>
            <a:solidFill>
              <a:srgbClr val="5B9BD5">
                <a:lumMod val="40000"/>
                <a:lumOff val="6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Q3_d_taust!$A$66:$A$83</c:f>
              <c:strCache>
                <c:ptCount val="18"/>
                <c:pt idx="0">
                  <c:v>Põllumajandus- ja Toiduamet on pädev toidukäitlemisettevõtete toidu ohutust kontrollima</c:v>
                </c:pt>
                <c:pt idx="1">
                  <c:v>eesti</c:v>
                </c:pt>
                <c:pt idx="2">
                  <c:v>vene ja muu</c:v>
                </c:pt>
                <c:pt idx="3">
                  <c:v>Põllumajandus- ja Toiduametil on piisavalt teadmisi, et tagada toidu ohutuse riiklik kontroll</c:v>
                </c:pt>
                <c:pt idx="4">
                  <c:v>eesti</c:v>
                </c:pt>
                <c:pt idx="5">
                  <c:v>vene ja muu</c:v>
                </c:pt>
                <c:pt idx="6">
                  <c:v>Põllumajandus- ja Toiduamet on toidu ohutuse osas aus</c:v>
                </c:pt>
                <c:pt idx="7">
                  <c:v>eesti</c:v>
                </c:pt>
                <c:pt idx="8">
                  <c:v>vene ja muu</c:v>
                </c:pt>
                <c:pt idx="9">
                  <c:v>Põllumajandus- ja Toiduamet pöörab toidu ohutusele erilist tähelepanu</c:v>
                </c:pt>
                <c:pt idx="10">
                  <c:v>eesti</c:v>
                </c:pt>
                <c:pt idx="11">
                  <c:v>vene ja muu</c:v>
                </c:pt>
                <c:pt idx="12">
                  <c:v>Põllumajandus- ja Toiduamet on toidu ohutust puudutava info osas piisavalt avatud</c:v>
                </c:pt>
                <c:pt idx="13">
                  <c:v>eesti</c:v>
                </c:pt>
                <c:pt idx="14">
                  <c:v>vene ja muu</c:v>
                </c:pt>
                <c:pt idx="15">
                  <c:v>Põllumajandus- ja Toiduameti tegevus toidu ohutuse tagamiseks on piisav</c:v>
                </c:pt>
                <c:pt idx="16">
                  <c:v>eesti</c:v>
                </c:pt>
                <c:pt idx="17">
                  <c:v>vene ja muu</c:v>
                </c:pt>
              </c:strCache>
            </c:strRef>
          </c:cat>
          <c:val>
            <c:numRef>
              <c:f>Q3_d_taust!$D$66:$D$83</c:f>
              <c:numCache>
                <c:formatCode>0</c:formatCode>
                <c:ptCount val="18"/>
                <c:pt idx="1">
                  <c:v>12.3188405797101</c:v>
                </c:pt>
                <c:pt idx="2">
                  <c:v>19.354838709677399</c:v>
                </c:pt>
                <c:pt idx="4">
                  <c:v>12.3188405797101</c:v>
                </c:pt>
                <c:pt idx="5">
                  <c:v>20.564516129032299</c:v>
                </c:pt>
                <c:pt idx="7">
                  <c:v>24.2753623188406</c:v>
                </c:pt>
                <c:pt idx="8">
                  <c:v>29.0322580645161</c:v>
                </c:pt>
                <c:pt idx="10">
                  <c:v>25</c:v>
                </c:pt>
                <c:pt idx="11">
                  <c:v>32.661290322580598</c:v>
                </c:pt>
                <c:pt idx="13">
                  <c:v>25.905797101449298</c:v>
                </c:pt>
                <c:pt idx="14">
                  <c:v>28.629032258064498</c:v>
                </c:pt>
                <c:pt idx="16">
                  <c:v>25.905797101449298</c:v>
                </c:pt>
                <c:pt idx="17">
                  <c:v>34.274193548387103</c:v>
                </c:pt>
              </c:numCache>
            </c:numRef>
          </c:val>
          <c:extLst>
            <c:ext xmlns:c16="http://schemas.microsoft.com/office/drawing/2014/chart" uri="{C3380CC4-5D6E-409C-BE32-E72D297353CC}">
              <c16:uniqueId val="{00000002-210A-431D-BBAC-E2D5F47C92CB}"/>
            </c:ext>
          </c:extLst>
        </c:ser>
        <c:ser>
          <c:idx val="3"/>
          <c:order val="3"/>
          <c:tx>
            <c:strRef>
              <c:f>Q3_d_taust!$E$65</c:f>
              <c:strCache>
                <c:ptCount val="1"/>
                <c:pt idx="0">
                  <c:v>Pigem ei ole nõus</c:v>
                </c:pt>
              </c:strCache>
            </c:strRef>
          </c:tx>
          <c:spPr>
            <a:solidFill>
              <a:srgbClr val="ED7D31">
                <a:lumMod val="60000"/>
                <a:lumOff val="4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Q3_d_taust!$A$66:$A$83</c:f>
              <c:strCache>
                <c:ptCount val="18"/>
                <c:pt idx="0">
                  <c:v>Põllumajandus- ja Toiduamet on pädev toidukäitlemisettevõtete toidu ohutust kontrollima</c:v>
                </c:pt>
                <c:pt idx="1">
                  <c:v>eesti</c:v>
                </c:pt>
                <c:pt idx="2">
                  <c:v>vene ja muu</c:v>
                </c:pt>
                <c:pt idx="3">
                  <c:v>Põllumajandus- ja Toiduametil on piisavalt teadmisi, et tagada toidu ohutuse riiklik kontroll</c:v>
                </c:pt>
                <c:pt idx="4">
                  <c:v>eesti</c:v>
                </c:pt>
                <c:pt idx="5">
                  <c:v>vene ja muu</c:v>
                </c:pt>
                <c:pt idx="6">
                  <c:v>Põllumajandus- ja Toiduamet on toidu ohutuse osas aus</c:v>
                </c:pt>
                <c:pt idx="7">
                  <c:v>eesti</c:v>
                </c:pt>
                <c:pt idx="8">
                  <c:v>vene ja muu</c:v>
                </c:pt>
                <c:pt idx="9">
                  <c:v>Põllumajandus- ja Toiduamet pöörab toidu ohutusele erilist tähelepanu</c:v>
                </c:pt>
                <c:pt idx="10">
                  <c:v>eesti</c:v>
                </c:pt>
                <c:pt idx="11">
                  <c:v>vene ja muu</c:v>
                </c:pt>
                <c:pt idx="12">
                  <c:v>Põllumajandus- ja Toiduamet on toidu ohutust puudutava info osas piisavalt avatud</c:v>
                </c:pt>
                <c:pt idx="13">
                  <c:v>eesti</c:v>
                </c:pt>
                <c:pt idx="14">
                  <c:v>vene ja muu</c:v>
                </c:pt>
                <c:pt idx="15">
                  <c:v>Põllumajandus- ja Toiduameti tegevus toidu ohutuse tagamiseks on piisav</c:v>
                </c:pt>
                <c:pt idx="16">
                  <c:v>eesti</c:v>
                </c:pt>
                <c:pt idx="17">
                  <c:v>vene ja muu</c:v>
                </c:pt>
              </c:strCache>
            </c:strRef>
          </c:cat>
          <c:val>
            <c:numRef>
              <c:f>Q3_d_taust!$E$66:$E$83</c:f>
              <c:numCache>
                <c:formatCode>0</c:formatCode>
                <c:ptCount val="18"/>
                <c:pt idx="1">
                  <c:v>3.6231884057971002</c:v>
                </c:pt>
                <c:pt idx="2">
                  <c:v>3.62903225806452</c:v>
                </c:pt>
                <c:pt idx="4">
                  <c:v>3.4420289855072501</c:v>
                </c:pt>
                <c:pt idx="5">
                  <c:v>6.8548387096774199</c:v>
                </c:pt>
                <c:pt idx="7">
                  <c:v>6.5217391304347796</c:v>
                </c:pt>
                <c:pt idx="8">
                  <c:v>7.2580645161290303</c:v>
                </c:pt>
                <c:pt idx="10">
                  <c:v>9.0579710144927503</c:v>
                </c:pt>
                <c:pt idx="11">
                  <c:v>6.4516129032258096</c:v>
                </c:pt>
                <c:pt idx="13">
                  <c:v>7.4275362318840603</c:v>
                </c:pt>
                <c:pt idx="14">
                  <c:v>13.709677419354801</c:v>
                </c:pt>
                <c:pt idx="16">
                  <c:v>11.231884057971</c:v>
                </c:pt>
                <c:pt idx="17">
                  <c:v>10.8870967741935</c:v>
                </c:pt>
              </c:numCache>
            </c:numRef>
          </c:val>
          <c:extLst>
            <c:ext xmlns:c16="http://schemas.microsoft.com/office/drawing/2014/chart" uri="{C3380CC4-5D6E-409C-BE32-E72D297353CC}">
              <c16:uniqueId val="{00000003-210A-431D-BBAC-E2D5F47C92CB}"/>
            </c:ext>
          </c:extLst>
        </c:ser>
        <c:ser>
          <c:idx val="4"/>
          <c:order val="4"/>
          <c:tx>
            <c:strRef>
              <c:f>Q3_d_taust!$F$65</c:f>
              <c:strCache>
                <c:ptCount val="1"/>
                <c:pt idx="0">
                  <c:v>Üldse ei nõustu</c:v>
                </c:pt>
              </c:strCache>
            </c:strRef>
          </c:tx>
          <c:spPr>
            <a:solidFill>
              <a:srgbClr val="ED7D31"/>
            </a:solidFill>
            <a:ln>
              <a:noFill/>
            </a:ln>
            <a:effectLst/>
            <a:sp3d/>
          </c:spPr>
          <c:invertIfNegative val="0"/>
          <c:dLbls>
            <c:dLbl>
              <c:idx val="5"/>
              <c:layout>
                <c:manualLayout>
                  <c:x val="5.3220003522213264E-4"/>
                  <c:y val="3.836144762627528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10A-431D-BBAC-E2D5F47C92CB}"/>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Q3_d_taust!$A$66:$A$83</c:f>
              <c:strCache>
                <c:ptCount val="18"/>
                <c:pt idx="0">
                  <c:v>Põllumajandus- ja Toiduamet on pädev toidukäitlemisettevõtete toidu ohutust kontrollima</c:v>
                </c:pt>
                <c:pt idx="1">
                  <c:v>eesti</c:v>
                </c:pt>
                <c:pt idx="2">
                  <c:v>vene ja muu</c:v>
                </c:pt>
                <c:pt idx="3">
                  <c:v>Põllumajandus- ja Toiduametil on piisavalt teadmisi, et tagada toidu ohutuse riiklik kontroll</c:v>
                </c:pt>
                <c:pt idx="4">
                  <c:v>eesti</c:v>
                </c:pt>
                <c:pt idx="5">
                  <c:v>vene ja muu</c:v>
                </c:pt>
                <c:pt idx="6">
                  <c:v>Põllumajandus- ja Toiduamet on toidu ohutuse osas aus</c:v>
                </c:pt>
                <c:pt idx="7">
                  <c:v>eesti</c:v>
                </c:pt>
                <c:pt idx="8">
                  <c:v>vene ja muu</c:v>
                </c:pt>
                <c:pt idx="9">
                  <c:v>Põllumajandus- ja Toiduamet pöörab toidu ohutusele erilist tähelepanu</c:v>
                </c:pt>
                <c:pt idx="10">
                  <c:v>eesti</c:v>
                </c:pt>
                <c:pt idx="11">
                  <c:v>vene ja muu</c:v>
                </c:pt>
                <c:pt idx="12">
                  <c:v>Põllumajandus- ja Toiduamet on toidu ohutust puudutava info osas piisavalt avatud</c:v>
                </c:pt>
                <c:pt idx="13">
                  <c:v>eesti</c:v>
                </c:pt>
                <c:pt idx="14">
                  <c:v>vene ja muu</c:v>
                </c:pt>
                <c:pt idx="15">
                  <c:v>Põllumajandus- ja Toiduameti tegevus toidu ohutuse tagamiseks on piisav</c:v>
                </c:pt>
                <c:pt idx="16">
                  <c:v>eesti</c:v>
                </c:pt>
                <c:pt idx="17">
                  <c:v>vene ja muu</c:v>
                </c:pt>
              </c:strCache>
            </c:strRef>
          </c:cat>
          <c:val>
            <c:numRef>
              <c:f>Q3_d_taust!$F$66:$F$83</c:f>
              <c:numCache>
                <c:formatCode>0</c:formatCode>
                <c:ptCount val="18"/>
                <c:pt idx="1">
                  <c:v>0.72463768115941996</c:v>
                </c:pt>
                <c:pt idx="2">
                  <c:v>2.4193548387096802</c:v>
                </c:pt>
                <c:pt idx="4">
                  <c:v>1.0869565217391299</c:v>
                </c:pt>
                <c:pt idx="5">
                  <c:v>2.82258064516129</c:v>
                </c:pt>
                <c:pt idx="7">
                  <c:v>2.1739130434782599</c:v>
                </c:pt>
                <c:pt idx="8">
                  <c:v>3.62903225806452</c:v>
                </c:pt>
                <c:pt idx="10">
                  <c:v>2.5362318840579698</c:v>
                </c:pt>
                <c:pt idx="11">
                  <c:v>3.2258064516128999</c:v>
                </c:pt>
                <c:pt idx="13">
                  <c:v>3.2608695652173898</c:v>
                </c:pt>
                <c:pt idx="14">
                  <c:v>3.2258064516128999</c:v>
                </c:pt>
                <c:pt idx="16">
                  <c:v>3.8043478260869601</c:v>
                </c:pt>
                <c:pt idx="17">
                  <c:v>4.8387096774193603</c:v>
                </c:pt>
              </c:numCache>
            </c:numRef>
          </c:val>
          <c:extLst>
            <c:ext xmlns:c16="http://schemas.microsoft.com/office/drawing/2014/chart" uri="{C3380CC4-5D6E-409C-BE32-E72D297353CC}">
              <c16:uniqueId val="{00000005-210A-431D-BBAC-E2D5F47C92CB}"/>
            </c:ext>
          </c:extLst>
        </c:ser>
        <c:ser>
          <c:idx val="5"/>
          <c:order val="5"/>
          <c:tx>
            <c:strRef>
              <c:f>Q3_d_taust!$G$65</c:f>
              <c:strCache>
                <c:ptCount val="1"/>
                <c:pt idx="0">
                  <c:v>Ei oska öelda</c:v>
                </c:pt>
              </c:strCache>
            </c:strRef>
          </c:tx>
          <c:spPr>
            <a:solidFill>
              <a:sysClr val="window" lastClr="FFFFFF">
                <a:lumMod val="75000"/>
              </a:sysClr>
            </a:solidFill>
            <a:ln>
              <a:noFill/>
            </a:ln>
            <a:effectLst/>
            <a:sp3d/>
          </c:spPr>
          <c:invertIfNegative val="0"/>
          <c:dLbls>
            <c:dLbl>
              <c:idx val="4"/>
              <c:layout>
                <c:manualLayout>
                  <c:x val="5.0793640636191111E-3"/>
                  <c:y val="1.874765303255156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10A-431D-BBAC-E2D5F47C92CB}"/>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Q3_d_taust!$A$66:$A$83</c:f>
              <c:strCache>
                <c:ptCount val="18"/>
                <c:pt idx="0">
                  <c:v>Põllumajandus- ja Toiduamet on pädev toidukäitlemisettevõtete toidu ohutust kontrollima</c:v>
                </c:pt>
                <c:pt idx="1">
                  <c:v>eesti</c:v>
                </c:pt>
                <c:pt idx="2">
                  <c:v>vene ja muu</c:v>
                </c:pt>
                <c:pt idx="3">
                  <c:v>Põllumajandus- ja Toiduametil on piisavalt teadmisi, et tagada toidu ohutuse riiklik kontroll</c:v>
                </c:pt>
                <c:pt idx="4">
                  <c:v>eesti</c:v>
                </c:pt>
                <c:pt idx="5">
                  <c:v>vene ja muu</c:v>
                </c:pt>
                <c:pt idx="6">
                  <c:v>Põllumajandus- ja Toiduamet on toidu ohutuse osas aus</c:v>
                </c:pt>
                <c:pt idx="7">
                  <c:v>eesti</c:v>
                </c:pt>
                <c:pt idx="8">
                  <c:v>vene ja muu</c:v>
                </c:pt>
                <c:pt idx="9">
                  <c:v>Põllumajandus- ja Toiduamet pöörab toidu ohutusele erilist tähelepanu</c:v>
                </c:pt>
                <c:pt idx="10">
                  <c:v>eesti</c:v>
                </c:pt>
                <c:pt idx="11">
                  <c:v>vene ja muu</c:v>
                </c:pt>
                <c:pt idx="12">
                  <c:v>Põllumajandus- ja Toiduamet on toidu ohutust puudutava info osas piisavalt avatud</c:v>
                </c:pt>
                <c:pt idx="13">
                  <c:v>eesti</c:v>
                </c:pt>
                <c:pt idx="14">
                  <c:v>vene ja muu</c:v>
                </c:pt>
                <c:pt idx="15">
                  <c:v>Põllumajandus- ja Toiduameti tegevus toidu ohutuse tagamiseks on piisav</c:v>
                </c:pt>
                <c:pt idx="16">
                  <c:v>eesti</c:v>
                </c:pt>
                <c:pt idx="17">
                  <c:v>vene ja muu</c:v>
                </c:pt>
              </c:strCache>
            </c:strRef>
          </c:cat>
          <c:val>
            <c:numRef>
              <c:f>Q3_d_taust!$G$66:$G$83</c:f>
              <c:numCache>
                <c:formatCode>0</c:formatCode>
                <c:ptCount val="18"/>
                <c:pt idx="1">
                  <c:v>4.5289855072463796</c:v>
                </c:pt>
                <c:pt idx="2">
                  <c:v>8.0645161290322598</c:v>
                </c:pt>
                <c:pt idx="4">
                  <c:v>4.8913043478260896</c:v>
                </c:pt>
                <c:pt idx="5">
                  <c:v>6.4516129032258096</c:v>
                </c:pt>
                <c:pt idx="7">
                  <c:v>6.8840579710144896</c:v>
                </c:pt>
                <c:pt idx="8">
                  <c:v>8.0645161290322598</c:v>
                </c:pt>
                <c:pt idx="10">
                  <c:v>7.4275362318840603</c:v>
                </c:pt>
                <c:pt idx="11">
                  <c:v>10.080645161290301</c:v>
                </c:pt>
                <c:pt idx="13">
                  <c:v>7.9710144927536204</c:v>
                </c:pt>
                <c:pt idx="14">
                  <c:v>8.8709677419354804</c:v>
                </c:pt>
                <c:pt idx="16">
                  <c:v>7.7898550724637703</c:v>
                </c:pt>
                <c:pt idx="17">
                  <c:v>10.8870967741935</c:v>
                </c:pt>
              </c:numCache>
            </c:numRef>
          </c:val>
          <c:extLst>
            <c:ext xmlns:c16="http://schemas.microsoft.com/office/drawing/2014/chart" uri="{C3380CC4-5D6E-409C-BE32-E72D297353CC}">
              <c16:uniqueId val="{00000007-210A-431D-BBAC-E2D5F47C92CB}"/>
            </c:ext>
          </c:extLst>
        </c:ser>
        <c:dLbls>
          <c:showLegendKey val="0"/>
          <c:showVal val="1"/>
          <c:showCatName val="0"/>
          <c:showSerName val="0"/>
          <c:showPercent val="0"/>
          <c:showBubbleSize val="0"/>
        </c:dLbls>
        <c:gapWidth val="150"/>
        <c:shape val="box"/>
        <c:axId val="458882208"/>
        <c:axId val="458878288"/>
        <c:axId val="0"/>
      </c:bar3DChart>
      <c:catAx>
        <c:axId val="458882208"/>
        <c:scaling>
          <c:orientation val="maxMin"/>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t-EE"/>
          </a:p>
        </c:txPr>
        <c:crossAx val="458878288"/>
        <c:crosses val="autoZero"/>
        <c:auto val="1"/>
        <c:lblAlgn val="ctr"/>
        <c:lblOffset val="100"/>
        <c:noMultiLvlLbl val="0"/>
      </c:catAx>
      <c:valAx>
        <c:axId val="458878288"/>
        <c:scaling>
          <c:orientation val="minMax"/>
        </c:scaling>
        <c:delete val="1"/>
        <c:axPos val="t"/>
        <c:numFmt formatCode="0%" sourceLinked="1"/>
        <c:majorTickMark val="none"/>
        <c:minorTickMark val="none"/>
        <c:tickLblPos val="nextTo"/>
        <c:crossAx val="458882208"/>
        <c:crosses val="autoZero"/>
        <c:crossBetween val="between"/>
      </c:valAx>
      <c:spPr>
        <a:noFill/>
        <a:ln>
          <a:noFill/>
        </a:ln>
        <a:effectLst/>
      </c:spPr>
    </c:plotArea>
    <c:legend>
      <c:legendPos val="r"/>
      <c:layout>
        <c:manualLayout>
          <c:xMode val="edge"/>
          <c:yMode val="edge"/>
          <c:x val="0.8276851397190983"/>
          <c:y val="0.43473607452306268"/>
          <c:w val="0.1481964035250454"/>
          <c:h val="0.1829640239069108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t-EE"/>
        </a:p>
      </c:txPr>
    </c:legend>
    <c:plotVisOnly val="1"/>
    <c:dispBlanksAs val="gap"/>
    <c:showDLblsOverMax val="0"/>
  </c:chart>
  <c:spPr>
    <a:noFill/>
    <a:ln w="9525" cap="flat" cmpd="sng" algn="ctr">
      <a:noFill/>
      <a:round/>
    </a:ln>
    <a:effectLst/>
  </c:spPr>
  <c:txPr>
    <a:bodyPr/>
    <a:lstStyle/>
    <a:p>
      <a:pPr>
        <a:defRPr b="1"/>
      </a:pPr>
      <a:endParaRPr lang="et-EE"/>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a:solidFill>
                  <a:srgbClr val="595959"/>
                </a:solidFill>
                <a:latin typeface="Calibri"/>
              </a:rPr>
              <a:t>Mil määral nõustute järgnevate väidetega? 
</a:t>
            </a:r>
            <a:r>
              <a:rPr lang="et-EE" sz="1400" b="0" strike="noStrike" spc="-1">
                <a:solidFill>
                  <a:srgbClr val="595959"/>
                </a:solidFill>
                <a:latin typeface="Calibri"/>
              </a:rPr>
              <a:t>N=800</a:t>
            </a:r>
          </a:p>
        </c:rich>
      </c:tx>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bar3DChart>
        <c:barDir val="bar"/>
        <c:grouping val="percentStacked"/>
        <c:varyColors val="0"/>
        <c:ser>
          <c:idx val="0"/>
          <c:order val="0"/>
          <c:tx>
            <c:strRef>
              <c:f>'Q1'!$B$3</c:f>
              <c:strCache>
                <c:ptCount val="1"/>
                <c:pt idx="0">
                  <c:v>Nõustun igati</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'Q1'!$A$4:$A$7</c:f>
              <c:strCache>
                <c:ptCount val="4"/>
                <c:pt idx="0">
                  <c:v>Arvan, et üldiselt on toit ohutu</c:v>
                </c:pt>
                <c:pt idx="1">
                  <c:v>Olen toiduohutuse suhtes optimistlik</c:v>
                </c:pt>
                <c:pt idx="2">
                  <c:v>Olen toidu ohutusega rahul</c:v>
                </c:pt>
                <c:pt idx="3">
                  <c:v>Olen kindel, et  toit on ohutu</c:v>
                </c:pt>
              </c:strCache>
            </c:strRef>
          </c:cat>
          <c:val>
            <c:numRef>
              <c:f>'Q1'!$B$4:$B$7</c:f>
              <c:numCache>
                <c:formatCode>0</c:formatCode>
                <c:ptCount val="4"/>
                <c:pt idx="0">
                  <c:v>13</c:v>
                </c:pt>
                <c:pt idx="1">
                  <c:v>12.5</c:v>
                </c:pt>
                <c:pt idx="2">
                  <c:v>9.75</c:v>
                </c:pt>
                <c:pt idx="3">
                  <c:v>8.875</c:v>
                </c:pt>
              </c:numCache>
            </c:numRef>
          </c:val>
          <c:extLst>
            <c:ext xmlns:c16="http://schemas.microsoft.com/office/drawing/2014/chart" uri="{C3380CC4-5D6E-409C-BE32-E72D297353CC}">
              <c16:uniqueId val="{00000000-1AEB-4C41-971E-D4AF1E3B211B}"/>
            </c:ext>
          </c:extLst>
        </c:ser>
        <c:ser>
          <c:idx val="1"/>
          <c:order val="1"/>
          <c:tx>
            <c:strRef>
              <c:f>'Q1'!$C$3</c:f>
              <c:strCache>
                <c:ptCount val="1"/>
                <c:pt idx="0">
                  <c:v>Pigem olen nõus</c:v>
                </c:pt>
              </c:strCache>
            </c:strRef>
          </c:tx>
          <c:spPr>
            <a:solidFill>
              <a:srgbClr val="4472C4"/>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'Q1'!$A$4:$A$7</c:f>
              <c:strCache>
                <c:ptCount val="4"/>
                <c:pt idx="0">
                  <c:v>Arvan, et üldiselt on toit ohutu</c:v>
                </c:pt>
                <c:pt idx="1">
                  <c:v>Olen toiduohutuse suhtes optimistlik</c:v>
                </c:pt>
                <c:pt idx="2">
                  <c:v>Olen toidu ohutusega rahul</c:v>
                </c:pt>
                <c:pt idx="3">
                  <c:v>Olen kindel, et  toit on ohutu</c:v>
                </c:pt>
              </c:strCache>
            </c:strRef>
          </c:cat>
          <c:val>
            <c:numRef>
              <c:f>'Q1'!$C$4:$C$7</c:f>
              <c:numCache>
                <c:formatCode>0</c:formatCode>
                <c:ptCount val="4"/>
                <c:pt idx="0">
                  <c:v>51.25</c:v>
                </c:pt>
                <c:pt idx="1">
                  <c:v>44.375</c:v>
                </c:pt>
                <c:pt idx="2">
                  <c:v>43.5</c:v>
                </c:pt>
                <c:pt idx="3">
                  <c:v>41.375</c:v>
                </c:pt>
              </c:numCache>
            </c:numRef>
          </c:val>
          <c:extLst>
            <c:ext xmlns:c16="http://schemas.microsoft.com/office/drawing/2014/chart" uri="{C3380CC4-5D6E-409C-BE32-E72D297353CC}">
              <c16:uniqueId val="{00000001-1AEB-4C41-971E-D4AF1E3B211B}"/>
            </c:ext>
          </c:extLst>
        </c:ser>
        <c:ser>
          <c:idx val="2"/>
          <c:order val="2"/>
          <c:tx>
            <c:strRef>
              <c:f>'Q1'!$D$3</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'Q1'!$A$4:$A$7</c:f>
              <c:strCache>
                <c:ptCount val="4"/>
                <c:pt idx="0">
                  <c:v>Arvan, et üldiselt on toit ohutu</c:v>
                </c:pt>
                <c:pt idx="1">
                  <c:v>Olen toiduohutuse suhtes optimistlik</c:v>
                </c:pt>
                <c:pt idx="2">
                  <c:v>Olen toidu ohutusega rahul</c:v>
                </c:pt>
                <c:pt idx="3">
                  <c:v>Olen kindel, et  toit on ohutu</c:v>
                </c:pt>
              </c:strCache>
            </c:strRef>
          </c:cat>
          <c:val>
            <c:numRef>
              <c:f>'Q1'!$D$4:$D$7</c:f>
              <c:numCache>
                <c:formatCode>0</c:formatCode>
                <c:ptCount val="4"/>
                <c:pt idx="0">
                  <c:v>22.625</c:v>
                </c:pt>
                <c:pt idx="1">
                  <c:v>29.125</c:v>
                </c:pt>
                <c:pt idx="2">
                  <c:v>31.25</c:v>
                </c:pt>
                <c:pt idx="3">
                  <c:v>34.5</c:v>
                </c:pt>
              </c:numCache>
            </c:numRef>
          </c:val>
          <c:extLst>
            <c:ext xmlns:c16="http://schemas.microsoft.com/office/drawing/2014/chart" uri="{C3380CC4-5D6E-409C-BE32-E72D297353CC}">
              <c16:uniqueId val="{00000002-1AEB-4C41-971E-D4AF1E3B211B}"/>
            </c:ext>
          </c:extLst>
        </c:ser>
        <c:ser>
          <c:idx val="3"/>
          <c:order val="3"/>
          <c:tx>
            <c:strRef>
              <c:f>'Q1'!$E$3</c:f>
              <c:strCache>
                <c:ptCount val="1"/>
                <c:pt idx="0">
                  <c:v>Pigem ei ole nõus</c:v>
                </c:pt>
              </c:strCache>
            </c:strRef>
          </c:tx>
          <c:spPr>
            <a:solidFill>
              <a:srgbClr val="F4B18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'Q1'!$A$4:$A$7</c:f>
              <c:strCache>
                <c:ptCount val="4"/>
                <c:pt idx="0">
                  <c:v>Arvan, et üldiselt on toit ohutu</c:v>
                </c:pt>
                <c:pt idx="1">
                  <c:v>Olen toiduohutuse suhtes optimistlik</c:v>
                </c:pt>
                <c:pt idx="2">
                  <c:v>Olen toidu ohutusega rahul</c:v>
                </c:pt>
                <c:pt idx="3">
                  <c:v>Olen kindel, et  toit on ohutu</c:v>
                </c:pt>
              </c:strCache>
            </c:strRef>
          </c:cat>
          <c:val>
            <c:numRef>
              <c:f>'Q1'!$E$4:$E$7</c:f>
              <c:numCache>
                <c:formatCode>0</c:formatCode>
                <c:ptCount val="4"/>
                <c:pt idx="0">
                  <c:v>8.75</c:v>
                </c:pt>
                <c:pt idx="1">
                  <c:v>7.25</c:v>
                </c:pt>
                <c:pt idx="2">
                  <c:v>10.375</c:v>
                </c:pt>
                <c:pt idx="3">
                  <c:v>10.625</c:v>
                </c:pt>
              </c:numCache>
            </c:numRef>
          </c:val>
          <c:extLst>
            <c:ext xmlns:c16="http://schemas.microsoft.com/office/drawing/2014/chart" uri="{C3380CC4-5D6E-409C-BE32-E72D297353CC}">
              <c16:uniqueId val="{00000003-1AEB-4C41-971E-D4AF1E3B211B}"/>
            </c:ext>
          </c:extLst>
        </c:ser>
        <c:ser>
          <c:idx val="4"/>
          <c:order val="4"/>
          <c:tx>
            <c:strRef>
              <c:f>'Q1'!$F$3</c:f>
              <c:strCache>
                <c:ptCount val="1"/>
                <c:pt idx="0">
                  <c:v>Üldse ei nõustu</c:v>
                </c:pt>
              </c:strCache>
            </c:strRef>
          </c:tx>
          <c:spPr>
            <a:solidFill>
              <a:srgbClr val="ED7D31"/>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'Q1'!$A$4:$A$7</c:f>
              <c:strCache>
                <c:ptCount val="4"/>
                <c:pt idx="0">
                  <c:v>Arvan, et üldiselt on toit ohutu</c:v>
                </c:pt>
                <c:pt idx="1">
                  <c:v>Olen toiduohutuse suhtes optimistlik</c:v>
                </c:pt>
                <c:pt idx="2">
                  <c:v>Olen toidu ohutusega rahul</c:v>
                </c:pt>
                <c:pt idx="3">
                  <c:v>Olen kindel, et  toit on ohutu</c:v>
                </c:pt>
              </c:strCache>
            </c:strRef>
          </c:cat>
          <c:val>
            <c:numRef>
              <c:f>'Q1'!$F$4:$F$7</c:f>
              <c:numCache>
                <c:formatCode>0</c:formatCode>
                <c:ptCount val="4"/>
                <c:pt idx="0">
                  <c:v>2.375</c:v>
                </c:pt>
                <c:pt idx="1">
                  <c:v>2.25</c:v>
                </c:pt>
                <c:pt idx="2">
                  <c:v>2.375</c:v>
                </c:pt>
                <c:pt idx="3">
                  <c:v>2.875</c:v>
                </c:pt>
              </c:numCache>
            </c:numRef>
          </c:val>
          <c:extLst>
            <c:ext xmlns:c16="http://schemas.microsoft.com/office/drawing/2014/chart" uri="{C3380CC4-5D6E-409C-BE32-E72D297353CC}">
              <c16:uniqueId val="{00000004-1AEB-4C41-971E-D4AF1E3B211B}"/>
            </c:ext>
          </c:extLst>
        </c:ser>
        <c:ser>
          <c:idx val="5"/>
          <c:order val="5"/>
          <c:tx>
            <c:strRef>
              <c:f>'Q1'!$G$3</c:f>
              <c:strCache>
                <c:ptCount val="1"/>
                <c:pt idx="0">
                  <c:v>Ei oska öelda</c:v>
                </c:pt>
              </c:strCache>
            </c:strRef>
          </c:tx>
          <c:spPr>
            <a:solidFill>
              <a:srgbClr val="BFBFBF"/>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'Q1'!$A$4:$A$7</c:f>
              <c:strCache>
                <c:ptCount val="4"/>
                <c:pt idx="0">
                  <c:v>Arvan, et üldiselt on toit ohutu</c:v>
                </c:pt>
                <c:pt idx="1">
                  <c:v>Olen toiduohutuse suhtes optimistlik</c:v>
                </c:pt>
                <c:pt idx="2">
                  <c:v>Olen toidu ohutusega rahul</c:v>
                </c:pt>
                <c:pt idx="3">
                  <c:v>Olen kindel, et  toit on ohutu</c:v>
                </c:pt>
              </c:strCache>
            </c:strRef>
          </c:cat>
          <c:val>
            <c:numRef>
              <c:f>'Q1'!$G$4:$G$7</c:f>
              <c:numCache>
                <c:formatCode>0</c:formatCode>
                <c:ptCount val="4"/>
                <c:pt idx="0">
                  <c:v>2</c:v>
                </c:pt>
                <c:pt idx="1">
                  <c:v>4.5</c:v>
                </c:pt>
                <c:pt idx="2">
                  <c:v>2.75</c:v>
                </c:pt>
                <c:pt idx="3">
                  <c:v>1.75</c:v>
                </c:pt>
              </c:numCache>
            </c:numRef>
          </c:val>
          <c:extLst>
            <c:ext xmlns:c16="http://schemas.microsoft.com/office/drawing/2014/chart" uri="{C3380CC4-5D6E-409C-BE32-E72D297353CC}">
              <c16:uniqueId val="{00000005-1AEB-4C41-971E-D4AF1E3B211B}"/>
            </c:ext>
          </c:extLst>
        </c:ser>
        <c:dLbls>
          <c:showLegendKey val="0"/>
          <c:showVal val="0"/>
          <c:showCatName val="0"/>
          <c:showSerName val="0"/>
          <c:showPercent val="0"/>
          <c:showBubbleSize val="0"/>
        </c:dLbls>
        <c:gapWidth val="150"/>
        <c:shape val="box"/>
        <c:axId val="399450136"/>
        <c:axId val="399457192"/>
        <c:axId val="0"/>
      </c:bar3DChart>
      <c:catAx>
        <c:axId val="399450136"/>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200" b="1" strike="noStrike" spc="-1">
                <a:solidFill>
                  <a:srgbClr val="595959"/>
                </a:solidFill>
                <a:latin typeface="Calibri"/>
              </a:defRPr>
            </a:pPr>
            <a:endParaRPr lang="et-EE"/>
          </a:p>
        </c:txPr>
        <c:crossAx val="399457192"/>
        <c:crosses val="autoZero"/>
        <c:auto val="1"/>
        <c:lblAlgn val="ctr"/>
        <c:lblOffset val="100"/>
        <c:noMultiLvlLbl val="0"/>
      </c:catAx>
      <c:valAx>
        <c:axId val="399457192"/>
        <c:scaling>
          <c:orientation val="minMax"/>
        </c:scaling>
        <c:delete val="1"/>
        <c:axPos val="t"/>
        <c:numFmt formatCode="0%" sourceLinked="1"/>
        <c:majorTickMark val="none"/>
        <c:minorTickMark val="none"/>
        <c:tickLblPos val="nextTo"/>
        <c:crossAx val="399450136"/>
        <c:crosses val="autoZero"/>
        <c:crossBetween val="between"/>
      </c:valAx>
    </c:plotArea>
    <c:legend>
      <c:legendPos val="b"/>
      <c:overlay val="0"/>
      <c:spPr>
        <a:noFill/>
        <a:ln w="0">
          <a:noFill/>
        </a:ln>
      </c:spPr>
      <c:txPr>
        <a:bodyPr/>
        <a:lstStyle/>
        <a:p>
          <a:pPr>
            <a:defRPr sz="1200"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t-EE"/>
              <a:t>Mil määral nõustute järgnevate väidetega? </a:t>
            </a:r>
            <a:br>
              <a:rPr lang="et-EE"/>
            </a:br>
            <a:r>
              <a:rPr lang="et-EE" b="0"/>
              <a:t>N=800</a:t>
            </a:r>
          </a:p>
        </c:rich>
      </c:tx>
      <c:layout>
        <c:manualLayout>
          <c:xMode val="edge"/>
          <c:yMode val="edge"/>
          <c:x val="0.43393440173665804"/>
          <c:y val="0.10562636834503834"/>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t-E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percentStacked"/>
        <c:varyColors val="0"/>
        <c:ser>
          <c:idx val="0"/>
          <c:order val="0"/>
          <c:tx>
            <c:strRef>
              <c:f>Q3_d_taust!$B$93</c:f>
              <c:strCache>
                <c:ptCount val="1"/>
                <c:pt idx="0">
                  <c:v>Nõustun igati</c:v>
                </c:pt>
              </c:strCache>
            </c:strRef>
          </c:tx>
          <c:spPr>
            <a:solidFill>
              <a:schemeClr val="accent1">
                <a:lumMod val="75000"/>
              </a:scheme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Q3_d_taust!$A$94:$A$111</c:f>
              <c:strCache>
                <c:ptCount val="18"/>
                <c:pt idx="0">
                  <c:v>Põllumajandus- ja Toiduamet on pädev toidukäitlemisettevõtete toidu ohutust kontrollima</c:v>
                </c:pt>
                <c:pt idx="1">
                  <c:v>Põhja-Eesti</c:v>
                </c:pt>
                <c:pt idx="2">
                  <c:v>Virumaa</c:v>
                </c:pt>
                <c:pt idx="3">
                  <c:v>Kesk-Eesti</c:v>
                </c:pt>
                <c:pt idx="4">
                  <c:v>Lääne-Eesti</c:v>
                </c:pt>
                <c:pt idx="5">
                  <c:v>Lõuna-Eesti</c:v>
                </c:pt>
                <c:pt idx="6">
                  <c:v>Põllumajandus- ja Toiduametil on piisavalt teadmisi, et tagada toidu ohutuse riiklik kontroll</c:v>
                </c:pt>
                <c:pt idx="7">
                  <c:v>Põhja-Eesti</c:v>
                </c:pt>
                <c:pt idx="8">
                  <c:v>Virumaa</c:v>
                </c:pt>
                <c:pt idx="9">
                  <c:v>Kesk-Eesti</c:v>
                </c:pt>
                <c:pt idx="10">
                  <c:v>Lääne-Eesti</c:v>
                </c:pt>
                <c:pt idx="11">
                  <c:v>Lõuna-Eesti</c:v>
                </c:pt>
                <c:pt idx="12">
                  <c:v>Põllumajandus- ja Toiduamet on toidu ohutuse osas aus</c:v>
                </c:pt>
                <c:pt idx="13">
                  <c:v>Põhja-Eesti</c:v>
                </c:pt>
                <c:pt idx="14">
                  <c:v>Virumaa</c:v>
                </c:pt>
                <c:pt idx="15">
                  <c:v>Kesk-Eesti</c:v>
                </c:pt>
                <c:pt idx="16">
                  <c:v>Lääne-Eesti</c:v>
                </c:pt>
                <c:pt idx="17">
                  <c:v>Lõuna-Eesti</c:v>
                </c:pt>
              </c:strCache>
            </c:strRef>
          </c:cat>
          <c:val>
            <c:numRef>
              <c:f>Q3_d_taust!$B$94:$B$111</c:f>
              <c:numCache>
                <c:formatCode>0</c:formatCode>
                <c:ptCount val="18"/>
                <c:pt idx="1">
                  <c:v>23.891625615763498</c:v>
                </c:pt>
                <c:pt idx="2">
                  <c:v>30.645161290322601</c:v>
                </c:pt>
                <c:pt idx="3">
                  <c:v>23.529411764705898</c:v>
                </c:pt>
                <c:pt idx="4">
                  <c:v>28.75</c:v>
                </c:pt>
                <c:pt idx="5">
                  <c:v>31.654676258992801</c:v>
                </c:pt>
                <c:pt idx="7">
                  <c:v>24.137931034482801</c:v>
                </c:pt>
                <c:pt idx="8">
                  <c:v>29.838709677419399</c:v>
                </c:pt>
                <c:pt idx="9">
                  <c:v>29.411764705882302</c:v>
                </c:pt>
                <c:pt idx="10">
                  <c:v>30</c:v>
                </c:pt>
                <c:pt idx="11">
                  <c:v>30.935251798561101</c:v>
                </c:pt>
                <c:pt idx="13">
                  <c:v>16.995073891625601</c:v>
                </c:pt>
                <c:pt idx="14">
                  <c:v>19.354838709677399</c:v>
                </c:pt>
                <c:pt idx="15">
                  <c:v>19.6078431372549</c:v>
                </c:pt>
                <c:pt idx="16">
                  <c:v>12.5</c:v>
                </c:pt>
                <c:pt idx="17">
                  <c:v>17.266187050359701</c:v>
                </c:pt>
              </c:numCache>
            </c:numRef>
          </c:val>
          <c:extLst>
            <c:ext xmlns:c16="http://schemas.microsoft.com/office/drawing/2014/chart" uri="{C3380CC4-5D6E-409C-BE32-E72D297353CC}">
              <c16:uniqueId val="{00000000-62E3-4B55-B3C1-636E578B7270}"/>
            </c:ext>
          </c:extLst>
        </c:ser>
        <c:ser>
          <c:idx val="1"/>
          <c:order val="1"/>
          <c:tx>
            <c:strRef>
              <c:f>Q3_d_taust!$C$93</c:f>
              <c:strCache>
                <c:ptCount val="1"/>
                <c:pt idx="0">
                  <c:v>Pigem olen nõus</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Q3_d_taust!$A$94:$A$111</c:f>
              <c:strCache>
                <c:ptCount val="18"/>
                <c:pt idx="0">
                  <c:v>Põllumajandus- ja Toiduamet on pädev toidukäitlemisettevõtete toidu ohutust kontrollima</c:v>
                </c:pt>
                <c:pt idx="1">
                  <c:v>Põhja-Eesti</c:v>
                </c:pt>
                <c:pt idx="2">
                  <c:v>Virumaa</c:v>
                </c:pt>
                <c:pt idx="3">
                  <c:v>Kesk-Eesti</c:v>
                </c:pt>
                <c:pt idx="4">
                  <c:v>Lääne-Eesti</c:v>
                </c:pt>
                <c:pt idx="5">
                  <c:v>Lõuna-Eesti</c:v>
                </c:pt>
                <c:pt idx="6">
                  <c:v>Põllumajandus- ja Toiduametil on piisavalt teadmisi, et tagada toidu ohutuse riiklik kontroll</c:v>
                </c:pt>
                <c:pt idx="7">
                  <c:v>Põhja-Eesti</c:v>
                </c:pt>
                <c:pt idx="8">
                  <c:v>Virumaa</c:v>
                </c:pt>
                <c:pt idx="9">
                  <c:v>Kesk-Eesti</c:v>
                </c:pt>
                <c:pt idx="10">
                  <c:v>Lääne-Eesti</c:v>
                </c:pt>
                <c:pt idx="11">
                  <c:v>Lõuna-Eesti</c:v>
                </c:pt>
                <c:pt idx="12">
                  <c:v>Põllumajandus- ja Toiduamet on toidu ohutuse osas aus</c:v>
                </c:pt>
                <c:pt idx="13">
                  <c:v>Põhja-Eesti</c:v>
                </c:pt>
                <c:pt idx="14">
                  <c:v>Virumaa</c:v>
                </c:pt>
                <c:pt idx="15">
                  <c:v>Kesk-Eesti</c:v>
                </c:pt>
                <c:pt idx="16">
                  <c:v>Lääne-Eesti</c:v>
                </c:pt>
                <c:pt idx="17">
                  <c:v>Lõuna-Eesti</c:v>
                </c:pt>
              </c:strCache>
            </c:strRef>
          </c:cat>
          <c:val>
            <c:numRef>
              <c:f>Q3_d_taust!$C$94:$C$111</c:f>
              <c:numCache>
                <c:formatCode>0</c:formatCode>
                <c:ptCount val="18"/>
                <c:pt idx="1">
                  <c:v>48.029556650246299</c:v>
                </c:pt>
                <c:pt idx="2">
                  <c:v>40.322580645161302</c:v>
                </c:pt>
                <c:pt idx="3">
                  <c:v>56.862745098039198</c:v>
                </c:pt>
                <c:pt idx="4">
                  <c:v>55</c:v>
                </c:pt>
                <c:pt idx="5">
                  <c:v>48.920863309352498</c:v>
                </c:pt>
                <c:pt idx="7">
                  <c:v>46.305418719211801</c:v>
                </c:pt>
                <c:pt idx="8">
                  <c:v>41.935483870967701</c:v>
                </c:pt>
                <c:pt idx="9">
                  <c:v>49.019607843137301</c:v>
                </c:pt>
                <c:pt idx="10">
                  <c:v>53.75</c:v>
                </c:pt>
                <c:pt idx="11">
                  <c:v>46.043165467625897</c:v>
                </c:pt>
                <c:pt idx="13">
                  <c:v>39.162561576354697</c:v>
                </c:pt>
                <c:pt idx="14">
                  <c:v>41.129032258064498</c:v>
                </c:pt>
                <c:pt idx="15">
                  <c:v>35.294117647058798</c:v>
                </c:pt>
                <c:pt idx="16">
                  <c:v>48.75</c:v>
                </c:pt>
                <c:pt idx="17">
                  <c:v>41.0071942446043</c:v>
                </c:pt>
              </c:numCache>
            </c:numRef>
          </c:val>
          <c:extLst>
            <c:ext xmlns:c16="http://schemas.microsoft.com/office/drawing/2014/chart" uri="{C3380CC4-5D6E-409C-BE32-E72D297353CC}">
              <c16:uniqueId val="{00000001-62E3-4B55-B3C1-636E578B7270}"/>
            </c:ext>
          </c:extLst>
        </c:ser>
        <c:ser>
          <c:idx val="2"/>
          <c:order val="2"/>
          <c:tx>
            <c:strRef>
              <c:f>Q3_d_taust!$D$93</c:f>
              <c:strCache>
                <c:ptCount val="1"/>
                <c:pt idx="0">
                  <c:v>Nii ja naa</c:v>
                </c:pt>
              </c:strCache>
            </c:strRef>
          </c:tx>
          <c:spPr>
            <a:solidFill>
              <a:srgbClr val="5B9BD5">
                <a:lumMod val="40000"/>
                <a:lumOff val="6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Q3_d_taust!$A$94:$A$111</c:f>
              <c:strCache>
                <c:ptCount val="18"/>
                <c:pt idx="0">
                  <c:v>Põllumajandus- ja Toiduamet on pädev toidukäitlemisettevõtete toidu ohutust kontrollima</c:v>
                </c:pt>
                <c:pt idx="1">
                  <c:v>Põhja-Eesti</c:v>
                </c:pt>
                <c:pt idx="2">
                  <c:v>Virumaa</c:v>
                </c:pt>
                <c:pt idx="3">
                  <c:v>Kesk-Eesti</c:v>
                </c:pt>
                <c:pt idx="4">
                  <c:v>Lääne-Eesti</c:v>
                </c:pt>
                <c:pt idx="5">
                  <c:v>Lõuna-Eesti</c:v>
                </c:pt>
                <c:pt idx="6">
                  <c:v>Põllumajandus- ja Toiduametil on piisavalt teadmisi, et tagada toidu ohutuse riiklik kontroll</c:v>
                </c:pt>
                <c:pt idx="7">
                  <c:v>Põhja-Eesti</c:v>
                </c:pt>
                <c:pt idx="8">
                  <c:v>Virumaa</c:v>
                </c:pt>
                <c:pt idx="9">
                  <c:v>Kesk-Eesti</c:v>
                </c:pt>
                <c:pt idx="10">
                  <c:v>Lääne-Eesti</c:v>
                </c:pt>
                <c:pt idx="11">
                  <c:v>Lõuna-Eesti</c:v>
                </c:pt>
                <c:pt idx="12">
                  <c:v>Põllumajandus- ja Toiduamet on toidu ohutuse osas aus</c:v>
                </c:pt>
                <c:pt idx="13">
                  <c:v>Põhja-Eesti</c:v>
                </c:pt>
                <c:pt idx="14">
                  <c:v>Virumaa</c:v>
                </c:pt>
                <c:pt idx="15">
                  <c:v>Kesk-Eesti</c:v>
                </c:pt>
                <c:pt idx="16">
                  <c:v>Lääne-Eesti</c:v>
                </c:pt>
                <c:pt idx="17">
                  <c:v>Lõuna-Eesti</c:v>
                </c:pt>
              </c:strCache>
            </c:strRef>
          </c:cat>
          <c:val>
            <c:numRef>
              <c:f>Q3_d_taust!$D$94:$D$111</c:f>
              <c:numCache>
                <c:formatCode>0</c:formatCode>
                <c:ptCount val="18"/>
                <c:pt idx="1">
                  <c:v>16.256157635468</c:v>
                </c:pt>
                <c:pt idx="2">
                  <c:v>20.161290322580601</c:v>
                </c:pt>
                <c:pt idx="3">
                  <c:v>7.8431372549019596</c:v>
                </c:pt>
                <c:pt idx="4">
                  <c:v>8.75</c:v>
                </c:pt>
                <c:pt idx="5">
                  <c:v>10.071942446043201</c:v>
                </c:pt>
                <c:pt idx="7">
                  <c:v>17.733990147783299</c:v>
                </c:pt>
                <c:pt idx="8">
                  <c:v>15.322580645161301</c:v>
                </c:pt>
                <c:pt idx="9">
                  <c:v>5.8823529411764701</c:v>
                </c:pt>
                <c:pt idx="10">
                  <c:v>10</c:v>
                </c:pt>
                <c:pt idx="11">
                  <c:v>12.2302158273381</c:v>
                </c:pt>
                <c:pt idx="13">
                  <c:v>25.615763546798</c:v>
                </c:pt>
                <c:pt idx="14">
                  <c:v>26.612903225806399</c:v>
                </c:pt>
                <c:pt idx="15">
                  <c:v>27.4509803921569</c:v>
                </c:pt>
                <c:pt idx="16">
                  <c:v>25</c:v>
                </c:pt>
                <c:pt idx="17">
                  <c:v>25.179856115107899</c:v>
                </c:pt>
              </c:numCache>
            </c:numRef>
          </c:val>
          <c:extLst>
            <c:ext xmlns:c16="http://schemas.microsoft.com/office/drawing/2014/chart" uri="{C3380CC4-5D6E-409C-BE32-E72D297353CC}">
              <c16:uniqueId val="{00000002-62E3-4B55-B3C1-636E578B7270}"/>
            </c:ext>
          </c:extLst>
        </c:ser>
        <c:ser>
          <c:idx val="3"/>
          <c:order val="3"/>
          <c:tx>
            <c:strRef>
              <c:f>Q3_d_taust!$E$93</c:f>
              <c:strCache>
                <c:ptCount val="1"/>
                <c:pt idx="0">
                  <c:v>Pigem ei ole nõus</c:v>
                </c:pt>
              </c:strCache>
            </c:strRef>
          </c:tx>
          <c:spPr>
            <a:solidFill>
              <a:srgbClr val="ED7D31">
                <a:lumMod val="60000"/>
                <a:lumOff val="4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Q3_d_taust!$A$94:$A$111</c:f>
              <c:strCache>
                <c:ptCount val="18"/>
                <c:pt idx="0">
                  <c:v>Põllumajandus- ja Toiduamet on pädev toidukäitlemisettevõtete toidu ohutust kontrollima</c:v>
                </c:pt>
                <c:pt idx="1">
                  <c:v>Põhja-Eesti</c:v>
                </c:pt>
                <c:pt idx="2">
                  <c:v>Virumaa</c:v>
                </c:pt>
                <c:pt idx="3">
                  <c:v>Kesk-Eesti</c:v>
                </c:pt>
                <c:pt idx="4">
                  <c:v>Lääne-Eesti</c:v>
                </c:pt>
                <c:pt idx="5">
                  <c:v>Lõuna-Eesti</c:v>
                </c:pt>
                <c:pt idx="6">
                  <c:v>Põllumajandus- ja Toiduametil on piisavalt teadmisi, et tagada toidu ohutuse riiklik kontroll</c:v>
                </c:pt>
                <c:pt idx="7">
                  <c:v>Põhja-Eesti</c:v>
                </c:pt>
                <c:pt idx="8">
                  <c:v>Virumaa</c:v>
                </c:pt>
                <c:pt idx="9">
                  <c:v>Kesk-Eesti</c:v>
                </c:pt>
                <c:pt idx="10">
                  <c:v>Lääne-Eesti</c:v>
                </c:pt>
                <c:pt idx="11">
                  <c:v>Lõuna-Eesti</c:v>
                </c:pt>
                <c:pt idx="12">
                  <c:v>Põllumajandus- ja Toiduamet on toidu ohutuse osas aus</c:v>
                </c:pt>
                <c:pt idx="13">
                  <c:v>Põhja-Eesti</c:v>
                </c:pt>
                <c:pt idx="14">
                  <c:v>Virumaa</c:v>
                </c:pt>
                <c:pt idx="15">
                  <c:v>Kesk-Eesti</c:v>
                </c:pt>
                <c:pt idx="16">
                  <c:v>Lääne-Eesti</c:v>
                </c:pt>
                <c:pt idx="17">
                  <c:v>Lõuna-Eesti</c:v>
                </c:pt>
              </c:strCache>
            </c:strRef>
          </c:cat>
          <c:val>
            <c:numRef>
              <c:f>Q3_d_taust!$E$94:$E$111</c:f>
              <c:numCache>
                <c:formatCode>0</c:formatCode>
                <c:ptCount val="18"/>
                <c:pt idx="1">
                  <c:v>2.95566502463054</c:v>
                </c:pt>
                <c:pt idx="2">
                  <c:v>4.0322580645161299</c:v>
                </c:pt>
                <c:pt idx="3">
                  <c:v>3.9215686274509798</c:v>
                </c:pt>
                <c:pt idx="4">
                  <c:v>3.75</c:v>
                </c:pt>
                <c:pt idx="5">
                  <c:v>5.0359712230215798</c:v>
                </c:pt>
                <c:pt idx="7">
                  <c:v>4.1871921182265996</c:v>
                </c:pt>
                <c:pt idx="8">
                  <c:v>6.4516129032258096</c:v>
                </c:pt>
                <c:pt idx="9">
                  <c:v>5.8823529411764701</c:v>
                </c:pt>
                <c:pt idx="10">
                  <c:v>2.5</c:v>
                </c:pt>
                <c:pt idx="11">
                  <c:v>4.3165467625899296</c:v>
                </c:pt>
                <c:pt idx="13">
                  <c:v>6.6502463054187197</c:v>
                </c:pt>
                <c:pt idx="14">
                  <c:v>4.8387096774193603</c:v>
                </c:pt>
                <c:pt idx="15">
                  <c:v>7.8431372549019596</c:v>
                </c:pt>
                <c:pt idx="16">
                  <c:v>7.5</c:v>
                </c:pt>
                <c:pt idx="17">
                  <c:v>7.9136690647482002</c:v>
                </c:pt>
              </c:numCache>
            </c:numRef>
          </c:val>
          <c:extLst>
            <c:ext xmlns:c16="http://schemas.microsoft.com/office/drawing/2014/chart" uri="{C3380CC4-5D6E-409C-BE32-E72D297353CC}">
              <c16:uniqueId val="{00000003-62E3-4B55-B3C1-636E578B7270}"/>
            </c:ext>
          </c:extLst>
        </c:ser>
        <c:ser>
          <c:idx val="4"/>
          <c:order val="4"/>
          <c:tx>
            <c:strRef>
              <c:f>Q3_d_taust!$F$93</c:f>
              <c:strCache>
                <c:ptCount val="1"/>
                <c:pt idx="0">
                  <c:v>Üldse ei nõustu</c:v>
                </c:pt>
              </c:strCache>
            </c:strRef>
          </c:tx>
          <c:spPr>
            <a:solidFill>
              <a:srgbClr val="ED7D31"/>
            </a:solidFill>
            <a:ln>
              <a:noFill/>
            </a:ln>
            <a:effectLst/>
            <a:sp3d/>
          </c:spPr>
          <c:invertIfNegative val="0"/>
          <c:dLbls>
            <c:dLbl>
              <c:idx val="5"/>
              <c:layout>
                <c:manualLayout>
                  <c:x val="5.3220003522213264E-4"/>
                  <c:y val="3.836144762627528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2E3-4B55-B3C1-636E578B7270}"/>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Q3_d_taust!$A$94:$A$111</c:f>
              <c:strCache>
                <c:ptCount val="18"/>
                <c:pt idx="0">
                  <c:v>Põllumajandus- ja Toiduamet on pädev toidukäitlemisettevõtete toidu ohutust kontrollima</c:v>
                </c:pt>
                <c:pt idx="1">
                  <c:v>Põhja-Eesti</c:v>
                </c:pt>
                <c:pt idx="2">
                  <c:v>Virumaa</c:v>
                </c:pt>
                <c:pt idx="3">
                  <c:v>Kesk-Eesti</c:v>
                </c:pt>
                <c:pt idx="4">
                  <c:v>Lääne-Eesti</c:v>
                </c:pt>
                <c:pt idx="5">
                  <c:v>Lõuna-Eesti</c:v>
                </c:pt>
                <c:pt idx="6">
                  <c:v>Põllumajandus- ja Toiduametil on piisavalt teadmisi, et tagada toidu ohutuse riiklik kontroll</c:v>
                </c:pt>
                <c:pt idx="7">
                  <c:v>Põhja-Eesti</c:v>
                </c:pt>
                <c:pt idx="8">
                  <c:v>Virumaa</c:v>
                </c:pt>
                <c:pt idx="9">
                  <c:v>Kesk-Eesti</c:v>
                </c:pt>
                <c:pt idx="10">
                  <c:v>Lääne-Eesti</c:v>
                </c:pt>
                <c:pt idx="11">
                  <c:v>Lõuna-Eesti</c:v>
                </c:pt>
                <c:pt idx="12">
                  <c:v>Põllumajandus- ja Toiduamet on toidu ohutuse osas aus</c:v>
                </c:pt>
                <c:pt idx="13">
                  <c:v>Põhja-Eesti</c:v>
                </c:pt>
                <c:pt idx="14">
                  <c:v>Virumaa</c:v>
                </c:pt>
                <c:pt idx="15">
                  <c:v>Kesk-Eesti</c:v>
                </c:pt>
                <c:pt idx="16">
                  <c:v>Lääne-Eesti</c:v>
                </c:pt>
                <c:pt idx="17">
                  <c:v>Lõuna-Eesti</c:v>
                </c:pt>
              </c:strCache>
            </c:strRef>
          </c:cat>
          <c:val>
            <c:numRef>
              <c:f>Q3_d_taust!$F$94:$F$111</c:f>
              <c:numCache>
                <c:formatCode>0</c:formatCode>
                <c:ptCount val="18"/>
                <c:pt idx="1">
                  <c:v>1.72413793103448</c:v>
                </c:pt>
                <c:pt idx="2">
                  <c:v>0.80645161290322598</c:v>
                </c:pt>
                <c:pt idx="3">
                  <c:v>1.9607843137254899</c:v>
                </c:pt>
                <c:pt idx="5">
                  <c:v>0.71942446043165498</c:v>
                </c:pt>
                <c:pt idx="7">
                  <c:v>1.72413793103448</c:v>
                </c:pt>
                <c:pt idx="8">
                  <c:v>1.61290322580645</c:v>
                </c:pt>
                <c:pt idx="9">
                  <c:v>3.9215686274509798</c:v>
                </c:pt>
                <c:pt idx="11">
                  <c:v>1.43884892086331</c:v>
                </c:pt>
                <c:pt idx="13">
                  <c:v>3.20197044334975</c:v>
                </c:pt>
                <c:pt idx="14">
                  <c:v>2.4193548387096802</c:v>
                </c:pt>
                <c:pt idx="15">
                  <c:v>3.9215686274509798</c:v>
                </c:pt>
                <c:pt idx="16">
                  <c:v>1.25</c:v>
                </c:pt>
                <c:pt idx="17">
                  <c:v>1.43884892086331</c:v>
                </c:pt>
              </c:numCache>
            </c:numRef>
          </c:val>
          <c:extLst>
            <c:ext xmlns:c16="http://schemas.microsoft.com/office/drawing/2014/chart" uri="{C3380CC4-5D6E-409C-BE32-E72D297353CC}">
              <c16:uniqueId val="{00000005-62E3-4B55-B3C1-636E578B7270}"/>
            </c:ext>
          </c:extLst>
        </c:ser>
        <c:ser>
          <c:idx val="5"/>
          <c:order val="5"/>
          <c:tx>
            <c:strRef>
              <c:f>Q3_d_taust!$G$93</c:f>
              <c:strCache>
                <c:ptCount val="1"/>
                <c:pt idx="0">
                  <c:v>Ei oska öelda</c:v>
                </c:pt>
              </c:strCache>
            </c:strRef>
          </c:tx>
          <c:spPr>
            <a:solidFill>
              <a:sysClr val="window" lastClr="FFFFFF">
                <a:lumMod val="75000"/>
              </a:sysClr>
            </a:solidFill>
            <a:ln>
              <a:noFill/>
            </a:ln>
            <a:effectLst/>
            <a:sp3d/>
          </c:spPr>
          <c:invertIfNegative val="0"/>
          <c:dLbls>
            <c:dLbl>
              <c:idx val="4"/>
              <c:layout>
                <c:manualLayout>
                  <c:x val="5.0793640636191111E-3"/>
                  <c:y val="1.874765303255156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2E3-4B55-B3C1-636E578B7270}"/>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Q3_d_taust!$A$94:$A$111</c:f>
              <c:strCache>
                <c:ptCount val="18"/>
                <c:pt idx="0">
                  <c:v>Põllumajandus- ja Toiduamet on pädev toidukäitlemisettevõtete toidu ohutust kontrollima</c:v>
                </c:pt>
                <c:pt idx="1">
                  <c:v>Põhja-Eesti</c:v>
                </c:pt>
                <c:pt idx="2">
                  <c:v>Virumaa</c:v>
                </c:pt>
                <c:pt idx="3">
                  <c:v>Kesk-Eesti</c:v>
                </c:pt>
                <c:pt idx="4">
                  <c:v>Lääne-Eesti</c:v>
                </c:pt>
                <c:pt idx="5">
                  <c:v>Lõuna-Eesti</c:v>
                </c:pt>
                <c:pt idx="6">
                  <c:v>Põllumajandus- ja Toiduametil on piisavalt teadmisi, et tagada toidu ohutuse riiklik kontroll</c:v>
                </c:pt>
                <c:pt idx="7">
                  <c:v>Põhja-Eesti</c:v>
                </c:pt>
                <c:pt idx="8">
                  <c:v>Virumaa</c:v>
                </c:pt>
                <c:pt idx="9">
                  <c:v>Kesk-Eesti</c:v>
                </c:pt>
                <c:pt idx="10">
                  <c:v>Lääne-Eesti</c:v>
                </c:pt>
                <c:pt idx="11">
                  <c:v>Lõuna-Eesti</c:v>
                </c:pt>
                <c:pt idx="12">
                  <c:v>Põllumajandus- ja Toiduamet on toidu ohutuse osas aus</c:v>
                </c:pt>
                <c:pt idx="13">
                  <c:v>Põhja-Eesti</c:v>
                </c:pt>
                <c:pt idx="14">
                  <c:v>Virumaa</c:v>
                </c:pt>
                <c:pt idx="15">
                  <c:v>Kesk-Eesti</c:v>
                </c:pt>
                <c:pt idx="16">
                  <c:v>Lääne-Eesti</c:v>
                </c:pt>
                <c:pt idx="17">
                  <c:v>Lõuna-Eesti</c:v>
                </c:pt>
              </c:strCache>
            </c:strRef>
          </c:cat>
          <c:val>
            <c:numRef>
              <c:f>Q3_d_taust!$G$94:$G$111</c:f>
              <c:numCache>
                <c:formatCode>0</c:formatCode>
                <c:ptCount val="18"/>
                <c:pt idx="1">
                  <c:v>7.1428571428571397</c:v>
                </c:pt>
                <c:pt idx="2">
                  <c:v>4.0322580645161299</c:v>
                </c:pt>
                <c:pt idx="3">
                  <c:v>5.8823529411764701</c:v>
                </c:pt>
                <c:pt idx="4">
                  <c:v>3.75</c:v>
                </c:pt>
                <c:pt idx="5">
                  <c:v>3.5971223021582701</c:v>
                </c:pt>
                <c:pt idx="7">
                  <c:v>5.9113300492610801</c:v>
                </c:pt>
                <c:pt idx="8">
                  <c:v>4.8387096774193603</c:v>
                </c:pt>
                <c:pt idx="9">
                  <c:v>5.8823529411764701</c:v>
                </c:pt>
                <c:pt idx="10">
                  <c:v>3.75</c:v>
                </c:pt>
                <c:pt idx="11">
                  <c:v>5.0359712230215798</c:v>
                </c:pt>
                <c:pt idx="13">
                  <c:v>8.3743842364531993</c:v>
                </c:pt>
                <c:pt idx="14">
                  <c:v>5.6451612903225801</c:v>
                </c:pt>
                <c:pt idx="15">
                  <c:v>5.8823529411764701</c:v>
                </c:pt>
                <c:pt idx="16">
                  <c:v>5</c:v>
                </c:pt>
                <c:pt idx="17">
                  <c:v>7.19424460431655</c:v>
                </c:pt>
              </c:numCache>
            </c:numRef>
          </c:val>
          <c:extLst>
            <c:ext xmlns:c16="http://schemas.microsoft.com/office/drawing/2014/chart" uri="{C3380CC4-5D6E-409C-BE32-E72D297353CC}">
              <c16:uniqueId val="{00000007-62E3-4B55-B3C1-636E578B7270}"/>
            </c:ext>
          </c:extLst>
        </c:ser>
        <c:dLbls>
          <c:showLegendKey val="0"/>
          <c:showVal val="1"/>
          <c:showCatName val="0"/>
          <c:showSerName val="0"/>
          <c:showPercent val="0"/>
          <c:showBubbleSize val="0"/>
        </c:dLbls>
        <c:gapWidth val="150"/>
        <c:shape val="box"/>
        <c:axId val="458877504"/>
        <c:axId val="458877896"/>
        <c:axId val="0"/>
      </c:bar3DChart>
      <c:catAx>
        <c:axId val="458877504"/>
        <c:scaling>
          <c:orientation val="maxMin"/>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t-EE"/>
          </a:p>
        </c:txPr>
        <c:crossAx val="458877896"/>
        <c:crosses val="autoZero"/>
        <c:auto val="1"/>
        <c:lblAlgn val="ctr"/>
        <c:lblOffset val="100"/>
        <c:noMultiLvlLbl val="0"/>
      </c:catAx>
      <c:valAx>
        <c:axId val="458877896"/>
        <c:scaling>
          <c:orientation val="minMax"/>
        </c:scaling>
        <c:delete val="1"/>
        <c:axPos val="t"/>
        <c:numFmt formatCode="0%" sourceLinked="1"/>
        <c:majorTickMark val="none"/>
        <c:minorTickMark val="none"/>
        <c:tickLblPos val="nextTo"/>
        <c:crossAx val="45887750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t-EE"/>
        </a:p>
      </c:txPr>
    </c:legend>
    <c:plotVisOnly val="1"/>
    <c:dispBlanksAs val="gap"/>
    <c:showDLblsOverMax val="0"/>
  </c:chart>
  <c:spPr>
    <a:noFill/>
    <a:ln w="9525" cap="flat" cmpd="sng" algn="ctr">
      <a:noFill/>
      <a:round/>
    </a:ln>
    <a:effectLst/>
  </c:spPr>
  <c:txPr>
    <a:bodyPr/>
    <a:lstStyle/>
    <a:p>
      <a:pPr>
        <a:defRPr b="1"/>
      </a:pPr>
      <a:endParaRPr lang="et-EE"/>
    </a:p>
  </c:txPr>
  <c:externalData r:id="rId4">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t-EE"/>
              <a:t>Mil määral nõustute järgnevate väidetega? </a:t>
            </a:r>
            <a:br>
              <a:rPr lang="et-EE"/>
            </a:br>
            <a:r>
              <a:rPr lang="et-EE" b="0"/>
              <a:t>N=800</a:t>
            </a:r>
          </a:p>
        </c:rich>
      </c:tx>
      <c:layout>
        <c:manualLayout>
          <c:xMode val="edge"/>
          <c:yMode val="edge"/>
          <c:x val="0.41669187101788929"/>
          <c:y val="5.1350657952315235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t-E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37477512404752172"/>
          <c:y val="3.3802091903930062E-2"/>
          <c:w val="0.43989641548203684"/>
          <c:h val="0.94574559726310892"/>
        </c:manualLayout>
      </c:layout>
      <c:bar3DChart>
        <c:barDir val="bar"/>
        <c:grouping val="percentStacked"/>
        <c:varyColors val="0"/>
        <c:ser>
          <c:idx val="0"/>
          <c:order val="0"/>
          <c:tx>
            <c:strRef>
              <c:f>Q3_d_taust!$B$112</c:f>
              <c:strCache>
                <c:ptCount val="1"/>
                <c:pt idx="0">
                  <c:v>Nõustun igati</c:v>
                </c:pt>
              </c:strCache>
            </c:strRef>
          </c:tx>
          <c:spPr>
            <a:solidFill>
              <a:schemeClr val="accent1">
                <a:lumMod val="75000"/>
              </a:scheme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Q3_d_taust!$A$113:$A$130</c:f>
              <c:strCache>
                <c:ptCount val="18"/>
                <c:pt idx="0">
                  <c:v>Põllumajandus- ja Toiduamet pöörab toidu ohutusele erilist tähelepanu</c:v>
                </c:pt>
                <c:pt idx="1">
                  <c:v>Põhja-Eesti</c:v>
                </c:pt>
                <c:pt idx="2">
                  <c:v>Virumaa</c:v>
                </c:pt>
                <c:pt idx="3">
                  <c:v>Kesk-Eesti</c:v>
                </c:pt>
                <c:pt idx="4">
                  <c:v>Lääne-Eesti</c:v>
                </c:pt>
                <c:pt idx="5">
                  <c:v>Lõuna-Eesti</c:v>
                </c:pt>
                <c:pt idx="6">
                  <c:v>Põllumajandus- ja Toiduamet on toidu ohutust puudutava info osas piisavalt avatud</c:v>
                </c:pt>
                <c:pt idx="7">
                  <c:v>Põhja-Eesti</c:v>
                </c:pt>
                <c:pt idx="8">
                  <c:v>Virumaa</c:v>
                </c:pt>
                <c:pt idx="9">
                  <c:v>Kesk-Eesti</c:v>
                </c:pt>
                <c:pt idx="10">
                  <c:v>Lääne-Eesti</c:v>
                </c:pt>
                <c:pt idx="11">
                  <c:v>Lõuna-Eesti</c:v>
                </c:pt>
                <c:pt idx="12">
                  <c:v>Põllumajandus- ja Toiduameti tegevus toidu ohutuse tagamiseks on piisav</c:v>
                </c:pt>
                <c:pt idx="13">
                  <c:v>Põhja-Eesti</c:v>
                </c:pt>
                <c:pt idx="14">
                  <c:v>Virumaa</c:v>
                </c:pt>
                <c:pt idx="15">
                  <c:v>Kesk-Eesti</c:v>
                </c:pt>
                <c:pt idx="16">
                  <c:v>Lääne-Eesti</c:v>
                </c:pt>
                <c:pt idx="17">
                  <c:v>Lõuna-Eesti</c:v>
                </c:pt>
              </c:strCache>
            </c:strRef>
          </c:cat>
          <c:val>
            <c:numRef>
              <c:f>Q3_d_taust!$B$113:$B$130</c:f>
              <c:numCache>
                <c:formatCode>0</c:formatCode>
                <c:ptCount val="18"/>
                <c:pt idx="1">
                  <c:v>14.0394088669951</c:v>
                </c:pt>
                <c:pt idx="2">
                  <c:v>19.354838709677399</c:v>
                </c:pt>
                <c:pt idx="3">
                  <c:v>17.647058823529399</c:v>
                </c:pt>
                <c:pt idx="4">
                  <c:v>8.75</c:v>
                </c:pt>
                <c:pt idx="5">
                  <c:v>17.985611510791401</c:v>
                </c:pt>
                <c:pt idx="7">
                  <c:v>13.3004926108374</c:v>
                </c:pt>
                <c:pt idx="8">
                  <c:v>17.741935483871</c:v>
                </c:pt>
                <c:pt idx="9">
                  <c:v>9.8039215686274499</c:v>
                </c:pt>
                <c:pt idx="10">
                  <c:v>8.75</c:v>
                </c:pt>
                <c:pt idx="11">
                  <c:v>13.6690647482014</c:v>
                </c:pt>
                <c:pt idx="13">
                  <c:v>11.576354679803</c:v>
                </c:pt>
                <c:pt idx="14">
                  <c:v>17.741935483871</c:v>
                </c:pt>
                <c:pt idx="15">
                  <c:v>9.8039215686274499</c:v>
                </c:pt>
                <c:pt idx="16">
                  <c:v>10</c:v>
                </c:pt>
                <c:pt idx="17">
                  <c:v>12.9496402877698</c:v>
                </c:pt>
              </c:numCache>
            </c:numRef>
          </c:val>
          <c:extLst>
            <c:ext xmlns:c16="http://schemas.microsoft.com/office/drawing/2014/chart" uri="{C3380CC4-5D6E-409C-BE32-E72D297353CC}">
              <c16:uniqueId val="{00000000-2999-4566-97E1-990BEC7784C0}"/>
            </c:ext>
          </c:extLst>
        </c:ser>
        <c:ser>
          <c:idx val="1"/>
          <c:order val="1"/>
          <c:tx>
            <c:strRef>
              <c:f>Q3_d_taust!$C$112</c:f>
              <c:strCache>
                <c:ptCount val="1"/>
                <c:pt idx="0">
                  <c:v>Pigem olen nõus</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Q3_d_taust!$A$113:$A$130</c:f>
              <c:strCache>
                <c:ptCount val="18"/>
                <c:pt idx="0">
                  <c:v>Põllumajandus- ja Toiduamet pöörab toidu ohutusele erilist tähelepanu</c:v>
                </c:pt>
                <c:pt idx="1">
                  <c:v>Põhja-Eesti</c:v>
                </c:pt>
                <c:pt idx="2">
                  <c:v>Virumaa</c:v>
                </c:pt>
                <c:pt idx="3">
                  <c:v>Kesk-Eesti</c:v>
                </c:pt>
                <c:pt idx="4">
                  <c:v>Lääne-Eesti</c:v>
                </c:pt>
                <c:pt idx="5">
                  <c:v>Lõuna-Eesti</c:v>
                </c:pt>
                <c:pt idx="6">
                  <c:v>Põllumajandus- ja Toiduamet on toidu ohutust puudutava info osas piisavalt avatud</c:v>
                </c:pt>
                <c:pt idx="7">
                  <c:v>Põhja-Eesti</c:v>
                </c:pt>
                <c:pt idx="8">
                  <c:v>Virumaa</c:v>
                </c:pt>
                <c:pt idx="9">
                  <c:v>Kesk-Eesti</c:v>
                </c:pt>
                <c:pt idx="10">
                  <c:v>Lääne-Eesti</c:v>
                </c:pt>
                <c:pt idx="11">
                  <c:v>Lõuna-Eesti</c:v>
                </c:pt>
                <c:pt idx="12">
                  <c:v>Põllumajandus- ja Toiduameti tegevus toidu ohutuse tagamiseks on piisav</c:v>
                </c:pt>
                <c:pt idx="13">
                  <c:v>Põhja-Eesti</c:v>
                </c:pt>
                <c:pt idx="14">
                  <c:v>Virumaa</c:v>
                </c:pt>
                <c:pt idx="15">
                  <c:v>Kesk-Eesti</c:v>
                </c:pt>
                <c:pt idx="16">
                  <c:v>Lääne-Eesti</c:v>
                </c:pt>
                <c:pt idx="17">
                  <c:v>Lõuna-Eesti</c:v>
                </c:pt>
              </c:strCache>
            </c:strRef>
          </c:cat>
          <c:val>
            <c:numRef>
              <c:f>Q3_d_taust!$C$113:$C$130</c:f>
              <c:numCache>
                <c:formatCode>0</c:formatCode>
                <c:ptCount val="18"/>
                <c:pt idx="1">
                  <c:v>35.714285714285701</c:v>
                </c:pt>
                <c:pt idx="2">
                  <c:v>38.709677419354797</c:v>
                </c:pt>
                <c:pt idx="3">
                  <c:v>35.294117647058798</c:v>
                </c:pt>
                <c:pt idx="4">
                  <c:v>51.25</c:v>
                </c:pt>
                <c:pt idx="5">
                  <c:v>38.129496402877699</c:v>
                </c:pt>
                <c:pt idx="7">
                  <c:v>38.669950738916299</c:v>
                </c:pt>
                <c:pt idx="8">
                  <c:v>35.4838709677419</c:v>
                </c:pt>
                <c:pt idx="9">
                  <c:v>37.254901960784302</c:v>
                </c:pt>
                <c:pt idx="10">
                  <c:v>45</c:v>
                </c:pt>
                <c:pt idx="11">
                  <c:v>40.287769784172703</c:v>
                </c:pt>
                <c:pt idx="13">
                  <c:v>30.049261083743801</c:v>
                </c:pt>
                <c:pt idx="14">
                  <c:v>32.258064516128997</c:v>
                </c:pt>
                <c:pt idx="15">
                  <c:v>49.019607843137301</c:v>
                </c:pt>
                <c:pt idx="16">
                  <c:v>48.75</c:v>
                </c:pt>
                <c:pt idx="17">
                  <c:v>38.848920863309303</c:v>
                </c:pt>
              </c:numCache>
            </c:numRef>
          </c:val>
          <c:extLst>
            <c:ext xmlns:c16="http://schemas.microsoft.com/office/drawing/2014/chart" uri="{C3380CC4-5D6E-409C-BE32-E72D297353CC}">
              <c16:uniqueId val="{00000001-2999-4566-97E1-990BEC7784C0}"/>
            </c:ext>
          </c:extLst>
        </c:ser>
        <c:ser>
          <c:idx val="2"/>
          <c:order val="2"/>
          <c:tx>
            <c:strRef>
              <c:f>Q3_d_taust!$D$112</c:f>
              <c:strCache>
                <c:ptCount val="1"/>
                <c:pt idx="0">
                  <c:v>Nii ja naa</c:v>
                </c:pt>
              </c:strCache>
            </c:strRef>
          </c:tx>
          <c:spPr>
            <a:solidFill>
              <a:srgbClr val="5B9BD5">
                <a:lumMod val="40000"/>
                <a:lumOff val="6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Q3_d_taust!$A$113:$A$130</c:f>
              <c:strCache>
                <c:ptCount val="18"/>
                <c:pt idx="0">
                  <c:v>Põllumajandus- ja Toiduamet pöörab toidu ohutusele erilist tähelepanu</c:v>
                </c:pt>
                <c:pt idx="1">
                  <c:v>Põhja-Eesti</c:v>
                </c:pt>
                <c:pt idx="2">
                  <c:v>Virumaa</c:v>
                </c:pt>
                <c:pt idx="3">
                  <c:v>Kesk-Eesti</c:v>
                </c:pt>
                <c:pt idx="4">
                  <c:v>Lääne-Eesti</c:v>
                </c:pt>
                <c:pt idx="5">
                  <c:v>Lõuna-Eesti</c:v>
                </c:pt>
                <c:pt idx="6">
                  <c:v>Põllumajandus- ja Toiduamet on toidu ohutust puudutava info osas piisavalt avatud</c:v>
                </c:pt>
                <c:pt idx="7">
                  <c:v>Põhja-Eesti</c:v>
                </c:pt>
                <c:pt idx="8">
                  <c:v>Virumaa</c:v>
                </c:pt>
                <c:pt idx="9">
                  <c:v>Kesk-Eesti</c:v>
                </c:pt>
                <c:pt idx="10">
                  <c:v>Lääne-Eesti</c:v>
                </c:pt>
                <c:pt idx="11">
                  <c:v>Lõuna-Eesti</c:v>
                </c:pt>
                <c:pt idx="12">
                  <c:v>Põllumajandus- ja Toiduameti tegevus toidu ohutuse tagamiseks on piisav</c:v>
                </c:pt>
                <c:pt idx="13">
                  <c:v>Põhja-Eesti</c:v>
                </c:pt>
                <c:pt idx="14">
                  <c:v>Virumaa</c:v>
                </c:pt>
                <c:pt idx="15">
                  <c:v>Kesk-Eesti</c:v>
                </c:pt>
                <c:pt idx="16">
                  <c:v>Lääne-Eesti</c:v>
                </c:pt>
                <c:pt idx="17">
                  <c:v>Lõuna-Eesti</c:v>
                </c:pt>
              </c:strCache>
            </c:strRef>
          </c:cat>
          <c:val>
            <c:numRef>
              <c:f>Q3_d_taust!$D$113:$D$130</c:f>
              <c:numCache>
                <c:formatCode>0</c:formatCode>
                <c:ptCount val="18"/>
                <c:pt idx="1">
                  <c:v>27.339901477832498</c:v>
                </c:pt>
                <c:pt idx="2">
                  <c:v>28.2258064516129</c:v>
                </c:pt>
                <c:pt idx="3">
                  <c:v>29.411764705882302</c:v>
                </c:pt>
                <c:pt idx="4">
                  <c:v>28.75</c:v>
                </c:pt>
                <c:pt idx="5">
                  <c:v>25.179856115107899</c:v>
                </c:pt>
                <c:pt idx="7">
                  <c:v>24.876847290640399</c:v>
                </c:pt>
                <c:pt idx="8">
                  <c:v>26.612903225806399</c:v>
                </c:pt>
                <c:pt idx="9">
                  <c:v>31.372549019607799</c:v>
                </c:pt>
                <c:pt idx="10">
                  <c:v>32.5</c:v>
                </c:pt>
                <c:pt idx="11">
                  <c:v>27.3381294964029</c:v>
                </c:pt>
                <c:pt idx="13">
                  <c:v>30.049261083743801</c:v>
                </c:pt>
                <c:pt idx="14">
                  <c:v>26.612903225806399</c:v>
                </c:pt>
                <c:pt idx="15">
                  <c:v>23.529411764705898</c:v>
                </c:pt>
                <c:pt idx="16">
                  <c:v>21.25</c:v>
                </c:pt>
                <c:pt idx="17">
                  <c:v>31.654676258992801</c:v>
                </c:pt>
              </c:numCache>
            </c:numRef>
          </c:val>
          <c:extLst>
            <c:ext xmlns:c16="http://schemas.microsoft.com/office/drawing/2014/chart" uri="{C3380CC4-5D6E-409C-BE32-E72D297353CC}">
              <c16:uniqueId val="{00000002-2999-4566-97E1-990BEC7784C0}"/>
            </c:ext>
          </c:extLst>
        </c:ser>
        <c:ser>
          <c:idx val="3"/>
          <c:order val="3"/>
          <c:tx>
            <c:strRef>
              <c:f>Q3_d_taust!$E$112</c:f>
              <c:strCache>
                <c:ptCount val="1"/>
                <c:pt idx="0">
                  <c:v>Pigem ei ole nõus</c:v>
                </c:pt>
              </c:strCache>
            </c:strRef>
          </c:tx>
          <c:spPr>
            <a:solidFill>
              <a:srgbClr val="ED7D31">
                <a:lumMod val="60000"/>
                <a:lumOff val="4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Q3_d_taust!$A$113:$A$130</c:f>
              <c:strCache>
                <c:ptCount val="18"/>
                <c:pt idx="0">
                  <c:v>Põllumajandus- ja Toiduamet pöörab toidu ohutusele erilist tähelepanu</c:v>
                </c:pt>
                <c:pt idx="1">
                  <c:v>Põhja-Eesti</c:v>
                </c:pt>
                <c:pt idx="2">
                  <c:v>Virumaa</c:v>
                </c:pt>
                <c:pt idx="3">
                  <c:v>Kesk-Eesti</c:v>
                </c:pt>
                <c:pt idx="4">
                  <c:v>Lääne-Eesti</c:v>
                </c:pt>
                <c:pt idx="5">
                  <c:v>Lõuna-Eesti</c:v>
                </c:pt>
                <c:pt idx="6">
                  <c:v>Põllumajandus- ja Toiduamet on toidu ohutust puudutava info osas piisavalt avatud</c:v>
                </c:pt>
                <c:pt idx="7">
                  <c:v>Põhja-Eesti</c:v>
                </c:pt>
                <c:pt idx="8">
                  <c:v>Virumaa</c:v>
                </c:pt>
                <c:pt idx="9">
                  <c:v>Kesk-Eesti</c:v>
                </c:pt>
                <c:pt idx="10">
                  <c:v>Lääne-Eesti</c:v>
                </c:pt>
                <c:pt idx="11">
                  <c:v>Lõuna-Eesti</c:v>
                </c:pt>
                <c:pt idx="12">
                  <c:v>Põllumajandus- ja Toiduameti tegevus toidu ohutuse tagamiseks on piisav</c:v>
                </c:pt>
                <c:pt idx="13">
                  <c:v>Põhja-Eesti</c:v>
                </c:pt>
                <c:pt idx="14">
                  <c:v>Virumaa</c:v>
                </c:pt>
                <c:pt idx="15">
                  <c:v>Kesk-Eesti</c:v>
                </c:pt>
                <c:pt idx="16">
                  <c:v>Lääne-Eesti</c:v>
                </c:pt>
                <c:pt idx="17">
                  <c:v>Lõuna-Eesti</c:v>
                </c:pt>
              </c:strCache>
            </c:strRef>
          </c:cat>
          <c:val>
            <c:numRef>
              <c:f>Q3_d_taust!$E$113:$E$130</c:f>
              <c:numCache>
                <c:formatCode>0</c:formatCode>
                <c:ptCount val="18"/>
                <c:pt idx="1">
                  <c:v>10.3448275862069</c:v>
                </c:pt>
                <c:pt idx="2">
                  <c:v>4.8387096774193603</c:v>
                </c:pt>
                <c:pt idx="3">
                  <c:v>9.8039215686274499</c:v>
                </c:pt>
                <c:pt idx="4">
                  <c:v>6.25</c:v>
                </c:pt>
                <c:pt idx="5">
                  <c:v>5.7553956834532398</c:v>
                </c:pt>
                <c:pt idx="7">
                  <c:v>10.3448275862069</c:v>
                </c:pt>
                <c:pt idx="8">
                  <c:v>8.8709677419354804</c:v>
                </c:pt>
                <c:pt idx="9">
                  <c:v>11.764705882352899</c:v>
                </c:pt>
                <c:pt idx="10">
                  <c:v>5</c:v>
                </c:pt>
                <c:pt idx="11">
                  <c:v>8.6330935251798593</c:v>
                </c:pt>
                <c:pt idx="13">
                  <c:v>13.7931034482759</c:v>
                </c:pt>
                <c:pt idx="14">
                  <c:v>8.0645161290322598</c:v>
                </c:pt>
                <c:pt idx="15">
                  <c:v>9.8039215686274499</c:v>
                </c:pt>
                <c:pt idx="16">
                  <c:v>8.75</c:v>
                </c:pt>
                <c:pt idx="17">
                  <c:v>7.9136690647482002</c:v>
                </c:pt>
              </c:numCache>
            </c:numRef>
          </c:val>
          <c:extLst>
            <c:ext xmlns:c16="http://schemas.microsoft.com/office/drawing/2014/chart" uri="{C3380CC4-5D6E-409C-BE32-E72D297353CC}">
              <c16:uniqueId val="{00000003-2999-4566-97E1-990BEC7784C0}"/>
            </c:ext>
          </c:extLst>
        </c:ser>
        <c:ser>
          <c:idx val="4"/>
          <c:order val="4"/>
          <c:tx>
            <c:strRef>
              <c:f>Q3_d_taust!$F$112</c:f>
              <c:strCache>
                <c:ptCount val="1"/>
                <c:pt idx="0">
                  <c:v>Üldse ei nõustu</c:v>
                </c:pt>
              </c:strCache>
            </c:strRef>
          </c:tx>
          <c:spPr>
            <a:solidFill>
              <a:srgbClr val="ED7D31"/>
            </a:solidFill>
            <a:ln>
              <a:noFill/>
            </a:ln>
            <a:effectLst/>
            <a:sp3d/>
          </c:spPr>
          <c:invertIfNegative val="0"/>
          <c:dLbls>
            <c:dLbl>
              <c:idx val="5"/>
              <c:layout>
                <c:manualLayout>
                  <c:x val="5.3220003522213264E-4"/>
                  <c:y val="3.836144762627528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999-4566-97E1-990BEC7784C0}"/>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Q3_d_taust!$A$113:$A$130</c:f>
              <c:strCache>
                <c:ptCount val="18"/>
                <c:pt idx="0">
                  <c:v>Põllumajandus- ja Toiduamet pöörab toidu ohutusele erilist tähelepanu</c:v>
                </c:pt>
                <c:pt idx="1">
                  <c:v>Põhja-Eesti</c:v>
                </c:pt>
                <c:pt idx="2">
                  <c:v>Virumaa</c:v>
                </c:pt>
                <c:pt idx="3">
                  <c:v>Kesk-Eesti</c:v>
                </c:pt>
                <c:pt idx="4">
                  <c:v>Lääne-Eesti</c:v>
                </c:pt>
                <c:pt idx="5">
                  <c:v>Lõuna-Eesti</c:v>
                </c:pt>
                <c:pt idx="6">
                  <c:v>Põllumajandus- ja Toiduamet on toidu ohutust puudutava info osas piisavalt avatud</c:v>
                </c:pt>
                <c:pt idx="7">
                  <c:v>Põhja-Eesti</c:v>
                </c:pt>
                <c:pt idx="8">
                  <c:v>Virumaa</c:v>
                </c:pt>
                <c:pt idx="9">
                  <c:v>Kesk-Eesti</c:v>
                </c:pt>
                <c:pt idx="10">
                  <c:v>Lääne-Eesti</c:v>
                </c:pt>
                <c:pt idx="11">
                  <c:v>Lõuna-Eesti</c:v>
                </c:pt>
                <c:pt idx="12">
                  <c:v>Põllumajandus- ja Toiduameti tegevus toidu ohutuse tagamiseks on piisav</c:v>
                </c:pt>
                <c:pt idx="13">
                  <c:v>Põhja-Eesti</c:v>
                </c:pt>
                <c:pt idx="14">
                  <c:v>Virumaa</c:v>
                </c:pt>
                <c:pt idx="15">
                  <c:v>Kesk-Eesti</c:v>
                </c:pt>
                <c:pt idx="16">
                  <c:v>Lääne-Eesti</c:v>
                </c:pt>
                <c:pt idx="17">
                  <c:v>Lõuna-Eesti</c:v>
                </c:pt>
              </c:strCache>
            </c:strRef>
          </c:cat>
          <c:val>
            <c:numRef>
              <c:f>Q3_d_taust!$F$113:$F$130</c:f>
              <c:numCache>
                <c:formatCode>0</c:formatCode>
                <c:ptCount val="18"/>
                <c:pt idx="1">
                  <c:v>3.20197044334975</c:v>
                </c:pt>
                <c:pt idx="2">
                  <c:v>0.80645161290322598</c:v>
                </c:pt>
                <c:pt idx="3">
                  <c:v>3.9215686274509798</c:v>
                </c:pt>
                <c:pt idx="5">
                  <c:v>4.3165467625899296</c:v>
                </c:pt>
                <c:pt idx="7">
                  <c:v>3.20197044334975</c:v>
                </c:pt>
                <c:pt idx="8">
                  <c:v>2.4193548387096802</c:v>
                </c:pt>
                <c:pt idx="9">
                  <c:v>3.9215686274509798</c:v>
                </c:pt>
                <c:pt idx="10">
                  <c:v>2.5</c:v>
                </c:pt>
                <c:pt idx="11">
                  <c:v>4.3165467625899296</c:v>
                </c:pt>
                <c:pt idx="13">
                  <c:v>4.4334975369458096</c:v>
                </c:pt>
                <c:pt idx="14">
                  <c:v>5.6451612903225801</c:v>
                </c:pt>
                <c:pt idx="15">
                  <c:v>1.9607843137254899</c:v>
                </c:pt>
                <c:pt idx="16">
                  <c:v>3.75</c:v>
                </c:pt>
                <c:pt idx="17">
                  <c:v>2.8776978417266199</c:v>
                </c:pt>
              </c:numCache>
            </c:numRef>
          </c:val>
          <c:extLst>
            <c:ext xmlns:c16="http://schemas.microsoft.com/office/drawing/2014/chart" uri="{C3380CC4-5D6E-409C-BE32-E72D297353CC}">
              <c16:uniqueId val="{00000005-2999-4566-97E1-990BEC7784C0}"/>
            </c:ext>
          </c:extLst>
        </c:ser>
        <c:ser>
          <c:idx val="5"/>
          <c:order val="5"/>
          <c:tx>
            <c:strRef>
              <c:f>Q3_d_taust!$G$112</c:f>
              <c:strCache>
                <c:ptCount val="1"/>
                <c:pt idx="0">
                  <c:v>Ei oska öelda</c:v>
                </c:pt>
              </c:strCache>
            </c:strRef>
          </c:tx>
          <c:spPr>
            <a:solidFill>
              <a:sysClr val="window" lastClr="FFFFFF">
                <a:lumMod val="75000"/>
              </a:sysClr>
            </a:solidFill>
            <a:ln>
              <a:noFill/>
            </a:ln>
            <a:effectLst/>
            <a:sp3d/>
          </c:spPr>
          <c:invertIfNegative val="0"/>
          <c:dLbls>
            <c:dLbl>
              <c:idx val="4"/>
              <c:layout>
                <c:manualLayout>
                  <c:x val="5.0793640636191111E-3"/>
                  <c:y val="1.874765303255156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999-4566-97E1-990BEC7784C0}"/>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Q3_d_taust!$A$113:$A$130</c:f>
              <c:strCache>
                <c:ptCount val="18"/>
                <c:pt idx="0">
                  <c:v>Põllumajandus- ja Toiduamet pöörab toidu ohutusele erilist tähelepanu</c:v>
                </c:pt>
                <c:pt idx="1">
                  <c:v>Põhja-Eesti</c:v>
                </c:pt>
                <c:pt idx="2">
                  <c:v>Virumaa</c:v>
                </c:pt>
                <c:pt idx="3">
                  <c:v>Kesk-Eesti</c:v>
                </c:pt>
                <c:pt idx="4">
                  <c:v>Lääne-Eesti</c:v>
                </c:pt>
                <c:pt idx="5">
                  <c:v>Lõuna-Eesti</c:v>
                </c:pt>
                <c:pt idx="6">
                  <c:v>Põllumajandus- ja Toiduamet on toidu ohutust puudutava info osas piisavalt avatud</c:v>
                </c:pt>
                <c:pt idx="7">
                  <c:v>Põhja-Eesti</c:v>
                </c:pt>
                <c:pt idx="8">
                  <c:v>Virumaa</c:v>
                </c:pt>
                <c:pt idx="9">
                  <c:v>Kesk-Eesti</c:v>
                </c:pt>
                <c:pt idx="10">
                  <c:v>Lääne-Eesti</c:v>
                </c:pt>
                <c:pt idx="11">
                  <c:v>Lõuna-Eesti</c:v>
                </c:pt>
                <c:pt idx="12">
                  <c:v>Põllumajandus- ja Toiduameti tegevus toidu ohutuse tagamiseks on piisav</c:v>
                </c:pt>
                <c:pt idx="13">
                  <c:v>Põhja-Eesti</c:v>
                </c:pt>
                <c:pt idx="14">
                  <c:v>Virumaa</c:v>
                </c:pt>
                <c:pt idx="15">
                  <c:v>Kesk-Eesti</c:v>
                </c:pt>
                <c:pt idx="16">
                  <c:v>Lääne-Eesti</c:v>
                </c:pt>
                <c:pt idx="17">
                  <c:v>Lõuna-Eesti</c:v>
                </c:pt>
              </c:strCache>
            </c:strRef>
          </c:cat>
          <c:val>
            <c:numRef>
              <c:f>Q3_d_taust!$G$113:$G$130</c:f>
              <c:numCache>
                <c:formatCode>0</c:formatCode>
                <c:ptCount val="18"/>
                <c:pt idx="1">
                  <c:v>9.3596059113300498</c:v>
                </c:pt>
                <c:pt idx="2">
                  <c:v>8.0645161290322598</c:v>
                </c:pt>
                <c:pt idx="3">
                  <c:v>3.9215686274509798</c:v>
                </c:pt>
                <c:pt idx="4">
                  <c:v>5</c:v>
                </c:pt>
                <c:pt idx="5">
                  <c:v>8.6330935251798593</c:v>
                </c:pt>
                <c:pt idx="7">
                  <c:v>9.6059113300492598</c:v>
                </c:pt>
                <c:pt idx="8">
                  <c:v>8.8709677419354804</c:v>
                </c:pt>
                <c:pt idx="9">
                  <c:v>5.8823529411764701</c:v>
                </c:pt>
                <c:pt idx="10">
                  <c:v>6.25</c:v>
                </c:pt>
                <c:pt idx="11">
                  <c:v>5.7553956834532398</c:v>
                </c:pt>
                <c:pt idx="13">
                  <c:v>10.098522167487699</c:v>
                </c:pt>
                <c:pt idx="14">
                  <c:v>9.67741935483871</c:v>
                </c:pt>
                <c:pt idx="15">
                  <c:v>5.8823529411764701</c:v>
                </c:pt>
                <c:pt idx="16">
                  <c:v>7.5</c:v>
                </c:pt>
                <c:pt idx="17">
                  <c:v>5.7553956834532398</c:v>
                </c:pt>
              </c:numCache>
            </c:numRef>
          </c:val>
          <c:extLst>
            <c:ext xmlns:c16="http://schemas.microsoft.com/office/drawing/2014/chart" uri="{C3380CC4-5D6E-409C-BE32-E72D297353CC}">
              <c16:uniqueId val="{00000007-2999-4566-97E1-990BEC7784C0}"/>
            </c:ext>
          </c:extLst>
        </c:ser>
        <c:dLbls>
          <c:showLegendKey val="0"/>
          <c:showVal val="1"/>
          <c:showCatName val="0"/>
          <c:showSerName val="0"/>
          <c:showPercent val="0"/>
          <c:showBubbleSize val="0"/>
        </c:dLbls>
        <c:gapWidth val="150"/>
        <c:shape val="box"/>
        <c:axId val="458879072"/>
        <c:axId val="458875152"/>
        <c:axId val="0"/>
      </c:bar3DChart>
      <c:catAx>
        <c:axId val="458879072"/>
        <c:scaling>
          <c:orientation val="maxMin"/>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t-EE"/>
          </a:p>
        </c:txPr>
        <c:crossAx val="458875152"/>
        <c:crosses val="autoZero"/>
        <c:auto val="1"/>
        <c:lblAlgn val="ctr"/>
        <c:lblOffset val="100"/>
        <c:noMultiLvlLbl val="0"/>
      </c:catAx>
      <c:valAx>
        <c:axId val="458875152"/>
        <c:scaling>
          <c:orientation val="minMax"/>
        </c:scaling>
        <c:delete val="1"/>
        <c:axPos val="t"/>
        <c:numFmt formatCode="0%" sourceLinked="1"/>
        <c:majorTickMark val="none"/>
        <c:minorTickMark val="none"/>
        <c:tickLblPos val="nextTo"/>
        <c:crossAx val="458879072"/>
        <c:crosses val="autoZero"/>
        <c:crossBetween val="between"/>
      </c:valAx>
      <c:spPr>
        <a:noFill/>
        <a:ln>
          <a:noFill/>
        </a:ln>
        <a:effectLst/>
      </c:spPr>
    </c:plotArea>
    <c:legend>
      <c:legendPos val="r"/>
      <c:layout>
        <c:manualLayout>
          <c:xMode val="edge"/>
          <c:yMode val="edge"/>
          <c:x val="0.81256545298242411"/>
          <c:y val="0.43550176240596117"/>
          <c:w val="0.15135545263155853"/>
          <c:h val="0.19177651233687493"/>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t-EE"/>
        </a:p>
      </c:txPr>
    </c:legend>
    <c:plotVisOnly val="1"/>
    <c:dispBlanksAs val="gap"/>
    <c:showDLblsOverMax val="0"/>
  </c:chart>
  <c:spPr>
    <a:noFill/>
    <a:ln w="9525" cap="flat" cmpd="sng" algn="ctr">
      <a:noFill/>
      <a:round/>
    </a:ln>
    <a:effectLst/>
  </c:spPr>
  <c:txPr>
    <a:bodyPr/>
    <a:lstStyle/>
    <a:p>
      <a:pPr>
        <a:defRPr b="1"/>
      </a:pPr>
      <a:endParaRPr lang="et-EE"/>
    </a:p>
  </c:txPr>
  <c:externalData r:id="rId4">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dirty="0">
                <a:solidFill>
                  <a:srgbClr val="595959"/>
                </a:solidFill>
                <a:latin typeface="Calibri"/>
              </a:rPr>
              <a:t>Kas Teile meenub viimase kuue kuu jooksul mõni konkreetne juhtum kui toidu ohutuse osas tekkis kahtlus või see ei olnud tagatud?
</a:t>
            </a:r>
            <a:r>
              <a:rPr lang="et-EE" sz="1400" b="0" strike="noStrike" spc="-1" dirty="0">
                <a:solidFill>
                  <a:srgbClr val="595959"/>
                </a:solidFill>
                <a:latin typeface="Calibri"/>
              </a:rPr>
              <a:t>N=800</a:t>
            </a:r>
          </a:p>
        </c:rich>
      </c:tx>
      <c:layout>
        <c:manualLayout>
          <c:xMode val="edge"/>
          <c:yMode val="edge"/>
          <c:x val="0.12232521757180183"/>
          <c:y val="3.4391531884131951E-2"/>
        </c:manualLayout>
      </c:layout>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bar3DChart>
        <c:barDir val="bar"/>
        <c:grouping val="percentStacked"/>
        <c:varyColors val="0"/>
        <c:ser>
          <c:idx val="0"/>
          <c:order val="0"/>
          <c:tx>
            <c:strRef>
              <c:f>'Q4'!$C$2</c:f>
              <c:strCache>
                <c:ptCount val="1"/>
                <c:pt idx="0">
                  <c:v>Jah</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multiLvlStrRef>
              <c:f>'Q4'!$A$3:$B$16</c:f>
              <c:multiLvlStrCache>
                <c:ptCount val="14"/>
                <c:lvl>
                  <c:pt idx="0">
                    <c:v>Üldjaotus</c:v>
                  </c:pt>
                  <c:pt idx="1">
                    <c:v>Mees</c:v>
                  </c:pt>
                  <c:pt idx="2">
                    <c:v>Naine</c:v>
                  </c:pt>
                  <c:pt idx="3">
                    <c:v>18-29</c:v>
                  </c:pt>
                  <c:pt idx="4">
                    <c:v>30-49</c:v>
                  </c:pt>
                  <c:pt idx="5">
                    <c:v>50-64</c:v>
                  </c:pt>
                  <c:pt idx="6">
                    <c:v>65-74</c:v>
                  </c:pt>
                  <c:pt idx="7">
                    <c:v>eesti</c:v>
                  </c:pt>
                  <c:pt idx="8">
                    <c:v>vene ja muu</c:v>
                  </c:pt>
                  <c:pt idx="9">
                    <c:v>Põhja-Eesti</c:v>
                  </c:pt>
                  <c:pt idx="10">
                    <c:v>Virumaa</c:v>
                  </c:pt>
                  <c:pt idx="11">
                    <c:v>Kesk-Eesti</c:v>
                  </c:pt>
                  <c:pt idx="12">
                    <c:v>Lääne-Eesti</c:v>
                  </c:pt>
                  <c:pt idx="13">
                    <c:v>Lõuna-Eesti</c:v>
                  </c:pt>
                </c:lvl>
                <c:lvl>
                  <c:pt idx="1">
                    <c:v>Sugu</c:v>
                  </c:pt>
                  <c:pt idx="3">
                    <c:v>Vanus</c:v>
                  </c:pt>
                  <c:pt idx="7">
                    <c:v>Suhtluskeel</c:v>
                  </c:pt>
                  <c:pt idx="9">
                    <c:v>Elukoht</c:v>
                  </c:pt>
                </c:lvl>
              </c:multiLvlStrCache>
            </c:multiLvlStrRef>
          </c:cat>
          <c:val>
            <c:numRef>
              <c:f>'Q4'!$C$3:$C$16</c:f>
              <c:numCache>
                <c:formatCode>0</c:formatCode>
                <c:ptCount val="14"/>
                <c:pt idx="0">
                  <c:v>16.5</c:v>
                </c:pt>
                <c:pt idx="1">
                  <c:v>15.0793650793651</c:v>
                </c:pt>
                <c:pt idx="2">
                  <c:v>17.7725118483412</c:v>
                </c:pt>
                <c:pt idx="3">
                  <c:v>16.788321167883201</c:v>
                </c:pt>
                <c:pt idx="4">
                  <c:v>15.2905198776758</c:v>
                </c:pt>
                <c:pt idx="5">
                  <c:v>18.614718614718601</c:v>
                </c:pt>
                <c:pt idx="6">
                  <c:v>15.2380952380952</c:v>
                </c:pt>
                <c:pt idx="7">
                  <c:v>17.7536231884058</c:v>
                </c:pt>
                <c:pt idx="8">
                  <c:v>13.709677419354801</c:v>
                </c:pt>
                <c:pt idx="9">
                  <c:v>18.226600985221701</c:v>
                </c:pt>
                <c:pt idx="10">
                  <c:v>13.709677419354801</c:v>
                </c:pt>
                <c:pt idx="11">
                  <c:v>19.6078431372549</c:v>
                </c:pt>
                <c:pt idx="12">
                  <c:v>16.25</c:v>
                </c:pt>
                <c:pt idx="13">
                  <c:v>12.9496402877698</c:v>
                </c:pt>
              </c:numCache>
            </c:numRef>
          </c:val>
          <c:extLst>
            <c:ext xmlns:c16="http://schemas.microsoft.com/office/drawing/2014/chart" uri="{C3380CC4-5D6E-409C-BE32-E72D297353CC}">
              <c16:uniqueId val="{00000000-4241-4340-9746-BAF00F7F3E09}"/>
            </c:ext>
          </c:extLst>
        </c:ser>
        <c:ser>
          <c:idx val="1"/>
          <c:order val="1"/>
          <c:tx>
            <c:strRef>
              <c:f>'Q4'!$D$2</c:f>
              <c:strCache>
                <c:ptCount val="1"/>
                <c:pt idx="0">
                  <c:v>Ei</c:v>
                </c:pt>
              </c:strCache>
            </c:strRef>
          </c:tx>
          <c:spPr>
            <a:solidFill>
              <a:schemeClr val="accent2">
                <a:lumMod val="60000"/>
                <a:lumOff val="40000"/>
              </a:schemeClr>
            </a:solidFill>
            <a:ln w="0">
              <a:noFill/>
            </a:ln>
          </c:spPr>
          <c:invertIfNegative val="0"/>
          <c:dLbls>
            <c:spPr>
              <a:noFill/>
              <a:ln>
                <a:noFill/>
              </a:ln>
              <a:effectLst/>
            </c:spPr>
            <c:txPr>
              <a:bodyPr wrap="square"/>
              <a:lstStyle/>
              <a:p>
                <a:pPr>
                  <a:defRPr sz="1200" b="1" strike="noStrike" spc="-1">
                    <a:solidFill>
                      <a:schemeClr val="tx1">
                        <a:lumMod val="75000"/>
                        <a:lumOff val="25000"/>
                      </a:schemeClr>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multiLvlStrRef>
              <c:f>'Q4'!$A$3:$B$16</c:f>
              <c:multiLvlStrCache>
                <c:ptCount val="14"/>
                <c:lvl>
                  <c:pt idx="0">
                    <c:v>Üldjaotus</c:v>
                  </c:pt>
                  <c:pt idx="1">
                    <c:v>Mees</c:v>
                  </c:pt>
                  <c:pt idx="2">
                    <c:v>Naine</c:v>
                  </c:pt>
                  <c:pt idx="3">
                    <c:v>18-29</c:v>
                  </c:pt>
                  <c:pt idx="4">
                    <c:v>30-49</c:v>
                  </c:pt>
                  <c:pt idx="5">
                    <c:v>50-64</c:v>
                  </c:pt>
                  <c:pt idx="6">
                    <c:v>65-74</c:v>
                  </c:pt>
                  <c:pt idx="7">
                    <c:v>eesti</c:v>
                  </c:pt>
                  <c:pt idx="8">
                    <c:v>vene ja muu</c:v>
                  </c:pt>
                  <c:pt idx="9">
                    <c:v>Põhja-Eesti</c:v>
                  </c:pt>
                  <c:pt idx="10">
                    <c:v>Virumaa</c:v>
                  </c:pt>
                  <c:pt idx="11">
                    <c:v>Kesk-Eesti</c:v>
                  </c:pt>
                  <c:pt idx="12">
                    <c:v>Lääne-Eesti</c:v>
                  </c:pt>
                  <c:pt idx="13">
                    <c:v>Lõuna-Eesti</c:v>
                  </c:pt>
                </c:lvl>
                <c:lvl>
                  <c:pt idx="1">
                    <c:v>Sugu</c:v>
                  </c:pt>
                  <c:pt idx="3">
                    <c:v>Vanus</c:v>
                  </c:pt>
                  <c:pt idx="7">
                    <c:v>Suhtluskeel</c:v>
                  </c:pt>
                  <c:pt idx="9">
                    <c:v>Elukoht</c:v>
                  </c:pt>
                </c:lvl>
              </c:multiLvlStrCache>
            </c:multiLvlStrRef>
          </c:cat>
          <c:val>
            <c:numRef>
              <c:f>'Q4'!$D$3:$D$16</c:f>
              <c:numCache>
                <c:formatCode>0</c:formatCode>
                <c:ptCount val="14"/>
                <c:pt idx="0">
                  <c:v>83.5</c:v>
                </c:pt>
                <c:pt idx="1">
                  <c:v>84.920634920634896</c:v>
                </c:pt>
                <c:pt idx="2">
                  <c:v>82.227488151658804</c:v>
                </c:pt>
                <c:pt idx="3">
                  <c:v>83.211678832116803</c:v>
                </c:pt>
                <c:pt idx="4">
                  <c:v>84.709480122324194</c:v>
                </c:pt>
                <c:pt idx="5">
                  <c:v>81.385281385281402</c:v>
                </c:pt>
                <c:pt idx="6">
                  <c:v>84.761904761904802</c:v>
                </c:pt>
                <c:pt idx="7">
                  <c:v>82.246376811594203</c:v>
                </c:pt>
                <c:pt idx="8">
                  <c:v>86.290322580645196</c:v>
                </c:pt>
                <c:pt idx="9">
                  <c:v>81.773399014778306</c:v>
                </c:pt>
                <c:pt idx="10">
                  <c:v>86.290322580645196</c:v>
                </c:pt>
                <c:pt idx="11">
                  <c:v>80.392156862745097</c:v>
                </c:pt>
                <c:pt idx="12">
                  <c:v>83.75</c:v>
                </c:pt>
                <c:pt idx="13">
                  <c:v>87.050359712230204</c:v>
                </c:pt>
              </c:numCache>
            </c:numRef>
          </c:val>
          <c:extLst>
            <c:ext xmlns:c16="http://schemas.microsoft.com/office/drawing/2014/chart" uri="{C3380CC4-5D6E-409C-BE32-E72D297353CC}">
              <c16:uniqueId val="{00000001-4241-4340-9746-BAF00F7F3E09}"/>
            </c:ext>
          </c:extLst>
        </c:ser>
        <c:dLbls>
          <c:showLegendKey val="0"/>
          <c:showVal val="0"/>
          <c:showCatName val="0"/>
          <c:showSerName val="0"/>
          <c:showPercent val="0"/>
          <c:showBubbleSize val="0"/>
        </c:dLbls>
        <c:gapWidth val="150"/>
        <c:shape val="box"/>
        <c:axId val="458879856"/>
        <c:axId val="458882600"/>
        <c:axId val="0"/>
      </c:bar3DChart>
      <c:catAx>
        <c:axId val="458879856"/>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200" b="1" strike="noStrike" spc="-1">
                <a:solidFill>
                  <a:srgbClr val="595959"/>
                </a:solidFill>
                <a:latin typeface="Calibri"/>
              </a:defRPr>
            </a:pPr>
            <a:endParaRPr lang="et-EE"/>
          </a:p>
        </c:txPr>
        <c:crossAx val="458882600"/>
        <c:crosses val="autoZero"/>
        <c:auto val="1"/>
        <c:lblAlgn val="ctr"/>
        <c:lblOffset val="100"/>
        <c:noMultiLvlLbl val="0"/>
      </c:catAx>
      <c:valAx>
        <c:axId val="458882600"/>
        <c:scaling>
          <c:orientation val="minMax"/>
        </c:scaling>
        <c:delete val="1"/>
        <c:axPos val="t"/>
        <c:numFmt formatCode="0%" sourceLinked="1"/>
        <c:majorTickMark val="none"/>
        <c:minorTickMark val="none"/>
        <c:tickLblPos val="nextTo"/>
        <c:crossAx val="458879856"/>
        <c:crosses val="autoZero"/>
        <c:crossBetween val="between"/>
      </c:valAx>
    </c:plotArea>
    <c:legend>
      <c:legendPos val="b"/>
      <c:layout>
        <c:manualLayout>
          <c:xMode val="edge"/>
          <c:yMode val="edge"/>
          <c:x val="0.44523077096294261"/>
          <c:y val="0.92863147835249382"/>
          <c:w val="0.11320489171534676"/>
          <c:h val="3.525741316916748E-2"/>
        </c:manualLayout>
      </c:layout>
      <c:overlay val="0"/>
      <c:spPr>
        <a:noFill/>
        <a:ln w="0">
          <a:noFill/>
        </a:ln>
      </c:spPr>
      <c:txPr>
        <a:bodyPr/>
        <a:lstStyle/>
        <a:p>
          <a:pPr>
            <a:defRPr sz="1200"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t-EE"/>
              <a:t>Milline on Teie kindlustunne järgmiste tootegruppide ohutuse osas? </a:t>
            </a:r>
            <a:br>
              <a:rPr lang="et-EE"/>
            </a:br>
            <a:r>
              <a:rPr lang="et-EE" b="0"/>
              <a:t>N=800</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t-E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percentStacked"/>
        <c:varyColors val="0"/>
        <c:ser>
          <c:idx val="0"/>
          <c:order val="0"/>
          <c:tx>
            <c:strRef>
              <c:f>'Q5'!$B$2</c:f>
              <c:strCache>
                <c:ptCount val="1"/>
                <c:pt idx="0">
                  <c:v>Olen täiesti kindel</c:v>
                </c:pt>
              </c:strCache>
            </c:strRef>
          </c:tx>
          <c:spPr>
            <a:solidFill>
              <a:schemeClr val="accent1">
                <a:lumMod val="75000"/>
              </a:scheme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'Q5'!$A$3:$A$20</c:f>
              <c:strCache>
                <c:ptCount val="18"/>
                <c:pt idx="0">
                  <c:v>Leiva- ja saiatooted</c:v>
                </c:pt>
                <c:pt idx="1">
                  <c:v>Juust</c:v>
                </c:pt>
                <c:pt idx="2">
                  <c:v>Piim ja värske piima tooted</c:v>
                </c:pt>
                <c:pt idx="3">
                  <c:v>Mahlad</c:v>
                </c:pt>
                <c:pt idx="4">
                  <c:v>Maiustused</c:v>
                </c:pt>
                <c:pt idx="5">
                  <c:v>Klaaspurkides ja –pudelites toit</c:v>
                </c:pt>
                <c:pt idx="6">
                  <c:v>Külmutatud tooted</c:v>
                </c:pt>
                <c:pt idx="7">
                  <c:v>Sealiha</c:v>
                </c:pt>
                <c:pt idx="8">
                  <c:v>Veiseliha</c:v>
                </c:pt>
                <c:pt idx="9">
                  <c:v>Plekist konservikarpides toit</c:v>
                </c:pt>
                <c:pt idx="10">
                  <c:v>Toidulisandid, sh vitamiinid</c:v>
                </c:pt>
                <c:pt idx="11">
                  <c:v>Värsked puu- ja köögiviljad ning marjad</c:v>
                </c:pt>
                <c:pt idx="12">
                  <c:v>Plastpakendis ja –pudelites ning kilepakendis toit</c:v>
                </c:pt>
                <c:pt idx="13">
                  <c:v>Lihatooted</c:v>
                </c:pt>
                <c:pt idx="14">
                  <c:v>Linnuliha</c:v>
                </c:pt>
                <c:pt idx="15">
                  <c:v>Valmistoit</c:v>
                </c:pt>
                <c:pt idx="16">
                  <c:v>Eelnevalt lõigatud ja pestud värsked köögiviljad</c:v>
                </c:pt>
                <c:pt idx="17">
                  <c:v>Kala ja kalatooted</c:v>
                </c:pt>
              </c:strCache>
            </c:strRef>
          </c:cat>
          <c:val>
            <c:numRef>
              <c:f>'Q5'!$B$3:$B$20</c:f>
              <c:numCache>
                <c:formatCode>0</c:formatCode>
                <c:ptCount val="18"/>
                <c:pt idx="0">
                  <c:v>24.5</c:v>
                </c:pt>
                <c:pt idx="1">
                  <c:v>24</c:v>
                </c:pt>
                <c:pt idx="2">
                  <c:v>17.5</c:v>
                </c:pt>
                <c:pt idx="3">
                  <c:v>16.5</c:v>
                </c:pt>
                <c:pt idx="4">
                  <c:v>16.25</c:v>
                </c:pt>
                <c:pt idx="5">
                  <c:v>15.125</c:v>
                </c:pt>
                <c:pt idx="6">
                  <c:v>14</c:v>
                </c:pt>
                <c:pt idx="7">
                  <c:v>12.375</c:v>
                </c:pt>
                <c:pt idx="8">
                  <c:v>11.75</c:v>
                </c:pt>
                <c:pt idx="9">
                  <c:v>11.375</c:v>
                </c:pt>
                <c:pt idx="10">
                  <c:v>11</c:v>
                </c:pt>
                <c:pt idx="11">
                  <c:v>10.25</c:v>
                </c:pt>
                <c:pt idx="12">
                  <c:v>9.375</c:v>
                </c:pt>
                <c:pt idx="13">
                  <c:v>8.75</c:v>
                </c:pt>
                <c:pt idx="14">
                  <c:v>8.75</c:v>
                </c:pt>
                <c:pt idx="15">
                  <c:v>7</c:v>
                </c:pt>
                <c:pt idx="16">
                  <c:v>6.75</c:v>
                </c:pt>
                <c:pt idx="17">
                  <c:v>5.875</c:v>
                </c:pt>
              </c:numCache>
            </c:numRef>
          </c:val>
          <c:extLst>
            <c:ext xmlns:c16="http://schemas.microsoft.com/office/drawing/2014/chart" uri="{C3380CC4-5D6E-409C-BE32-E72D297353CC}">
              <c16:uniqueId val="{00000000-19FE-4BA2-882B-073ADA4E4493}"/>
            </c:ext>
          </c:extLst>
        </c:ser>
        <c:ser>
          <c:idx val="1"/>
          <c:order val="1"/>
          <c:tx>
            <c:strRef>
              <c:f>'Q5'!$C$2</c:f>
              <c:strCache>
                <c:ptCount val="1"/>
                <c:pt idx="0">
                  <c:v>Pigem olen kindel</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'Q5'!$A$3:$A$20</c:f>
              <c:strCache>
                <c:ptCount val="18"/>
                <c:pt idx="0">
                  <c:v>Leiva- ja saiatooted</c:v>
                </c:pt>
                <c:pt idx="1">
                  <c:v>Juust</c:v>
                </c:pt>
                <c:pt idx="2">
                  <c:v>Piim ja värske piima tooted</c:v>
                </c:pt>
                <c:pt idx="3">
                  <c:v>Mahlad</c:v>
                </c:pt>
                <c:pt idx="4">
                  <c:v>Maiustused</c:v>
                </c:pt>
                <c:pt idx="5">
                  <c:v>Klaaspurkides ja –pudelites toit</c:v>
                </c:pt>
                <c:pt idx="6">
                  <c:v>Külmutatud tooted</c:v>
                </c:pt>
                <c:pt idx="7">
                  <c:v>Sealiha</c:v>
                </c:pt>
                <c:pt idx="8">
                  <c:v>Veiseliha</c:v>
                </c:pt>
                <c:pt idx="9">
                  <c:v>Plekist konservikarpides toit</c:v>
                </c:pt>
                <c:pt idx="10">
                  <c:v>Toidulisandid, sh vitamiinid</c:v>
                </c:pt>
                <c:pt idx="11">
                  <c:v>Värsked puu- ja köögiviljad ning marjad</c:v>
                </c:pt>
                <c:pt idx="12">
                  <c:v>Plastpakendis ja –pudelites ning kilepakendis toit</c:v>
                </c:pt>
                <c:pt idx="13">
                  <c:v>Lihatooted</c:v>
                </c:pt>
                <c:pt idx="14">
                  <c:v>Linnuliha</c:v>
                </c:pt>
                <c:pt idx="15">
                  <c:v>Valmistoit</c:v>
                </c:pt>
                <c:pt idx="16">
                  <c:v>Eelnevalt lõigatud ja pestud värsked köögiviljad</c:v>
                </c:pt>
                <c:pt idx="17">
                  <c:v>Kala ja kalatooted</c:v>
                </c:pt>
              </c:strCache>
            </c:strRef>
          </c:cat>
          <c:val>
            <c:numRef>
              <c:f>'Q5'!$C$3:$C$20</c:f>
              <c:numCache>
                <c:formatCode>0</c:formatCode>
                <c:ptCount val="18"/>
                <c:pt idx="0">
                  <c:v>51.875</c:v>
                </c:pt>
                <c:pt idx="1">
                  <c:v>53.75</c:v>
                </c:pt>
                <c:pt idx="2">
                  <c:v>53.625</c:v>
                </c:pt>
                <c:pt idx="3">
                  <c:v>45.75</c:v>
                </c:pt>
                <c:pt idx="4">
                  <c:v>46.25</c:v>
                </c:pt>
                <c:pt idx="5">
                  <c:v>50.625</c:v>
                </c:pt>
                <c:pt idx="6">
                  <c:v>42.375</c:v>
                </c:pt>
                <c:pt idx="7">
                  <c:v>46.125</c:v>
                </c:pt>
                <c:pt idx="8">
                  <c:v>48.25</c:v>
                </c:pt>
                <c:pt idx="9">
                  <c:v>37.75</c:v>
                </c:pt>
                <c:pt idx="10">
                  <c:v>32.875</c:v>
                </c:pt>
                <c:pt idx="11">
                  <c:v>42.5</c:v>
                </c:pt>
                <c:pt idx="12">
                  <c:v>33.75</c:v>
                </c:pt>
                <c:pt idx="13">
                  <c:v>40.875</c:v>
                </c:pt>
                <c:pt idx="14">
                  <c:v>40.875</c:v>
                </c:pt>
                <c:pt idx="15">
                  <c:v>30.125</c:v>
                </c:pt>
                <c:pt idx="16">
                  <c:v>29.75</c:v>
                </c:pt>
                <c:pt idx="17">
                  <c:v>32.5</c:v>
                </c:pt>
              </c:numCache>
            </c:numRef>
          </c:val>
          <c:extLst>
            <c:ext xmlns:c16="http://schemas.microsoft.com/office/drawing/2014/chart" uri="{C3380CC4-5D6E-409C-BE32-E72D297353CC}">
              <c16:uniqueId val="{00000001-19FE-4BA2-882B-073ADA4E4493}"/>
            </c:ext>
          </c:extLst>
        </c:ser>
        <c:ser>
          <c:idx val="2"/>
          <c:order val="2"/>
          <c:tx>
            <c:strRef>
              <c:f>'Q5'!$D$2</c:f>
              <c:strCache>
                <c:ptCount val="1"/>
                <c:pt idx="0">
                  <c:v>Nii ja naa</c:v>
                </c:pt>
              </c:strCache>
            </c:strRef>
          </c:tx>
          <c:spPr>
            <a:solidFill>
              <a:srgbClr val="5B9BD5">
                <a:lumMod val="40000"/>
                <a:lumOff val="6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'Q5'!$A$3:$A$20</c:f>
              <c:strCache>
                <c:ptCount val="18"/>
                <c:pt idx="0">
                  <c:v>Leiva- ja saiatooted</c:v>
                </c:pt>
                <c:pt idx="1">
                  <c:v>Juust</c:v>
                </c:pt>
                <c:pt idx="2">
                  <c:v>Piim ja värske piima tooted</c:v>
                </c:pt>
                <c:pt idx="3">
                  <c:v>Mahlad</c:v>
                </c:pt>
                <c:pt idx="4">
                  <c:v>Maiustused</c:v>
                </c:pt>
                <c:pt idx="5">
                  <c:v>Klaaspurkides ja –pudelites toit</c:v>
                </c:pt>
                <c:pt idx="6">
                  <c:v>Külmutatud tooted</c:v>
                </c:pt>
                <c:pt idx="7">
                  <c:v>Sealiha</c:v>
                </c:pt>
                <c:pt idx="8">
                  <c:v>Veiseliha</c:v>
                </c:pt>
                <c:pt idx="9">
                  <c:v>Plekist konservikarpides toit</c:v>
                </c:pt>
                <c:pt idx="10">
                  <c:v>Toidulisandid, sh vitamiinid</c:v>
                </c:pt>
                <c:pt idx="11">
                  <c:v>Värsked puu- ja köögiviljad ning marjad</c:v>
                </c:pt>
                <c:pt idx="12">
                  <c:v>Plastpakendis ja –pudelites ning kilepakendis toit</c:v>
                </c:pt>
                <c:pt idx="13">
                  <c:v>Lihatooted</c:v>
                </c:pt>
                <c:pt idx="14">
                  <c:v>Linnuliha</c:v>
                </c:pt>
                <c:pt idx="15">
                  <c:v>Valmistoit</c:v>
                </c:pt>
                <c:pt idx="16">
                  <c:v>Eelnevalt lõigatud ja pestud värsked köögiviljad</c:v>
                </c:pt>
                <c:pt idx="17">
                  <c:v>Kala ja kalatooted</c:v>
                </c:pt>
              </c:strCache>
            </c:strRef>
          </c:cat>
          <c:val>
            <c:numRef>
              <c:f>'Q5'!$D$3:$D$20</c:f>
              <c:numCache>
                <c:formatCode>0</c:formatCode>
                <c:ptCount val="18"/>
                <c:pt idx="0">
                  <c:v>16</c:v>
                </c:pt>
                <c:pt idx="1">
                  <c:v>15</c:v>
                </c:pt>
                <c:pt idx="2">
                  <c:v>20.125</c:v>
                </c:pt>
                <c:pt idx="3">
                  <c:v>23.625</c:v>
                </c:pt>
                <c:pt idx="4">
                  <c:v>23.875</c:v>
                </c:pt>
                <c:pt idx="5">
                  <c:v>22.75</c:v>
                </c:pt>
                <c:pt idx="6">
                  <c:v>29.75</c:v>
                </c:pt>
                <c:pt idx="7">
                  <c:v>25.75</c:v>
                </c:pt>
                <c:pt idx="8">
                  <c:v>22.25</c:v>
                </c:pt>
                <c:pt idx="9">
                  <c:v>29.875</c:v>
                </c:pt>
                <c:pt idx="10">
                  <c:v>30.125</c:v>
                </c:pt>
                <c:pt idx="11">
                  <c:v>32.625</c:v>
                </c:pt>
                <c:pt idx="12">
                  <c:v>37.625</c:v>
                </c:pt>
                <c:pt idx="13">
                  <c:v>32.625</c:v>
                </c:pt>
                <c:pt idx="14">
                  <c:v>30.625</c:v>
                </c:pt>
                <c:pt idx="15">
                  <c:v>40.375</c:v>
                </c:pt>
                <c:pt idx="16">
                  <c:v>37.625</c:v>
                </c:pt>
                <c:pt idx="17">
                  <c:v>39</c:v>
                </c:pt>
              </c:numCache>
            </c:numRef>
          </c:val>
          <c:extLst>
            <c:ext xmlns:c16="http://schemas.microsoft.com/office/drawing/2014/chart" uri="{C3380CC4-5D6E-409C-BE32-E72D297353CC}">
              <c16:uniqueId val="{00000002-19FE-4BA2-882B-073ADA4E4493}"/>
            </c:ext>
          </c:extLst>
        </c:ser>
        <c:ser>
          <c:idx val="3"/>
          <c:order val="3"/>
          <c:tx>
            <c:strRef>
              <c:f>'Q5'!$E$2</c:f>
              <c:strCache>
                <c:ptCount val="1"/>
                <c:pt idx="0">
                  <c:v>Pigem ei ole kindel</c:v>
                </c:pt>
              </c:strCache>
            </c:strRef>
          </c:tx>
          <c:spPr>
            <a:solidFill>
              <a:srgbClr val="ED7D31">
                <a:lumMod val="60000"/>
                <a:lumOff val="4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'Q5'!$A$3:$A$20</c:f>
              <c:strCache>
                <c:ptCount val="18"/>
                <c:pt idx="0">
                  <c:v>Leiva- ja saiatooted</c:v>
                </c:pt>
                <c:pt idx="1">
                  <c:v>Juust</c:v>
                </c:pt>
                <c:pt idx="2">
                  <c:v>Piim ja värske piima tooted</c:v>
                </c:pt>
                <c:pt idx="3">
                  <c:v>Mahlad</c:v>
                </c:pt>
                <c:pt idx="4">
                  <c:v>Maiustused</c:v>
                </c:pt>
                <c:pt idx="5">
                  <c:v>Klaaspurkides ja –pudelites toit</c:v>
                </c:pt>
                <c:pt idx="6">
                  <c:v>Külmutatud tooted</c:v>
                </c:pt>
                <c:pt idx="7">
                  <c:v>Sealiha</c:v>
                </c:pt>
                <c:pt idx="8">
                  <c:v>Veiseliha</c:v>
                </c:pt>
                <c:pt idx="9">
                  <c:v>Plekist konservikarpides toit</c:v>
                </c:pt>
                <c:pt idx="10">
                  <c:v>Toidulisandid, sh vitamiinid</c:v>
                </c:pt>
                <c:pt idx="11">
                  <c:v>Värsked puu- ja köögiviljad ning marjad</c:v>
                </c:pt>
                <c:pt idx="12">
                  <c:v>Plastpakendis ja –pudelites ning kilepakendis toit</c:v>
                </c:pt>
                <c:pt idx="13">
                  <c:v>Lihatooted</c:v>
                </c:pt>
                <c:pt idx="14">
                  <c:v>Linnuliha</c:v>
                </c:pt>
                <c:pt idx="15">
                  <c:v>Valmistoit</c:v>
                </c:pt>
                <c:pt idx="16">
                  <c:v>Eelnevalt lõigatud ja pestud värsked köögiviljad</c:v>
                </c:pt>
                <c:pt idx="17">
                  <c:v>Kala ja kalatooted</c:v>
                </c:pt>
              </c:strCache>
            </c:strRef>
          </c:cat>
          <c:val>
            <c:numRef>
              <c:f>'Q5'!$E$3:$E$20</c:f>
              <c:numCache>
                <c:formatCode>0</c:formatCode>
                <c:ptCount val="18"/>
                <c:pt idx="0">
                  <c:v>4</c:v>
                </c:pt>
                <c:pt idx="1">
                  <c:v>3.125</c:v>
                </c:pt>
                <c:pt idx="2">
                  <c:v>4.125</c:v>
                </c:pt>
                <c:pt idx="3">
                  <c:v>7.625</c:v>
                </c:pt>
                <c:pt idx="4">
                  <c:v>6.5</c:v>
                </c:pt>
                <c:pt idx="5">
                  <c:v>6.625</c:v>
                </c:pt>
                <c:pt idx="6">
                  <c:v>8.5</c:v>
                </c:pt>
                <c:pt idx="7">
                  <c:v>8.25</c:v>
                </c:pt>
                <c:pt idx="8">
                  <c:v>7</c:v>
                </c:pt>
                <c:pt idx="9">
                  <c:v>12.375</c:v>
                </c:pt>
                <c:pt idx="10">
                  <c:v>10.75</c:v>
                </c:pt>
                <c:pt idx="11">
                  <c:v>9.125</c:v>
                </c:pt>
                <c:pt idx="12">
                  <c:v>12.125</c:v>
                </c:pt>
                <c:pt idx="13">
                  <c:v>10.125</c:v>
                </c:pt>
                <c:pt idx="14">
                  <c:v>12.5</c:v>
                </c:pt>
                <c:pt idx="15">
                  <c:v>13.75</c:v>
                </c:pt>
                <c:pt idx="16">
                  <c:v>16.125</c:v>
                </c:pt>
                <c:pt idx="17">
                  <c:v>15.375</c:v>
                </c:pt>
              </c:numCache>
            </c:numRef>
          </c:val>
          <c:extLst>
            <c:ext xmlns:c16="http://schemas.microsoft.com/office/drawing/2014/chart" uri="{C3380CC4-5D6E-409C-BE32-E72D297353CC}">
              <c16:uniqueId val="{00000003-19FE-4BA2-882B-073ADA4E4493}"/>
            </c:ext>
          </c:extLst>
        </c:ser>
        <c:ser>
          <c:idx val="4"/>
          <c:order val="4"/>
          <c:tx>
            <c:strRef>
              <c:f>'Q5'!$F$2</c:f>
              <c:strCache>
                <c:ptCount val="1"/>
                <c:pt idx="0">
                  <c:v>Kindlustunne puudub täielikult</c:v>
                </c:pt>
              </c:strCache>
            </c:strRef>
          </c:tx>
          <c:spPr>
            <a:solidFill>
              <a:srgbClr val="ED7D31"/>
            </a:solidFill>
            <a:ln>
              <a:noFill/>
            </a:ln>
            <a:effectLst/>
            <a:sp3d/>
          </c:spPr>
          <c:invertIfNegative val="0"/>
          <c:dLbls>
            <c:dLbl>
              <c:idx val="5"/>
              <c:layout>
                <c:manualLayout>
                  <c:x val="5.3220003522213264E-4"/>
                  <c:y val="3.836144762627528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9FE-4BA2-882B-073ADA4E4493}"/>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'Q5'!$A$3:$A$20</c:f>
              <c:strCache>
                <c:ptCount val="18"/>
                <c:pt idx="0">
                  <c:v>Leiva- ja saiatooted</c:v>
                </c:pt>
                <c:pt idx="1">
                  <c:v>Juust</c:v>
                </c:pt>
                <c:pt idx="2">
                  <c:v>Piim ja värske piima tooted</c:v>
                </c:pt>
                <c:pt idx="3">
                  <c:v>Mahlad</c:v>
                </c:pt>
                <c:pt idx="4">
                  <c:v>Maiustused</c:v>
                </c:pt>
                <c:pt idx="5">
                  <c:v>Klaaspurkides ja –pudelites toit</c:v>
                </c:pt>
                <c:pt idx="6">
                  <c:v>Külmutatud tooted</c:v>
                </c:pt>
                <c:pt idx="7">
                  <c:v>Sealiha</c:v>
                </c:pt>
                <c:pt idx="8">
                  <c:v>Veiseliha</c:v>
                </c:pt>
                <c:pt idx="9">
                  <c:v>Plekist konservikarpides toit</c:v>
                </c:pt>
                <c:pt idx="10">
                  <c:v>Toidulisandid, sh vitamiinid</c:v>
                </c:pt>
                <c:pt idx="11">
                  <c:v>Värsked puu- ja köögiviljad ning marjad</c:v>
                </c:pt>
                <c:pt idx="12">
                  <c:v>Plastpakendis ja –pudelites ning kilepakendis toit</c:v>
                </c:pt>
                <c:pt idx="13">
                  <c:v>Lihatooted</c:v>
                </c:pt>
                <c:pt idx="14">
                  <c:v>Linnuliha</c:v>
                </c:pt>
                <c:pt idx="15">
                  <c:v>Valmistoit</c:v>
                </c:pt>
                <c:pt idx="16">
                  <c:v>Eelnevalt lõigatud ja pestud värsked köögiviljad</c:v>
                </c:pt>
                <c:pt idx="17">
                  <c:v>Kala ja kalatooted</c:v>
                </c:pt>
              </c:strCache>
            </c:strRef>
          </c:cat>
          <c:val>
            <c:numRef>
              <c:f>'Q5'!$F$3:$F$20</c:f>
              <c:numCache>
                <c:formatCode>0</c:formatCode>
                <c:ptCount val="18"/>
                <c:pt idx="0">
                  <c:v>1.375</c:v>
                </c:pt>
                <c:pt idx="1">
                  <c:v>1.5</c:v>
                </c:pt>
                <c:pt idx="2">
                  <c:v>2.125</c:v>
                </c:pt>
                <c:pt idx="3">
                  <c:v>3.5</c:v>
                </c:pt>
                <c:pt idx="4">
                  <c:v>3.625</c:v>
                </c:pt>
                <c:pt idx="5">
                  <c:v>1.625</c:v>
                </c:pt>
                <c:pt idx="6">
                  <c:v>2.875</c:v>
                </c:pt>
                <c:pt idx="7">
                  <c:v>2.25</c:v>
                </c:pt>
                <c:pt idx="8">
                  <c:v>2.5</c:v>
                </c:pt>
                <c:pt idx="9">
                  <c:v>3.75</c:v>
                </c:pt>
                <c:pt idx="10">
                  <c:v>6.375</c:v>
                </c:pt>
                <c:pt idx="11">
                  <c:v>3</c:v>
                </c:pt>
                <c:pt idx="12">
                  <c:v>3.875</c:v>
                </c:pt>
                <c:pt idx="13">
                  <c:v>3</c:v>
                </c:pt>
                <c:pt idx="14">
                  <c:v>3.375</c:v>
                </c:pt>
                <c:pt idx="15">
                  <c:v>5.125</c:v>
                </c:pt>
                <c:pt idx="16">
                  <c:v>5.25</c:v>
                </c:pt>
                <c:pt idx="17">
                  <c:v>3</c:v>
                </c:pt>
              </c:numCache>
            </c:numRef>
          </c:val>
          <c:extLst>
            <c:ext xmlns:c16="http://schemas.microsoft.com/office/drawing/2014/chart" uri="{C3380CC4-5D6E-409C-BE32-E72D297353CC}">
              <c16:uniqueId val="{00000005-19FE-4BA2-882B-073ADA4E4493}"/>
            </c:ext>
          </c:extLst>
        </c:ser>
        <c:ser>
          <c:idx val="5"/>
          <c:order val="5"/>
          <c:tx>
            <c:strRef>
              <c:f>'Q5'!$G$2</c:f>
              <c:strCache>
                <c:ptCount val="1"/>
                <c:pt idx="0">
                  <c:v>Ei oska öelda</c:v>
                </c:pt>
              </c:strCache>
            </c:strRef>
          </c:tx>
          <c:spPr>
            <a:solidFill>
              <a:sysClr val="window" lastClr="FFFFFF">
                <a:lumMod val="75000"/>
              </a:sysClr>
            </a:solidFill>
            <a:ln>
              <a:noFill/>
            </a:ln>
            <a:effectLst/>
            <a:sp3d/>
          </c:spPr>
          <c:invertIfNegative val="0"/>
          <c:dLbls>
            <c:dLbl>
              <c:idx val="4"/>
              <c:layout>
                <c:manualLayout>
                  <c:x val="5.0793640636191111E-3"/>
                  <c:y val="1.874765303255156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9FE-4BA2-882B-073ADA4E4493}"/>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'Q5'!$A$3:$A$20</c:f>
              <c:strCache>
                <c:ptCount val="18"/>
                <c:pt idx="0">
                  <c:v>Leiva- ja saiatooted</c:v>
                </c:pt>
                <c:pt idx="1">
                  <c:v>Juust</c:v>
                </c:pt>
                <c:pt idx="2">
                  <c:v>Piim ja värske piima tooted</c:v>
                </c:pt>
                <c:pt idx="3">
                  <c:v>Mahlad</c:v>
                </c:pt>
                <c:pt idx="4">
                  <c:v>Maiustused</c:v>
                </c:pt>
                <c:pt idx="5">
                  <c:v>Klaaspurkides ja –pudelites toit</c:v>
                </c:pt>
                <c:pt idx="6">
                  <c:v>Külmutatud tooted</c:v>
                </c:pt>
                <c:pt idx="7">
                  <c:v>Sealiha</c:v>
                </c:pt>
                <c:pt idx="8">
                  <c:v>Veiseliha</c:v>
                </c:pt>
                <c:pt idx="9">
                  <c:v>Plekist konservikarpides toit</c:v>
                </c:pt>
                <c:pt idx="10">
                  <c:v>Toidulisandid, sh vitamiinid</c:v>
                </c:pt>
                <c:pt idx="11">
                  <c:v>Värsked puu- ja köögiviljad ning marjad</c:v>
                </c:pt>
                <c:pt idx="12">
                  <c:v>Plastpakendis ja –pudelites ning kilepakendis toit</c:v>
                </c:pt>
                <c:pt idx="13">
                  <c:v>Lihatooted</c:v>
                </c:pt>
                <c:pt idx="14">
                  <c:v>Linnuliha</c:v>
                </c:pt>
                <c:pt idx="15">
                  <c:v>Valmistoit</c:v>
                </c:pt>
                <c:pt idx="16">
                  <c:v>Eelnevalt lõigatud ja pestud värsked köögiviljad</c:v>
                </c:pt>
                <c:pt idx="17">
                  <c:v>Kala ja kalatooted</c:v>
                </c:pt>
              </c:strCache>
            </c:strRef>
          </c:cat>
          <c:val>
            <c:numRef>
              <c:f>'Q5'!$G$3:$G$20</c:f>
              <c:numCache>
                <c:formatCode>0</c:formatCode>
                <c:ptCount val="18"/>
                <c:pt idx="0">
                  <c:v>2.25</c:v>
                </c:pt>
                <c:pt idx="1">
                  <c:v>2.625</c:v>
                </c:pt>
                <c:pt idx="2">
                  <c:v>2.5</c:v>
                </c:pt>
                <c:pt idx="3">
                  <c:v>3</c:v>
                </c:pt>
                <c:pt idx="4">
                  <c:v>3.5</c:v>
                </c:pt>
                <c:pt idx="5">
                  <c:v>3.25</c:v>
                </c:pt>
                <c:pt idx="6">
                  <c:v>2.5</c:v>
                </c:pt>
                <c:pt idx="7">
                  <c:v>5.25</c:v>
                </c:pt>
                <c:pt idx="8">
                  <c:v>8.25</c:v>
                </c:pt>
                <c:pt idx="9">
                  <c:v>4.875</c:v>
                </c:pt>
                <c:pt idx="10">
                  <c:v>8.875</c:v>
                </c:pt>
                <c:pt idx="11">
                  <c:v>2.5</c:v>
                </c:pt>
                <c:pt idx="12">
                  <c:v>3.25</c:v>
                </c:pt>
                <c:pt idx="13">
                  <c:v>4.625</c:v>
                </c:pt>
                <c:pt idx="14">
                  <c:v>3.875</c:v>
                </c:pt>
                <c:pt idx="15">
                  <c:v>3.625</c:v>
                </c:pt>
                <c:pt idx="16">
                  <c:v>4.5</c:v>
                </c:pt>
                <c:pt idx="17">
                  <c:v>4.25</c:v>
                </c:pt>
              </c:numCache>
            </c:numRef>
          </c:val>
          <c:extLst>
            <c:ext xmlns:c16="http://schemas.microsoft.com/office/drawing/2014/chart" uri="{C3380CC4-5D6E-409C-BE32-E72D297353CC}">
              <c16:uniqueId val="{00000007-19FE-4BA2-882B-073ADA4E4493}"/>
            </c:ext>
          </c:extLst>
        </c:ser>
        <c:dLbls>
          <c:showLegendKey val="0"/>
          <c:showVal val="1"/>
          <c:showCatName val="0"/>
          <c:showSerName val="0"/>
          <c:showPercent val="0"/>
          <c:showBubbleSize val="0"/>
        </c:dLbls>
        <c:gapWidth val="150"/>
        <c:shape val="box"/>
        <c:axId val="458879464"/>
        <c:axId val="458880248"/>
        <c:axId val="0"/>
      </c:bar3DChart>
      <c:catAx>
        <c:axId val="458879464"/>
        <c:scaling>
          <c:orientation val="maxMin"/>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t-EE"/>
          </a:p>
        </c:txPr>
        <c:crossAx val="458880248"/>
        <c:crosses val="autoZero"/>
        <c:auto val="1"/>
        <c:lblAlgn val="ctr"/>
        <c:lblOffset val="100"/>
        <c:noMultiLvlLbl val="0"/>
      </c:catAx>
      <c:valAx>
        <c:axId val="458880248"/>
        <c:scaling>
          <c:orientation val="minMax"/>
        </c:scaling>
        <c:delete val="1"/>
        <c:axPos val="t"/>
        <c:numFmt formatCode="0%" sourceLinked="1"/>
        <c:majorTickMark val="none"/>
        <c:minorTickMark val="none"/>
        <c:tickLblPos val="nextTo"/>
        <c:crossAx val="4588794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t-EE"/>
        </a:p>
      </c:txPr>
    </c:legend>
    <c:plotVisOnly val="1"/>
    <c:dispBlanksAs val="gap"/>
    <c:showDLblsOverMax val="0"/>
  </c:chart>
  <c:spPr>
    <a:noFill/>
    <a:ln w="9525" cap="flat" cmpd="sng" algn="ctr">
      <a:noFill/>
      <a:round/>
    </a:ln>
    <a:effectLst/>
  </c:spPr>
  <c:txPr>
    <a:bodyPr/>
    <a:lstStyle/>
    <a:p>
      <a:pPr>
        <a:defRPr b="1"/>
      </a:pPr>
      <a:endParaRPr lang="et-EE"/>
    </a:p>
  </c:txPr>
  <c:externalData r:id="rId4">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a:solidFill>
                  <a:srgbClr val="595959"/>
                </a:solidFill>
                <a:latin typeface="Calibri"/>
              </a:rPr>
              <a:t>Milline on Teie kindlustunne järgmiste tootegruppide ohutuse osas? 
</a:t>
            </a:r>
            <a:r>
              <a:rPr lang="et-EE" sz="1400" b="0" strike="noStrike" spc="-1">
                <a:solidFill>
                  <a:srgbClr val="595959"/>
                </a:solidFill>
                <a:latin typeface="Calibri"/>
              </a:rPr>
              <a:t>N=800</a:t>
            </a:r>
          </a:p>
        </c:rich>
      </c:tx>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bar3DChart>
        <c:barDir val="bar"/>
        <c:grouping val="percentStacked"/>
        <c:varyColors val="0"/>
        <c:ser>
          <c:idx val="0"/>
          <c:order val="0"/>
          <c:tx>
            <c:strRef>
              <c:f>Q5_taust!$B$2</c:f>
              <c:strCache>
                <c:ptCount val="1"/>
                <c:pt idx="0">
                  <c:v>Olen täiesti kindel</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Q5_taust!$A$3:$A$29</c:f>
              <c:strCache>
                <c:ptCount val="27"/>
                <c:pt idx="0">
                  <c:v>Leiva- ja saiatooted</c:v>
                </c:pt>
                <c:pt idx="1">
                  <c:v>Mees</c:v>
                </c:pt>
                <c:pt idx="2">
                  <c:v>Naine</c:v>
                </c:pt>
                <c:pt idx="3">
                  <c:v>Juust</c:v>
                </c:pt>
                <c:pt idx="4">
                  <c:v>Mees</c:v>
                </c:pt>
                <c:pt idx="5">
                  <c:v>Naine</c:v>
                </c:pt>
                <c:pt idx="6">
                  <c:v>Piim ja värske piima tooted</c:v>
                </c:pt>
                <c:pt idx="7">
                  <c:v>Mees</c:v>
                </c:pt>
                <c:pt idx="8">
                  <c:v>Naine</c:v>
                </c:pt>
                <c:pt idx="9">
                  <c:v>Mahlad</c:v>
                </c:pt>
                <c:pt idx="10">
                  <c:v>Mees</c:v>
                </c:pt>
                <c:pt idx="11">
                  <c:v>Naine</c:v>
                </c:pt>
                <c:pt idx="12">
                  <c:v>Maiustused</c:v>
                </c:pt>
                <c:pt idx="13">
                  <c:v>Mees</c:v>
                </c:pt>
                <c:pt idx="14">
                  <c:v>Naine</c:v>
                </c:pt>
                <c:pt idx="15">
                  <c:v>Klaaspurkides ja –pudelites toit</c:v>
                </c:pt>
                <c:pt idx="16">
                  <c:v>Mees</c:v>
                </c:pt>
                <c:pt idx="17">
                  <c:v>Naine</c:v>
                </c:pt>
                <c:pt idx="18">
                  <c:v>Külmutatud tooted</c:v>
                </c:pt>
                <c:pt idx="19">
                  <c:v>Mees</c:v>
                </c:pt>
                <c:pt idx="20">
                  <c:v>Naine</c:v>
                </c:pt>
                <c:pt idx="21">
                  <c:v>Sealiha</c:v>
                </c:pt>
                <c:pt idx="22">
                  <c:v>Mees</c:v>
                </c:pt>
                <c:pt idx="23">
                  <c:v>Naine</c:v>
                </c:pt>
                <c:pt idx="24">
                  <c:v>Veiseliha</c:v>
                </c:pt>
                <c:pt idx="25">
                  <c:v>Mees</c:v>
                </c:pt>
                <c:pt idx="26">
                  <c:v>Naine</c:v>
                </c:pt>
              </c:strCache>
            </c:strRef>
          </c:cat>
          <c:val>
            <c:numRef>
              <c:f>Q5_taust!$B$3:$B$29</c:f>
              <c:numCache>
                <c:formatCode>0</c:formatCode>
                <c:ptCount val="27"/>
                <c:pt idx="1">
                  <c:v>26.984126984126998</c:v>
                </c:pt>
                <c:pt idx="2">
                  <c:v>22.274881516587701</c:v>
                </c:pt>
                <c:pt idx="4">
                  <c:v>25.925925925925899</c:v>
                </c:pt>
                <c:pt idx="5">
                  <c:v>22.274881516587701</c:v>
                </c:pt>
                <c:pt idx="7">
                  <c:v>19.047619047619001</c:v>
                </c:pt>
                <c:pt idx="8">
                  <c:v>16.113744075829398</c:v>
                </c:pt>
                <c:pt idx="10">
                  <c:v>18.783068783068799</c:v>
                </c:pt>
                <c:pt idx="11">
                  <c:v>14.454976303317499</c:v>
                </c:pt>
                <c:pt idx="13">
                  <c:v>18.253968253968299</c:v>
                </c:pt>
                <c:pt idx="14">
                  <c:v>14.454976303317499</c:v>
                </c:pt>
                <c:pt idx="16">
                  <c:v>17.460317460317501</c:v>
                </c:pt>
                <c:pt idx="17">
                  <c:v>13.033175355450201</c:v>
                </c:pt>
                <c:pt idx="19">
                  <c:v>15.8730158730159</c:v>
                </c:pt>
                <c:pt idx="20">
                  <c:v>12.3222748815166</c:v>
                </c:pt>
                <c:pt idx="22">
                  <c:v>14.5502645502646</c:v>
                </c:pt>
                <c:pt idx="23">
                  <c:v>10.4265402843602</c:v>
                </c:pt>
                <c:pt idx="25">
                  <c:v>14.021164021163999</c:v>
                </c:pt>
                <c:pt idx="26">
                  <c:v>9.7156398104265396</c:v>
                </c:pt>
              </c:numCache>
            </c:numRef>
          </c:val>
          <c:extLst>
            <c:ext xmlns:c16="http://schemas.microsoft.com/office/drawing/2014/chart" uri="{C3380CC4-5D6E-409C-BE32-E72D297353CC}">
              <c16:uniqueId val="{00000000-4791-4ACC-B238-C3B4DC435B7D}"/>
            </c:ext>
          </c:extLst>
        </c:ser>
        <c:ser>
          <c:idx val="1"/>
          <c:order val="1"/>
          <c:tx>
            <c:strRef>
              <c:f>Q5_taust!$C$2</c:f>
              <c:strCache>
                <c:ptCount val="1"/>
                <c:pt idx="0">
                  <c:v>Pigem olen kindel</c:v>
                </c:pt>
              </c:strCache>
            </c:strRef>
          </c:tx>
          <c:spPr>
            <a:solidFill>
              <a:srgbClr val="4472C4"/>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Q5_taust!$A$3:$A$29</c:f>
              <c:strCache>
                <c:ptCount val="27"/>
                <c:pt idx="0">
                  <c:v>Leiva- ja saiatooted</c:v>
                </c:pt>
                <c:pt idx="1">
                  <c:v>Mees</c:v>
                </c:pt>
                <c:pt idx="2">
                  <c:v>Naine</c:v>
                </c:pt>
                <c:pt idx="3">
                  <c:v>Juust</c:v>
                </c:pt>
                <c:pt idx="4">
                  <c:v>Mees</c:v>
                </c:pt>
                <c:pt idx="5">
                  <c:v>Naine</c:v>
                </c:pt>
                <c:pt idx="6">
                  <c:v>Piim ja värske piima tooted</c:v>
                </c:pt>
                <c:pt idx="7">
                  <c:v>Mees</c:v>
                </c:pt>
                <c:pt idx="8">
                  <c:v>Naine</c:v>
                </c:pt>
                <c:pt idx="9">
                  <c:v>Mahlad</c:v>
                </c:pt>
                <c:pt idx="10">
                  <c:v>Mees</c:v>
                </c:pt>
                <c:pt idx="11">
                  <c:v>Naine</c:v>
                </c:pt>
                <c:pt idx="12">
                  <c:v>Maiustused</c:v>
                </c:pt>
                <c:pt idx="13">
                  <c:v>Mees</c:v>
                </c:pt>
                <c:pt idx="14">
                  <c:v>Naine</c:v>
                </c:pt>
                <c:pt idx="15">
                  <c:v>Klaaspurkides ja –pudelites toit</c:v>
                </c:pt>
                <c:pt idx="16">
                  <c:v>Mees</c:v>
                </c:pt>
                <c:pt idx="17">
                  <c:v>Naine</c:v>
                </c:pt>
                <c:pt idx="18">
                  <c:v>Külmutatud tooted</c:v>
                </c:pt>
                <c:pt idx="19">
                  <c:v>Mees</c:v>
                </c:pt>
                <c:pt idx="20">
                  <c:v>Naine</c:v>
                </c:pt>
                <c:pt idx="21">
                  <c:v>Sealiha</c:v>
                </c:pt>
                <c:pt idx="22">
                  <c:v>Mees</c:v>
                </c:pt>
                <c:pt idx="23">
                  <c:v>Naine</c:v>
                </c:pt>
                <c:pt idx="24">
                  <c:v>Veiseliha</c:v>
                </c:pt>
                <c:pt idx="25">
                  <c:v>Mees</c:v>
                </c:pt>
                <c:pt idx="26">
                  <c:v>Naine</c:v>
                </c:pt>
              </c:strCache>
            </c:strRef>
          </c:cat>
          <c:val>
            <c:numRef>
              <c:f>Q5_taust!$C$3:$C$29</c:f>
              <c:numCache>
                <c:formatCode>0</c:formatCode>
                <c:ptCount val="27"/>
                <c:pt idx="1">
                  <c:v>49.735449735449698</c:v>
                </c:pt>
                <c:pt idx="2">
                  <c:v>53.791469194312803</c:v>
                </c:pt>
                <c:pt idx="4">
                  <c:v>50</c:v>
                </c:pt>
                <c:pt idx="5">
                  <c:v>57.109004739336498</c:v>
                </c:pt>
                <c:pt idx="7">
                  <c:v>52.116402116402099</c:v>
                </c:pt>
                <c:pt idx="8">
                  <c:v>54.976303317535503</c:v>
                </c:pt>
                <c:pt idx="10">
                  <c:v>45.5026455026455</c:v>
                </c:pt>
                <c:pt idx="11">
                  <c:v>45.971563981042699</c:v>
                </c:pt>
                <c:pt idx="13">
                  <c:v>48.941798941798901</c:v>
                </c:pt>
                <c:pt idx="14">
                  <c:v>43.838862559241697</c:v>
                </c:pt>
                <c:pt idx="16">
                  <c:v>50.264550264550302</c:v>
                </c:pt>
                <c:pt idx="17">
                  <c:v>50.947867298578203</c:v>
                </c:pt>
                <c:pt idx="19">
                  <c:v>40.211640211640201</c:v>
                </c:pt>
                <c:pt idx="20">
                  <c:v>44.312796208530798</c:v>
                </c:pt>
                <c:pt idx="22">
                  <c:v>48.412698412698397</c:v>
                </c:pt>
                <c:pt idx="23">
                  <c:v>44.075829383886301</c:v>
                </c:pt>
                <c:pt idx="25">
                  <c:v>51.058201058201099</c:v>
                </c:pt>
                <c:pt idx="26">
                  <c:v>45.734597156398102</c:v>
                </c:pt>
              </c:numCache>
            </c:numRef>
          </c:val>
          <c:extLst>
            <c:ext xmlns:c16="http://schemas.microsoft.com/office/drawing/2014/chart" uri="{C3380CC4-5D6E-409C-BE32-E72D297353CC}">
              <c16:uniqueId val="{00000001-4791-4ACC-B238-C3B4DC435B7D}"/>
            </c:ext>
          </c:extLst>
        </c:ser>
        <c:ser>
          <c:idx val="2"/>
          <c:order val="2"/>
          <c:tx>
            <c:strRef>
              <c:f>Q5_taust!$D$2</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Q5_taust!$A$3:$A$29</c:f>
              <c:strCache>
                <c:ptCount val="27"/>
                <c:pt idx="0">
                  <c:v>Leiva- ja saiatooted</c:v>
                </c:pt>
                <c:pt idx="1">
                  <c:v>Mees</c:v>
                </c:pt>
                <c:pt idx="2">
                  <c:v>Naine</c:v>
                </c:pt>
                <c:pt idx="3">
                  <c:v>Juust</c:v>
                </c:pt>
                <c:pt idx="4">
                  <c:v>Mees</c:v>
                </c:pt>
                <c:pt idx="5">
                  <c:v>Naine</c:v>
                </c:pt>
                <c:pt idx="6">
                  <c:v>Piim ja värske piima tooted</c:v>
                </c:pt>
                <c:pt idx="7">
                  <c:v>Mees</c:v>
                </c:pt>
                <c:pt idx="8">
                  <c:v>Naine</c:v>
                </c:pt>
                <c:pt idx="9">
                  <c:v>Mahlad</c:v>
                </c:pt>
                <c:pt idx="10">
                  <c:v>Mees</c:v>
                </c:pt>
                <c:pt idx="11">
                  <c:v>Naine</c:v>
                </c:pt>
                <c:pt idx="12">
                  <c:v>Maiustused</c:v>
                </c:pt>
                <c:pt idx="13">
                  <c:v>Mees</c:v>
                </c:pt>
                <c:pt idx="14">
                  <c:v>Naine</c:v>
                </c:pt>
                <c:pt idx="15">
                  <c:v>Klaaspurkides ja –pudelites toit</c:v>
                </c:pt>
                <c:pt idx="16">
                  <c:v>Mees</c:v>
                </c:pt>
                <c:pt idx="17">
                  <c:v>Naine</c:v>
                </c:pt>
                <c:pt idx="18">
                  <c:v>Külmutatud tooted</c:v>
                </c:pt>
                <c:pt idx="19">
                  <c:v>Mees</c:v>
                </c:pt>
                <c:pt idx="20">
                  <c:v>Naine</c:v>
                </c:pt>
                <c:pt idx="21">
                  <c:v>Sealiha</c:v>
                </c:pt>
                <c:pt idx="22">
                  <c:v>Mees</c:v>
                </c:pt>
                <c:pt idx="23">
                  <c:v>Naine</c:v>
                </c:pt>
                <c:pt idx="24">
                  <c:v>Veiseliha</c:v>
                </c:pt>
                <c:pt idx="25">
                  <c:v>Mees</c:v>
                </c:pt>
                <c:pt idx="26">
                  <c:v>Naine</c:v>
                </c:pt>
              </c:strCache>
            </c:strRef>
          </c:cat>
          <c:val>
            <c:numRef>
              <c:f>Q5_taust!$D$3:$D$29</c:f>
              <c:numCache>
                <c:formatCode>0</c:formatCode>
                <c:ptCount val="27"/>
                <c:pt idx="1">
                  <c:v>16.402116402116398</c:v>
                </c:pt>
                <c:pt idx="2">
                  <c:v>15.639810426540301</c:v>
                </c:pt>
                <c:pt idx="4">
                  <c:v>16.1375661375661</c:v>
                </c:pt>
                <c:pt idx="5">
                  <c:v>13.9810426540284</c:v>
                </c:pt>
                <c:pt idx="7">
                  <c:v>19.841269841269799</c:v>
                </c:pt>
                <c:pt idx="8">
                  <c:v>20.3791469194313</c:v>
                </c:pt>
                <c:pt idx="10">
                  <c:v>23.2804232804233</c:v>
                </c:pt>
                <c:pt idx="11">
                  <c:v>23.933649289099499</c:v>
                </c:pt>
                <c:pt idx="13">
                  <c:v>20.899470899470899</c:v>
                </c:pt>
                <c:pt idx="14">
                  <c:v>26.540284360189599</c:v>
                </c:pt>
                <c:pt idx="16">
                  <c:v>20.634920634920601</c:v>
                </c:pt>
                <c:pt idx="17">
                  <c:v>24.644549763033201</c:v>
                </c:pt>
                <c:pt idx="19">
                  <c:v>30.158730158730201</c:v>
                </c:pt>
                <c:pt idx="20">
                  <c:v>29.3838862559242</c:v>
                </c:pt>
                <c:pt idx="22">
                  <c:v>23.8095238095238</c:v>
                </c:pt>
                <c:pt idx="23">
                  <c:v>27.488151658767801</c:v>
                </c:pt>
                <c:pt idx="25">
                  <c:v>21.428571428571399</c:v>
                </c:pt>
                <c:pt idx="26">
                  <c:v>22.9857819905213</c:v>
                </c:pt>
              </c:numCache>
            </c:numRef>
          </c:val>
          <c:extLst>
            <c:ext xmlns:c16="http://schemas.microsoft.com/office/drawing/2014/chart" uri="{C3380CC4-5D6E-409C-BE32-E72D297353CC}">
              <c16:uniqueId val="{00000002-4791-4ACC-B238-C3B4DC435B7D}"/>
            </c:ext>
          </c:extLst>
        </c:ser>
        <c:ser>
          <c:idx val="3"/>
          <c:order val="3"/>
          <c:tx>
            <c:strRef>
              <c:f>Q5_taust!$E$2</c:f>
              <c:strCache>
                <c:ptCount val="1"/>
                <c:pt idx="0">
                  <c:v>Pigem ei ole kindel</c:v>
                </c:pt>
              </c:strCache>
            </c:strRef>
          </c:tx>
          <c:spPr>
            <a:solidFill>
              <a:srgbClr val="F4B18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Q5_taust!$A$3:$A$29</c:f>
              <c:strCache>
                <c:ptCount val="27"/>
                <c:pt idx="0">
                  <c:v>Leiva- ja saiatooted</c:v>
                </c:pt>
                <c:pt idx="1">
                  <c:v>Mees</c:v>
                </c:pt>
                <c:pt idx="2">
                  <c:v>Naine</c:v>
                </c:pt>
                <c:pt idx="3">
                  <c:v>Juust</c:v>
                </c:pt>
                <c:pt idx="4">
                  <c:v>Mees</c:v>
                </c:pt>
                <c:pt idx="5">
                  <c:v>Naine</c:v>
                </c:pt>
                <c:pt idx="6">
                  <c:v>Piim ja värske piima tooted</c:v>
                </c:pt>
                <c:pt idx="7">
                  <c:v>Mees</c:v>
                </c:pt>
                <c:pt idx="8">
                  <c:v>Naine</c:v>
                </c:pt>
                <c:pt idx="9">
                  <c:v>Mahlad</c:v>
                </c:pt>
                <c:pt idx="10">
                  <c:v>Mees</c:v>
                </c:pt>
                <c:pt idx="11">
                  <c:v>Naine</c:v>
                </c:pt>
                <c:pt idx="12">
                  <c:v>Maiustused</c:v>
                </c:pt>
                <c:pt idx="13">
                  <c:v>Mees</c:v>
                </c:pt>
                <c:pt idx="14">
                  <c:v>Naine</c:v>
                </c:pt>
                <c:pt idx="15">
                  <c:v>Klaaspurkides ja –pudelites toit</c:v>
                </c:pt>
                <c:pt idx="16">
                  <c:v>Mees</c:v>
                </c:pt>
                <c:pt idx="17">
                  <c:v>Naine</c:v>
                </c:pt>
                <c:pt idx="18">
                  <c:v>Külmutatud tooted</c:v>
                </c:pt>
                <c:pt idx="19">
                  <c:v>Mees</c:v>
                </c:pt>
                <c:pt idx="20">
                  <c:v>Naine</c:v>
                </c:pt>
                <c:pt idx="21">
                  <c:v>Sealiha</c:v>
                </c:pt>
                <c:pt idx="22">
                  <c:v>Mees</c:v>
                </c:pt>
                <c:pt idx="23">
                  <c:v>Naine</c:v>
                </c:pt>
                <c:pt idx="24">
                  <c:v>Veiseliha</c:v>
                </c:pt>
                <c:pt idx="25">
                  <c:v>Mees</c:v>
                </c:pt>
                <c:pt idx="26">
                  <c:v>Naine</c:v>
                </c:pt>
              </c:strCache>
            </c:strRef>
          </c:cat>
          <c:val>
            <c:numRef>
              <c:f>Q5_taust!$E$3:$E$29</c:f>
              <c:numCache>
                <c:formatCode>0</c:formatCode>
                <c:ptCount val="27"/>
                <c:pt idx="1">
                  <c:v>3.17460317460317</c:v>
                </c:pt>
                <c:pt idx="2">
                  <c:v>4.7393364928909998</c:v>
                </c:pt>
                <c:pt idx="4">
                  <c:v>3.17460317460317</c:v>
                </c:pt>
                <c:pt idx="5">
                  <c:v>3.0805687203791501</c:v>
                </c:pt>
                <c:pt idx="7">
                  <c:v>3.43915343915344</c:v>
                </c:pt>
                <c:pt idx="8">
                  <c:v>4.7393364928909998</c:v>
                </c:pt>
                <c:pt idx="10">
                  <c:v>6.3492063492063497</c:v>
                </c:pt>
                <c:pt idx="11">
                  <c:v>8.7677725118483405</c:v>
                </c:pt>
                <c:pt idx="13">
                  <c:v>5.5555555555555598</c:v>
                </c:pt>
                <c:pt idx="14">
                  <c:v>7.3459715639810401</c:v>
                </c:pt>
                <c:pt idx="16">
                  <c:v>6.6137566137566104</c:v>
                </c:pt>
                <c:pt idx="17">
                  <c:v>6.6350710900473899</c:v>
                </c:pt>
                <c:pt idx="19">
                  <c:v>7.9365079365079403</c:v>
                </c:pt>
                <c:pt idx="20">
                  <c:v>9.0047393364928894</c:v>
                </c:pt>
                <c:pt idx="22">
                  <c:v>6.6137566137566104</c:v>
                </c:pt>
                <c:pt idx="23">
                  <c:v>9.7156398104265396</c:v>
                </c:pt>
                <c:pt idx="25">
                  <c:v>4.2328042328042299</c:v>
                </c:pt>
                <c:pt idx="26">
                  <c:v>9.4786729857819907</c:v>
                </c:pt>
              </c:numCache>
            </c:numRef>
          </c:val>
          <c:extLst>
            <c:ext xmlns:c16="http://schemas.microsoft.com/office/drawing/2014/chart" uri="{C3380CC4-5D6E-409C-BE32-E72D297353CC}">
              <c16:uniqueId val="{00000003-4791-4ACC-B238-C3B4DC435B7D}"/>
            </c:ext>
          </c:extLst>
        </c:ser>
        <c:ser>
          <c:idx val="4"/>
          <c:order val="4"/>
          <c:tx>
            <c:strRef>
              <c:f>Q5_taust!$F$2</c:f>
              <c:strCache>
                <c:ptCount val="1"/>
                <c:pt idx="0">
                  <c:v>Kindlustunne puudub täielikult</c:v>
                </c:pt>
              </c:strCache>
            </c:strRef>
          </c:tx>
          <c:spPr>
            <a:solidFill>
              <a:srgbClr val="ED7D31"/>
            </a:solidFill>
            <a:ln w="0">
              <a:noFill/>
            </a:ln>
          </c:spPr>
          <c:invertIfNegative val="0"/>
          <c:dPt>
            <c:idx val="5"/>
            <c:invertIfNegative val="0"/>
            <c:bubble3D val="0"/>
            <c:extLst>
              <c:ext xmlns:c16="http://schemas.microsoft.com/office/drawing/2014/chart" uri="{C3380CC4-5D6E-409C-BE32-E72D297353CC}">
                <c16:uniqueId val="{00000004-4791-4ACC-B238-C3B4DC435B7D}"/>
              </c:ext>
            </c:extLst>
          </c:dPt>
          <c:dLbls>
            <c:dLbl>
              <c:idx val="5"/>
              <c:layout>
                <c:manualLayout>
                  <c:x val="5.3220003522213297E-4"/>
                  <c:y val="3.8361447626275298E-3"/>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4-4791-4ACC-B238-C3B4DC435B7D}"/>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Q5_taust!$A$3:$A$29</c:f>
              <c:strCache>
                <c:ptCount val="27"/>
                <c:pt idx="0">
                  <c:v>Leiva- ja saiatooted</c:v>
                </c:pt>
                <c:pt idx="1">
                  <c:v>Mees</c:v>
                </c:pt>
                <c:pt idx="2">
                  <c:v>Naine</c:v>
                </c:pt>
                <c:pt idx="3">
                  <c:v>Juust</c:v>
                </c:pt>
                <c:pt idx="4">
                  <c:v>Mees</c:v>
                </c:pt>
                <c:pt idx="5">
                  <c:v>Naine</c:v>
                </c:pt>
                <c:pt idx="6">
                  <c:v>Piim ja värske piima tooted</c:v>
                </c:pt>
                <c:pt idx="7">
                  <c:v>Mees</c:v>
                </c:pt>
                <c:pt idx="8">
                  <c:v>Naine</c:v>
                </c:pt>
                <c:pt idx="9">
                  <c:v>Mahlad</c:v>
                </c:pt>
                <c:pt idx="10">
                  <c:v>Mees</c:v>
                </c:pt>
                <c:pt idx="11">
                  <c:v>Naine</c:v>
                </c:pt>
                <c:pt idx="12">
                  <c:v>Maiustused</c:v>
                </c:pt>
                <c:pt idx="13">
                  <c:v>Mees</c:v>
                </c:pt>
                <c:pt idx="14">
                  <c:v>Naine</c:v>
                </c:pt>
                <c:pt idx="15">
                  <c:v>Klaaspurkides ja –pudelites toit</c:v>
                </c:pt>
                <c:pt idx="16">
                  <c:v>Mees</c:v>
                </c:pt>
                <c:pt idx="17">
                  <c:v>Naine</c:v>
                </c:pt>
                <c:pt idx="18">
                  <c:v>Külmutatud tooted</c:v>
                </c:pt>
                <c:pt idx="19">
                  <c:v>Mees</c:v>
                </c:pt>
                <c:pt idx="20">
                  <c:v>Naine</c:v>
                </c:pt>
                <c:pt idx="21">
                  <c:v>Sealiha</c:v>
                </c:pt>
                <c:pt idx="22">
                  <c:v>Mees</c:v>
                </c:pt>
                <c:pt idx="23">
                  <c:v>Naine</c:v>
                </c:pt>
                <c:pt idx="24">
                  <c:v>Veiseliha</c:v>
                </c:pt>
                <c:pt idx="25">
                  <c:v>Mees</c:v>
                </c:pt>
                <c:pt idx="26">
                  <c:v>Naine</c:v>
                </c:pt>
              </c:strCache>
            </c:strRef>
          </c:cat>
          <c:val>
            <c:numRef>
              <c:f>Q5_taust!$F$3:$F$29</c:f>
              <c:numCache>
                <c:formatCode>0</c:formatCode>
                <c:ptCount val="27"/>
                <c:pt idx="1">
                  <c:v>1.3227513227513199</c:v>
                </c:pt>
                <c:pt idx="2">
                  <c:v>1.4218009478672999</c:v>
                </c:pt>
                <c:pt idx="4">
                  <c:v>1.5873015873015901</c:v>
                </c:pt>
                <c:pt idx="5">
                  <c:v>1.4218009478672999</c:v>
                </c:pt>
                <c:pt idx="7">
                  <c:v>3.17460317460317</c:v>
                </c:pt>
                <c:pt idx="8">
                  <c:v>1.1848341232227499</c:v>
                </c:pt>
                <c:pt idx="10">
                  <c:v>3.43915343915344</c:v>
                </c:pt>
                <c:pt idx="11">
                  <c:v>3.5545023696682501</c:v>
                </c:pt>
                <c:pt idx="13">
                  <c:v>2.64550264550265</c:v>
                </c:pt>
                <c:pt idx="14">
                  <c:v>4.50236966824645</c:v>
                </c:pt>
                <c:pt idx="16">
                  <c:v>1.5873015873015901</c:v>
                </c:pt>
                <c:pt idx="17">
                  <c:v>1.6587677725118499</c:v>
                </c:pt>
                <c:pt idx="19">
                  <c:v>2.9100529100529098</c:v>
                </c:pt>
                <c:pt idx="20">
                  <c:v>2.8436018957345999</c:v>
                </c:pt>
                <c:pt idx="22">
                  <c:v>2.38095238095238</c:v>
                </c:pt>
                <c:pt idx="23">
                  <c:v>2.1327014218009501</c:v>
                </c:pt>
                <c:pt idx="25">
                  <c:v>2.64550264550265</c:v>
                </c:pt>
                <c:pt idx="26">
                  <c:v>2.3696682464454999</c:v>
                </c:pt>
              </c:numCache>
            </c:numRef>
          </c:val>
          <c:extLst>
            <c:ext xmlns:c16="http://schemas.microsoft.com/office/drawing/2014/chart" uri="{C3380CC4-5D6E-409C-BE32-E72D297353CC}">
              <c16:uniqueId val="{00000005-4791-4ACC-B238-C3B4DC435B7D}"/>
            </c:ext>
          </c:extLst>
        </c:ser>
        <c:ser>
          <c:idx val="5"/>
          <c:order val="5"/>
          <c:tx>
            <c:strRef>
              <c:f>Q5_taust!$G$2</c:f>
              <c:strCache>
                <c:ptCount val="1"/>
                <c:pt idx="0">
                  <c:v>Ei oska öelda</c:v>
                </c:pt>
              </c:strCache>
            </c:strRef>
          </c:tx>
          <c:spPr>
            <a:solidFill>
              <a:srgbClr val="BFBFBF"/>
            </a:solidFill>
            <a:ln w="0">
              <a:noFill/>
            </a:ln>
          </c:spPr>
          <c:invertIfNegative val="0"/>
          <c:dPt>
            <c:idx val="4"/>
            <c:invertIfNegative val="0"/>
            <c:bubble3D val="0"/>
            <c:extLst>
              <c:ext xmlns:c16="http://schemas.microsoft.com/office/drawing/2014/chart" uri="{C3380CC4-5D6E-409C-BE32-E72D297353CC}">
                <c16:uniqueId val="{00000006-4791-4ACC-B238-C3B4DC435B7D}"/>
              </c:ext>
            </c:extLst>
          </c:dPt>
          <c:dLbls>
            <c:dLbl>
              <c:idx val="4"/>
              <c:layout>
                <c:manualLayout>
                  <c:x val="5.0793640636191103E-3"/>
                  <c:y val="1.8747653032552E-7"/>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6-4791-4ACC-B238-C3B4DC435B7D}"/>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Q5_taust!$A$3:$A$29</c:f>
              <c:strCache>
                <c:ptCount val="27"/>
                <c:pt idx="0">
                  <c:v>Leiva- ja saiatooted</c:v>
                </c:pt>
                <c:pt idx="1">
                  <c:v>Mees</c:v>
                </c:pt>
                <c:pt idx="2">
                  <c:v>Naine</c:v>
                </c:pt>
                <c:pt idx="3">
                  <c:v>Juust</c:v>
                </c:pt>
                <c:pt idx="4">
                  <c:v>Mees</c:v>
                </c:pt>
                <c:pt idx="5">
                  <c:v>Naine</c:v>
                </c:pt>
                <c:pt idx="6">
                  <c:v>Piim ja värske piima tooted</c:v>
                </c:pt>
                <c:pt idx="7">
                  <c:v>Mees</c:v>
                </c:pt>
                <c:pt idx="8">
                  <c:v>Naine</c:v>
                </c:pt>
                <c:pt idx="9">
                  <c:v>Mahlad</c:v>
                </c:pt>
                <c:pt idx="10">
                  <c:v>Mees</c:v>
                </c:pt>
                <c:pt idx="11">
                  <c:v>Naine</c:v>
                </c:pt>
                <c:pt idx="12">
                  <c:v>Maiustused</c:v>
                </c:pt>
                <c:pt idx="13">
                  <c:v>Mees</c:v>
                </c:pt>
                <c:pt idx="14">
                  <c:v>Naine</c:v>
                </c:pt>
                <c:pt idx="15">
                  <c:v>Klaaspurkides ja –pudelites toit</c:v>
                </c:pt>
                <c:pt idx="16">
                  <c:v>Mees</c:v>
                </c:pt>
                <c:pt idx="17">
                  <c:v>Naine</c:v>
                </c:pt>
                <c:pt idx="18">
                  <c:v>Külmutatud tooted</c:v>
                </c:pt>
                <c:pt idx="19">
                  <c:v>Mees</c:v>
                </c:pt>
                <c:pt idx="20">
                  <c:v>Naine</c:v>
                </c:pt>
                <c:pt idx="21">
                  <c:v>Sealiha</c:v>
                </c:pt>
                <c:pt idx="22">
                  <c:v>Mees</c:v>
                </c:pt>
                <c:pt idx="23">
                  <c:v>Naine</c:v>
                </c:pt>
                <c:pt idx="24">
                  <c:v>Veiseliha</c:v>
                </c:pt>
                <c:pt idx="25">
                  <c:v>Mees</c:v>
                </c:pt>
                <c:pt idx="26">
                  <c:v>Naine</c:v>
                </c:pt>
              </c:strCache>
            </c:strRef>
          </c:cat>
          <c:val>
            <c:numRef>
              <c:f>Q5_taust!$G$3:$G$29</c:f>
              <c:numCache>
                <c:formatCode>0</c:formatCode>
                <c:ptCount val="27"/>
                <c:pt idx="1">
                  <c:v>2.38095238095238</c:v>
                </c:pt>
                <c:pt idx="2">
                  <c:v>2.1327014218009501</c:v>
                </c:pt>
                <c:pt idx="4">
                  <c:v>3.17460317460317</c:v>
                </c:pt>
                <c:pt idx="5">
                  <c:v>2.1327014218009501</c:v>
                </c:pt>
                <c:pt idx="7">
                  <c:v>2.38095238095238</c:v>
                </c:pt>
                <c:pt idx="8">
                  <c:v>2.6066350710900501</c:v>
                </c:pt>
                <c:pt idx="10">
                  <c:v>2.64550264550265</c:v>
                </c:pt>
                <c:pt idx="11">
                  <c:v>3.3175355450236999</c:v>
                </c:pt>
                <c:pt idx="13">
                  <c:v>3.7037037037037002</c:v>
                </c:pt>
                <c:pt idx="14">
                  <c:v>3.3175355450236999</c:v>
                </c:pt>
                <c:pt idx="16">
                  <c:v>3.43915343915344</c:v>
                </c:pt>
                <c:pt idx="17">
                  <c:v>3.0805687203791501</c:v>
                </c:pt>
                <c:pt idx="19">
                  <c:v>2.9100529100529098</c:v>
                </c:pt>
                <c:pt idx="20">
                  <c:v>2.1327014218009501</c:v>
                </c:pt>
                <c:pt idx="22">
                  <c:v>4.2328042328042299</c:v>
                </c:pt>
                <c:pt idx="23">
                  <c:v>6.1611374407582904</c:v>
                </c:pt>
                <c:pt idx="25">
                  <c:v>6.6137566137566104</c:v>
                </c:pt>
                <c:pt idx="26">
                  <c:v>9.7156398104265396</c:v>
                </c:pt>
              </c:numCache>
            </c:numRef>
          </c:val>
          <c:extLst>
            <c:ext xmlns:c16="http://schemas.microsoft.com/office/drawing/2014/chart" uri="{C3380CC4-5D6E-409C-BE32-E72D297353CC}">
              <c16:uniqueId val="{00000007-4791-4ACC-B238-C3B4DC435B7D}"/>
            </c:ext>
          </c:extLst>
        </c:ser>
        <c:dLbls>
          <c:showLegendKey val="0"/>
          <c:showVal val="0"/>
          <c:showCatName val="0"/>
          <c:showSerName val="0"/>
          <c:showPercent val="0"/>
          <c:showBubbleSize val="0"/>
        </c:dLbls>
        <c:gapWidth val="60"/>
        <c:shape val="box"/>
        <c:axId val="458880640"/>
        <c:axId val="458877112"/>
        <c:axId val="0"/>
      </c:bar3DChart>
      <c:catAx>
        <c:axId val="458880640"/>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200" b="1" strike="noStrike" spc="-1">
                <a:solidFill>
                  <a:srgbClr val="595959"/>
                </a:solidFill>
                <a:latin typeface="Calibri"/>
              </a:defRPr>
            </a:pPr>
            <a:endParaRPr lang="et-EE"/>
          </a:p>
        </c:txPr>
        <c:crossAx val="458877112"/>
        <c:crosses val="autoZero"/>
        <c:auto val="1"/>
        <c:lblAlgn val="ctr"/>
        <c:lblOffset val="100"/>
        <c:noMultiLvlLbl val="0"/>
      </c:catAx>
      <c:valAx>
        <c:axId val="458877112"/>
        <c:scaling>
          <c:orientation val="minMax"/>
        </c:scaling>
        <c:delete val="1"/>
        <c:axPos val="t"/>
        <c:numFmt formatCode="0%" sourceLinked="1"/>
        <c:majorTickMark val="none"/>
        <c:minorTickMark val="none"/>
        <c:tickLblPos val="nextTo"/>
        <c:crossAx val="458880640"/>
        <c:crosses val="autoZero"/>
        <c:crossBetween val="between"/>
      </c:valAx>
    </c:plotArea>
    <c:legend>
      <c:legendPos val="r"/>
      <c:overlay val="0"/>
      <c:spPr>
        <a:noFill/>
        <a:ln w="0">
          <a:noFill/>
        </a:ln>
      </c:spPr>
      <c:txPr>
        <a:bodyPr/>
        <a:lstStyle/>
        <a:p>
          <a:pPr>
            <a:defRPr sz="1200"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a:solidFill>
                  <a:srgbClr val="595959"/>
                </a:solidFill>
                <a:latin typeface="Calibri"/>
              </a:rPr>
              <a:t>Milline on Teie kindlustunne järgmiste tootegruppide ohutuse osas? 
</a:t>
            </a:r>
            <a:r>
              <a:rPr lang="et-EE" sz="1400" b="0" strike="noStrike" spc="-1">
                <a:solidFill>
                  <a:srgbClr val="595959"/>
                </a:solidFill>
                <a:latin typeface="Calibri"/>
              </a:rPr>
              <a:t>N=800</a:t>
            </a:r>
          </a:p>
        </c:rich>
      </c:tx>
      <c:layout>
        <c:manualLayout>
          <c:xMode val="edge"/>
          <c:yMode val="edge"/>
          <c:x val="0.17335954459405042"/>
          <c:y val="3.7541252092956473E-2"/>
        </c:manualLayout>
      </c:layout>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bar3DChart>
        <c:barDir val="bar"/>
        <c:grouping val="percentStacked"/>
        <c:varyColors val="0"/>
        <c:ser>
          <c:idx val="0"/>
          <c:order val="0"/>
          <c:tx>
            <c:strRef>
              <c:f>Q5_taust!$B$33</c:f>
              <c:strCache>
                <c:ptCount val="1"/>
                <c:pt idx="0">
                  <c:v>Olen täiesti kindel</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Q5_taust!$A$34:$A$60</c:f>
              <c:strCache>
                <c:ptCount val="27"/>
                <c:pt idx="0">
                  <c:v>Plekist konservikarpides toit</c:v>
                </c:pt>
                <c:pt idx="1">
                  <c:v>Mees</c:v>
                </c:pt>
                <c:pt idx="2">
                  <c:v>Naine</c:v>
                </c:pt>
                <c:pt idx="3">
                  <c:v>Toidulisandid, sh vitamiinid</c:v>
                </c:pt>
                <c:pt idx="4">
                  <c:v>Mees</c:v>
                </c:pt>
                <c:pt idx="5">
                  <c:v>Naine</c:v>
                </c:pt>
                <c:pt idx="6">
                  <c:v>Värsked puu- ja köögiviljad ning marjad</c:v>
                </c:pt>
                <c:pt idx="7">
                  <c:v>Mees</c:v>
                </c:pt>
                <c:pt idx="8">
                  <c:v>Naine</c:v>
                </c:pt>
                <c:pt idx="9">
                  <c:v>Plastpakendis ja –pudelites ning kilepakendis toit</c:v>
                </c:pt>
                <c:pt idx="10">
                  <c:v>Mees</c:v>
                </c:pt>
                <c:pt idx="11">
                  <c:v>Naine</c:v>
                </c:pt>
                <c:pt idx="12">
                  <c:v>Lihatooted</c:v>
                </c:pt>
                <c:pt idx="13">
                  <c:v>Mees</c:v>
                </c:pt>
                <c:pt idx="14">
                  <c:v>Naine</c:v>
                </c:pt>
                <c:pt idx="15">
                  <c:v>Linnuliha</c:v>
                </c:pt>
                <c:pt idx="16">
                  <c:v>Mees</c:v>
                </c:pt>
                <c:pt idx="17">
                  <c:v>Naine</c:v>
                </c:pt>
                <c:pt idx="18">
                  <c:v>Valmistoit</c:v>
                </c:pt>
                <c:pt idx="19">
                  <c:v>Mees</c:v>
                </c:pt>
                <c:pt idx="20">
                  <c:v>Naine</c:v>
                </c:pt>
                <c:pt idx="21">
                  <c:v>Eelnevalt lõigatud ja pestud värsked köögiviljad</c:v>
                </c:pt>
                <c:pt idx="22">
                  <c:v>Mees</c:v>
                </c:pt>
                <c:pt idx="23">
                  <c:v>Naine</c:v>
                </c:pt>
                <c:pt idx="24">
                  <c:v>Kala ja kalatooted</c:v>
                </c:pt>
                <c:pt idx="25">
                  <c:v>Mees</c:v>
                </c:pt>
                <c:pt idx="26">
                  <c:v>Naine</c:v>
                </c:pt>
              </c:strCache>
            </c:strRef>
          </c:cat>
          <c:val>
            <c:numRef>
              <c:f>Q5_taust!$B$34:$B$60</c:f>
              <c:numCache>
                <c:formatCode>0</c:formatCode>
                <c:ptCount val="27"/>
                <c:pt idx="1">
                  <c:v>14.814814814814801</c:v>
                </c:pt>
                <c:pt idx="2">
                  <c:v>8.2938388625592392</c:v>
                </c:pt>
                <c:pt idx="4">
                  <c:v>10.8465608465608</c:v>
                </c:pt>
                <c:pt idx="5">
                  <c:v>11.137440758293801</c:v>
                </c:pt>
                <c:pt idx="7">
                  <c:v>11.9047619047619</c:v>
                </c:pt>
                <c:pt idx="8">
                  <c:v>8.7677725118483405</c:v>
                </c:pt>
                <c:pt idx="10">
                  <c:v>10.8465608465608</c:v>
                </c:pt>
                <c:pt idx="11">
                  <c:v>8.0568720379146903</c:v>
                </c:pt>
                <c:pt idx="13">
                  <c:v>10.5820105820106</c:v>
                </c:pt>
                <c:pt idx="14">
                  <c:v>7.1090047393364904</c:v>
                </c:pt>
                <c:pt idx="16">
                  <c:v>9.7883597883597897</c:v>
                </c:pt>
                <c:pt idx="17">
                  <c:v>7.8199052132701397</c:v>
                </c:pt>
                <c:pt idx="19">
                  <c:v>8.4656084656084705</c:v>
                </c:pt>
                <c:pt idx="20">
                  <c:v>5.68720379146919</c:v>
                </c:pt>
                <c:pt idx="22">
                  <c:v>8.4656084656084705</c:v>
                </c:pt>
                <c:pt idx="23">
                  <c:v>5.2132701421801002</c:v>
                </c:pt>
                <c:pt idx="25">
                  <c:v>7.4074074074074101</c:v>
                </c:pt>
                <c:pt idx="26">
                  <c:v>4.50236966824645</c:v>
                </c:pt>
              </c:numCache>
            </c:numRef>
          </c:val>
          <c:extLst>
            <c:ext xmlns:c16="http://schemas.microsoft.com/office/drawing/2014/chart" uri="{C3380CC4-5D6E-409C-BE32-E72D297353CC}">
              <c16:uniqueId val="{00000000-C299-49F0-816C-18775AF207C6}"/>
            </c:ext>
          </c:extLst>
        </c:ser>
        <c:ser>
          <c:idx val="1"/>
          <c:order val="1"/>
          <c:tx>
            <c:strRef>
              <c:f>Q5_taust!$C$33</c:f>
              <c:strCache>
                <c:ptCount val="1"/>
                <c:pt idx="0">
                  <c:v>Pigem olen kindel</c:v>
                </c:pt>
              </c:strCache>
            </c:strRef>
          </c:tx>
          <c:spPr>
            <a:solidFill>
              <a:srgbClr val="4472C4"/>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Q5_taust!$A$34:$A$60</c:f>
              <c:strCache>
                <c:ptCount val="27"/>
                <c:pt idx="0">
                  <c:v>Plekist konservikarpides toit</c:v>
                </c:pt>
                <c:pt idx="1">
                  <c:v>Mees</c:v>
                </c:pt>
                <c:pt idx="2">
                  <c:v>Naine</c:v>
                </c:pt>
                <c:pt idx="3">
                  <c:v>Toidulisandid, sh vitamiinid</c:v>
                </c:pt>
                <c:pt idx="4">
                  <c:v>Mees</c:v>
                </c:pt>
                <c:pt idx="5">
                  <c:v>Naine</c:v>
                </c:pt>
                <c:pt idx="6">
                  <c:v>Värsked puu- ja köögiviljad ning marjad</c:v>
                </c:pt>
                <c:pt idx="7">
                  <c:v>Mees</c:v>
                </c:pt>
                <c:pt idx="8">
                  <c:v>Naine</c:v>
                </c:pt>
                <c:pt idx="9">
                  <c:v>Plastpakendis ja –pudelites ning kilepakendis toit</c:v>
                </c:pt>
                <c:pt idx="10">
                  <c:v>Mees</c:v>
                </c:pt>
                <c:pt idx="11">
                  <c:v>Naine</c:v>
                </c:pt>
                <c:pt idx="12">
                  <c:v>Lihatooted</c:v>
                </c:pt>
                <c:pt idx="13">
                  <c:v>Mees</c:v>
                </c:pt>
                <c:pt idx="14">
                  <c:v>Naine</c:v>
                </c:pt>
                <c:pt idx="15">
                  <c:v>Linnuliha</c:v>
                </c:pt>
                <c:pt idx="16">
                  <c:v>Mees</c:v>
                </c:pt>
                <c:pt idx="17">
                  <c:v>Naine</c:v>
                </c:pt>
                <c:pt idx="18">
                  <c:v>Valmistoit</c:v>
                </c:pt>
                <c:pt idx="19">
                  <c:v>Mees</c:v>
                </c:pt>
                <c:pt idx="20">
                  <c:v>Naine</c:v>
                </c:pt>
                <c:pt idx="21">
                  <c:v>Eelnevalt lõigatud ja pestud värsked köögiviljad</c:v>
                </c:pt>
                <c:pt idx="22">
                  <c:v>Mees</c:v>
                </c:pt>
                <c:pt idx="23">
                  <c:v>Naine</c:v>
                </c:pt>
                <c:pt idx="24">
                  <c:v>Kala ja kalatooted</c:v>
                </c:pt>
                <c:pt idx="25">
                  <c:v>Mees</c:v>
                </c:pt>
                <c:pt idx="26">
                  <c:v>Naine</c:v>
                </c:pt>
              </c:strCache>
            </c:strRef>
          </c:cat>
          <c:val>
            <c:numRef>
              <c:f>Q5_taust!$C$34:$C$60</c:f>
              <c:numCache>
                <c:formatCode>0</c:formatCode>
                <c:ptCount val="27"/>
                <c:pt idx="1">
                  <c:v>40.476190476190503</c:v>
                </c:pt>
                <c:pt idx="2">
                  <c:v>35.308056872037902</c:v>
                </c:pt>
                <c:pt idx="4">
                  <c:v>30.952380952380999</c:v>
                </c:pt>
                <c:pt idx="5">
                  <c:v>34.597156398104303</c:v>
                </c:pt>
                <c:pt idx="7">
                  <c:v>41.534391534391503</c:v>
                </c:pt>
                <c:pt idx="8">
                  <c:v>43.364928909952603</c:v>
                </c:pt>
                <c:pt idx="10">
                  <c:v>35.185185185185198</c:v>
                </c:pt>
                <c:pt idx="11">
                  <c:v>32.464454976303301</c:v>
                </c:pt>
                <c:pt idx="13">
                  <c:v>44.973544973545003</c:v>
                </c:pt>
                <c:pt idx="14">
                  <c:v>37.2037914691943</c:v>
                </c:pt>
                <c:pt idx="16">
                  <c:v>42.328042328042301</c:v>
                </c:pt>
                <c:pt idx="17">
                  <c:v>39.5734597156398</c:v>
                </c:pt>
                <c:pt idx="19">
                  <c:v>34.920634920634903</c:v>
                </c:pt>
                <c:pt idx="20">
                  <c:v>25.829383886255901</c:v>
                </c:pt>
                <c:pt idx="22">
                  <c:v>33.068783068783098</c:v>
                </c:pt>
                <c:pt idx="23">
                  <c:v>26.7772511848341</c:v>
                </c:pt>
                <c:pt idx="25">
                  <c:v>35.714285714285701</c:v>
                </c:pt>
                <c:pt idx="26">
                  <c:v>29.6208530805687</c:v>
                </c:pt>
              </c:numCache>
            </c:numRef>
          </c:val>
          <c:extLst>
            <c:ext xmlns:c16="http://schemas.microsoft.com/office/drawing/2014/chart" uri="{C3380CC4-5D6E-409C-BE32-E72D297353CC}">
              <c16:uniqueId val="{00000001-C299-49F0-816C-18775AF207C6}"/>
            </c:ext>
          </c:extLst>
        </c:ser>
        <c:ser>
          <c:idx val="2"/>
          <c:order val="2"/>
          <c:tx>
            <c:strRef>
              <c:f>Q5_taust!$D$33</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Q5_taust!$A$34:$A$60</c:f>
              <c:strCache>
                <c:ptCount val="27"/>
                <c:pt idx="0">
                  <c:v>Plekist konservikarpides toit</c:v>
                </c:pt>
                <c:pt idx="1">
                  <c:v>Mees</c:v>
                </c:pt>
                <c:pt idx="2">
                  <c:v>Naine</c:v>
                </c:pt>
                <c:pt idx="3">
                  <c:v>Toidulisandid, sh vitamiinid</c:v>
                </c:pt>
                <c:pt idx="4">
                  <c:v>Mees</c:v>
                </c:pt>
                <c:pt idx="5">
                  <c:v>Naine</c:v>
                </c:pt>
                <c:pt idx="6">
                  <c:v>Värsked puu- ja köögiviljad ning marjad</c:v>
                </c:pt>
                <c:pt idx="7">
                  <c:v>Mees</c:v>
                </c:pt>
                <c:pt idx="8">
                  <c:v>Naine</c:v>
                </c:pt>
                <c:pt idx="9">
                  <c:v>Plastpakendis ja –pudelites ning kilepakendis toit</c:v>
                </c:pt>
                <c:pt idx="10">
                  <c:v>Mees</c:v>
                </c:pt>
                <c:pt idx="11">
                  <c:v>Naine</c:v>
                </c:pt>
                <c:pt idx="12">
                  <c:v>Lihatooted</c:v>
                </c:pt>
                <c:pt idx="13">
                  <c:v>Mees</c:v>
                </c:pt>
                <c:pt idx="14">
                  <c:v>Naine</c:v>
                </c:pt>
                <c:pt idx="15">
                  <c:v>Linnuliha</c:v>
                </c:pt>
                <c:pt idx="16">
                  <c:v>Mees</c:v>
                </c:pt>
                <c:pt idx="17">
                  <c:v>Naine</c:v>
                </c:pt>
                <c:pt idx="18">
                  <c:v>Valmistoit</c:v>
                </c:pt>
                <c:pt idx="19">
                  <c:v>Mees</c:v>
                </c:pt>
                <c:pt idx="20">
                  <c:v>Naine</c:v>
                </c:pt>
                <c:pt idx="21">
                  <c:v>Eelnevalt lõigatud ja pestud värsked köögiviljad</c:v>
                </c:pt>
                <c:pt idx="22">
                  <c:v>Mees</c:v>
                </c:pt>
                <c:pt idx="23">
                  <c:v>Naine</c:v>
                </c:pt>
                <c:pt idx="24">
                  <c:v>Kala ja kalatooted</c:v>
                </c:pt>
                <c:pt idx="25">
                  <c:v>Mees</c:v>
                </c:pt>
                <c:pt idx="26">
                  <c:v>Naine</c:v>
                </c:pt>
              </c:strCache>
            </c:strRef>
          </c:cat>
          <c:val>
            <c:numRef>
              <c:f>Q5_taust!$D$34:$D$60</c:f>
              <c:numCache>
                <c:formatCode>0</c:formatCode>
                <c:ptCount val="27"/>
                <c:pt idx="1">
                  <c:v>27.513227513227498</c:v>
                </c:pt>
                <c:pt idx="2">
                  <c:v>31.9905213270142</c:v>
                </c:pt>
                <c:pt idx="4">
                  <c:v>31.216931216931201</c:v>
                </c:pt>
                <c:pt idx="5">
                  <c:v>29.146919431279599</c:v>
                </c:pt>
                <c:pt idx="7">
                  <c:v>32.010582010581999</c:v>
                </c:pt>
                <c:pt idx="8">
                  <c:v>33.175355450236999</c:v>
                </c:pt>
                <c:pt idx="10">
                  <c:v>35.4497354497354</c:v>
                </c:pt>
                <c:pt idx="11">
                  <c:v>39.5734597156398</c:v>
                </c:pt>
                <c:pt idx="13">
                  <c:v>28.042328042327998</c:v>
                </c:pt>
                <c:pt idx="14">
                  <c:v>36.729857819905199</c:v>
                </c:pt>
                <c:pt idx="16">
                  <c:v>29.894179894179899</c:v>
                </c:pt>
                <c:pt idx="17">
                  <c:v>31.279620853080601</c:v>
                </c:pt>
                <c:pt idx="19">
                  <c:v>35.714285714285701</c:v>
                </c:pt>
                <c:pt idx="20">
                  <c:v>44.549763033175402</c:v>
                </c:pt>
                <c:pt idx="22">
                  <c:v>35.978835978836003</c:v>
                </c:pt>
                <c:pt idx="23">
                  <c:v>39.099526066350698</c:v>
                </c:pt>
                <c:pt idx="25">
                  <c:v>35.185185185185198</c:v>
                </c:pt>
                <c:pt idx="26">
                  <c:v>42.4170616113744</c:v>
                </c:pt>
              </c:numCache>
            </c:numRef>
          </c:val>
          <c:extLst>
            <c:ext xmlns:c16="http://schemas.microsoft.com/office/drawing/2014/chart" uri="{C3380CC4-5D6E-409C-BE32-E72D297353CC}">
              <c16:uniqueId val="{00000002-C299-49F0-816C-18775AF207C6}"/>
            </c:ext>
          </c:extLst>
        </c:ser>
        <c:ser>
          <c:idx val="3"/>
          <c:order val="3"/>
          <c:tx>
            <c:strRef>
              <c:f>Q5_taust!$E$33</c:f>
              <c:strCache>
                <c:ptCount val="1"/>
                <c:pt idx="0">
                  <c:v>Pigem ei ole kindel</c:v>
                </c:pt>
              </c:strCache>
            </c:strRef>
          </c:tx>
          <c:spPr>
            <a:solidFill>
              <a:srgbClr val="F4B18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Q5_taust!$A$34:$A$60</c:f>
              <c:strCache>
                <c:ptCount val="27"/>
                <c:pt idx="0">
                  <c:v>Plekist konservikarpides toit</c:v>
                </c:pt>
                <c:pt idx="1">
                  <c:v>Mees</c:v>
                </c:pt>
                <c:pt idx="2">
                  <c:v>Naine</c:v>
                </c:pt>
                <c:pt idx="3">
                  <c:v>Toidulisandid, sh vitamiinid</c:v>
                </c:pt>
                <c:pt idx="4">
                  <c:v>Mees</c:v>
                </c:pt>
                <c:pt idx="5">
                  <c:v>Naine</c:v>
                </c:pt>
                <c:pt idx="6">
                  <c:v>Värsked puu- ja köögiviljad ning marjad</c:v>
                </c:pt>
                <c:pt idx="7">
                  <c:v>Mees</c:v>
                </c:pt>
                <c:pt idx="8">
                  <c:v>Naine</c:v>
                </c:pt>
                <c:pt idx="9">
                  <c:v>Plastpakendis ja –pudelites ning kilepakendis toit</c:v>
                </c:pt>
                <c:pt idx="10">
                  <c:v>Mees</c:v>
                </c:pt>
                <c:pt idx="11">
                  <c:v>Naine</c:v>
                </c:pt>
                <c:pt idx="12">
                  <c:v>Lihatooted</c:v>
                </c:pt>
                <c:pt idx="13">
                  <c:v>Mees</c:v>
                </c:pt>
                <c:pt idx="14">
                  <c:v>Naine</c:v>
                </c:pt>
                <c:pt idx="15">
                  <c:v>Linnuliha</c:v>
                </c:pt>
                <c:pt idx="16">
                  <c:v>Mees</c:v>
                </c:pt>
                <c:pt idx="17">
                  <c:v>Naine</c:v>
                </c:pt>
                <c:pt idx="18">
                  <c:v>Valmistoit</c:v>
                </c:pt>
                <c:pt idx="19">
                  <c:v>Mees</c:v>
                </c:pt>
                <c:pt idx="20">
                  <c:v>Naine</c:v>
                </c:pt>
                <c:pt idx="21">
                  <c:v>Eelnevalt lõigatud ja pestud värsked köögiviljad</c:v>
                </c:pt>
                <c:pt idx="22">
                  <c:v>Mees</c:v>
                </c:pt>
                <c:pt idx="23">
                  <c:v>Naine</c:v>
                </c:pt>
                <c:pt idx="24">
                  <c:v>Kala ja kalatooted</c:v>
                </c:pt>
                <c:pt idx="25">
                  <c:v>Mees</c:v>
                </c:pt>
                <c:pt idx="26">
                  <c:v>Naine</c:v>
                </c:pt>
              </c:strCache>
            </c:strRef>
          </c:cat>
          <c:val>
            <c:numRef>
              <c:f>Q5_taust!$E$34:$E$60</c:f>
              <c:numCache>
                <c:formatCode>0</c:formatCode>
                <c:ptCount val="27"/>
                <c:pt idx="1">
                  <c:v>8.9947089947090006</c:v>
                </c:pt>
                <c:pt idx="2">
                  <c:v>15.4028436018957</c:v>
                </c:pt>
                <c:pt idx="4">
                  <c:v>12.4338624338624</c:v>
                </c:pt>
                <c:pt idx="5">
                  <c:v>9.24170616113744</c:v>
                </c:pt>
                <c:pt idx="7">
                  <c:v>9.2592592592592595</c:v>
                </c:pt>
                <c:pt idx="8">
                  <c:v>9.0047393364928894</c:v>
                </c:pt>
                <c:pt idx="10">
                  <c:v>10.0529100529101</c:v>
                </c:pt>
                <c:pt idx="11">
                  <c:v>13.9810426540284</c:v>
                </c:pt>
                <c:pt idx="13">
                  <c:v>9.2592592592592595</c:v>
                </c:pt>
                <c:pt idx="14">
                  <c:v>10.9004739336493</c:v>
                </c:pt>
                <c:pt idx="16">
                  <c:v>10.5820105820106</c:v>
                </c:pt>
                <c:pt idx="17">
                  <c:v>14.218009478673</c:v>
                </c:pt>
                <c:pt idx="19">
                  <c:v>12.698412698412699</c:v>
                </c:pt>
                <c:pt idx="20">
                  <c:v>14.6919431279621</c:v>
                </c:pt>
                <c:pt idx="22">
                  <c:v>13.756613756613801</c:v>
                </c:pt>
                <c:pt idx="23">
                  <c:v>18.246445497630301</c:v>
                </c:pt>
                <c:pt idx="25">
                  <c:v>14.5502645502646</c:v>
                </c:pt>
                <c:pt idx="26">
                  <c:v>16.113744075829398</c:v>
                </c:pt>
              </c:numCache>
            </c:numRef>
          </c:val>
          <c:extLst>
            <c:ext xmlns:c16="http://schemas.microsoft.com/office/drawing/2014/chart" uri="{C3380CC4-5D6E-409C-BE32-E72D297353CC}">
              <c16:uniqueId val="{00000003-C299-49F0-816C-18775AF207C6}"/>
            </c:ext>
          </c:extLst>
        </c:ser>
        <c:ser>
          <c:idx val="4"/>
          <c:order val="4"/>
          <c:tx>
            <c:strRef>
              <c:f>Q5_taust!$F$33</c:f>
              <c:strCache>
                <c:ptCount val="1"/>
                <c:pt idx="0">
                  <c:v>Kindlustunne puudub täielikult</c:v>
                </c:pt>
              </c:strCache>
            </c:strRef>
          </c:tx>
          <c:spPr>
            <a:solidFill>
              <a:srgbClr val="ED7D31"/>
            </a:solidFill>
            <a:ln w="0">
              <a:noFill/>
            </a:ln>
          </c:spPr>
          <c:invertIfNegative val="0"/>
          <c:dPt>
            <c:idx val="5"/>
            <c:invertIfNegative val="0"/>
            <c:bubble3D val="0"/>
            <c:extLst>
              <c:ext xmlns:c16="http://schemas.microsoft.com/office/drawing/2014/chart" uri="{C3380CC4-5D6E-409C-BE32-E72D297353CC}">
                <c16:uniqueId val="{00000004-C299-49F0-816C-18775AF207C6}"/>
              </c:ext>
            </c:extLst>
          </c:dPt>
          <c:dLbls>
            <c:dLbl>
              <c:idx val="5"/>
              <c:layout>
                <c:manualLayout>
                  <c:x val="5.3220003522213297E-4"/>
                  <c:y val="3.8361447626275298E-3"/>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4-C299-49F0-816C-18775AF207C6}"/>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Q5_taust!$A$34:$A$60</c:f>
              <c:strCache>
                <c:ptCount val="27"/>
                <c:pt idx="0">
                  <c:v>Plekist konservikarpides toit</c:v>
                </c:pt>
                <c:pt idx="1">
                  <c:v>Mees</c:v>
                </c:pt>
                <c:pt idx="2">
                  <c:v>Naine</c:v>
                </c:pt>
                <c:pt idx="3">
                  <c:v>Toidulisandid, sh vitamiinid</c:v>
                </c:pt>
                <c:pt idx="4">
                  <c:v>Mees</c:v>
                </c:pt>
                <c:pt idx="5">
                  <c:v>Naine</c:v>
                </c:pt>
                <c:pt idx="6">
                  <c:v>Värsked puu- ja köögiviljad ning marjad</c:v>
                </c:pt>
                <c:pt idx="7">
                  <c:v>Mees</c:v>
                </c:pt>
                <c:pt idx="8">
                  <c:v>Naine</c:v>
                </c:pt>
                <c:pt idx="9">
                  <c:v>Plastpakendis ja –pudelites ning kilepakendis toit</c:v>
                </c:pt>
                <c:pt idx="10">
                  <c:v>Mees</c:v>
                </c:pt>
                <c:pt idx="11">
                  <c:v>Naine</c:v>
                </c:pt>
                <c:pt idx="12">
                  <c:v>Lihatooted</c:v>
                </c:pt>
                <c:pt idx="13">
                  <c:v>Mees</c:v>
                </c:pt>
                <c:pt idx="14">
                  <c:v>Naine</c:v>
                </c:pt>
                <c:pt idx="15">
                  <c:v>Linnuliha</c:v>
                </c:pt>
                <c:pt idx="16">
                  <c:v>Mees</c:v>
                </c:pt>
                <c:pt idx="17">
                  <c:v>Naine</c:v>
                </c:pt>
                <c:pt idx="18">
                  <c:v>Valmistoit</c:v>
                </c:pt>
                <c:pt idx="19">
                  <c:v>Mees</c:v>
                </c:pt>
                <c:pt idx="20">
                  <c:v>Naine</c:v>
                </c:pt>
                <c:pt idx="21">
                  <c:v>Eelnevalt lõigatud ja pestud värsked köögiviljad</c:v>
                </c:pt>
                <c:pt idx="22">
                  <c:v>Mees</c:v>
                </c:pt>
                <c:pt idx="23">
                  <c:v>Naine</c:v>
                </c:pt>
                <c:pt idx="24">
                  <c:v>Kala ja kalatooted</c:v>
                </c:pt>
                <c:pt idx="25">
                  <c:v>Mees</c:v>
                </c:pt>
                <c:pt idx="26">
                  <c:v>Naine</c:v>
                </c:pt>
              </c:strCache>
            </c:strRef>
          </c:cat>
          <c:val>
            <c:numRef>
              <c:f>Q5_taust!$F$34:$F$60</c:f>
              <c:numCache>
                <c:formatCode>0</c:formatCode>
                <c:ptCount val="27"/>
                <c:pt idx="1">
                  <c:v>3.43915343915344</c:v>
                </c:pt>
                <c:pt idx="2">
                  <c:v>4.0284360189573496</c:v>
                </c:pt>
                <c:pt idx="4">
                  <c:v>5.2910052910052903</c:v>
                </c:pt>
                <c:pt idx="5">
                  <c:v>7.3459715639810401</c:v>
                </c:pt>
                <c:pt idx="7">
                  <c:v>2.38095238095238</c:v>
                </c:pt>
                <c:pt idx="8">
                  <c:v>3.5545023696682501</c:v>
                </c:pt>
                <c:pt idx="10">
                  <c:v>5.0264550264550296</c:v>
                </c:pt>
                <c:pt idx="11">
                  <c:v>2.8436018957345999</c:v>
                </c:pt>
                <c:pt idx="13">
                  <c:v>3.17460317460317</c:v>
                </c:pt>
                <c:pt idx="14">
                  <c:v>2.8436018957345999</c:v>
                </c:pt>
                <c:pt idx="16">
                  <c:v>3.43915343915344</c:v>
                </c:pt>
                <c:pt idx="17">
                  <c:v>3.3175355450236999</c:v>
                </c:pt>
                <c:pt idx="19">
                  <c:v>4.4973544973545003</c:v>
                </c:pt>
                <c:pt idx="20">
                  <c:v>5.68720379146919</c:v>
                </c:pt>
                <c:pt idx="22">
                  <c:v>4.2328042328042299</c:v>
                </c:pt>
                <c:pt idx="23">
                  <c:v>6.1611374407582904</c:v>
                </c:pt>
                <c:pt idx="25">
                  <c:v>2.1164021164021198</c:v>
                </c:pt>
                <c:pt idx="26">
                  <c:v>3.7914691943127998</c:v>
                </c:pt>
              </c:numCache>
            </c:numRef>
          </c:val>
          <c:extLst>
            <c:ext xmlns:c16="http://schemas.microsoft.com/office/drawing/2014/chart" uri="{C3380CC4-5D6E-409C-BE32-E72D297353CC}">
              <c16:uniqueId val="{00000005-C299-49F0-816C-18775AF207C6}"/>
            </c:ext>
          </c:extLst>
        </c:ser>
        <c:ser>
          <c:idx val="5"/>
          <c:order val="5"/>
          <c:tx>
            <c:strRef>
              <c:f>Q5_taust!$G$33</c:f>
              <c:strCache>
                <c:ptCount val="1"/>
                <c:pt idx="0">
                  <c:v>Ei oska öelda</c:v>
                </c:pt>
              </c:strCache>
            </c:strRef>
          </c:tx>
          <c:spPr>
            <a:solidFill>
              <a:srgbClr val="BFBFBF"/>
            </a:solidFill>
            <a:ln w="0">
              <a:noFill/>
            </a:ln>
          </c:spPr>
          <c:invertIfNegative val="0"/>
          <c:dPt>
            <c:idx val="4"/>
            <c:invertIfNegative val="0"/>
            <c:bubble3D val="0"/>
            <c:extLst>
              <c:ext xmlns:c16="http://schemas.microsoft.com/office/drawing/2014/chart" uri="{C3380CC4-5D6E-409C-BE32-E72D297353CC}">
                <c16:uniqueId val="{00000006-C299-49F0-816C-18775AF207C6}"/>
              </c:ext>
            </c:extLst>
          </c:dPt>
          <c:dLbls>
            <c:dLbl>
              <c:idx val="4"/>
              <c:layout>
                <c:manualLayout>
                  <c:x val="5.0793640636191103E-3"/>
                  <c:y val="1.8747653032552E-7"/>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6-C299-49F0-816C-18775AF207C6}"/>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Q5_taust!$A$34:$A$60</c:f>
              <c:strCache>
                <c:ptCount val="27"/>
                <c:pt idx="0">
                  <c:v>Plekist konservikarpides toit</c:v>
                </c:pt>
                <c:pt idx="1">
                  <c:v>Mees</c:v>
                </c:pt>
                <c:pt idx="2">
                  <c:v>Naine</c:v>
                </c:pt>
                <c:pt idx="3">
                  <c:v>Toidulisandid, sh vitamiinid</c:v>
                </c:pt>
                <c:pt idx="4">
                  <c:v>Mees</c:v>
                </c:pt>
                <c:pt idx="5">
                  <c:v>Naine</c:v>
                </c:pt>
                <c:pt idx="6">
                  <c:v>Värsked puu- ja köögiviljad ning marjad</c:v>
                </c:pt>
                <c:pt idx="7">
                  <c:v>Mees</c:v>
                </c:pt>
                <c:pt idx="8">
                  <c:v>Naine</c:v>
                </c:pt>
                <c:pt idx="9">
                  <c:v>Plastpakendis ja –pudelites ning kilepakendis toit</c:v>
                </c:pt>
                <c:pt idx="10">
                  <c:v>Mees</c:v>
                </c:pt>
                <c:pt idx="11">
                  <c:v>Naine</c:v>
                </c:pt>
                <c:pt idx="12">
                  <c:v>Lihatooted</c:v>
                </c:pt>
                <c:pt idx="13">
                  <c:v>Mees</c:v>
                </c:pt>
                <c:pt idx="14">
                  <c:v>Naine</c:v>
                </c:pt>
                <c:pt idx="15">
                  <c:v>Linnuliha</c:v>
                </c:pt>
                <c:pt idx="16">
                  <c:v>Mees</c:v>
                </c:pt>
                <c:pt idx="17">
                  <c:v>Naine</c:v>
                </c:pt>
                <c:pt idx="18">
                  <c:v>Valmistoit</c:v>
                </c:pt>
                <c:pt idx="19">
                  <c:v>Mees</c:v>
                </c:pt>
                <c:pt idx="20">
                  <c:v>Naine</c:v>
                </c:pt>
                <c:pt idx="21">
                  <c:v>Eelnevalt lõigatud ja pestud värsked köögiviljad</c:v>
                </c:pt>
                <c:pt idx="22">
                  <c:v>Mees</c:v>
                </c:pt>
                <c:pt idx="23">
                  <c:v>Naine</c:v>
                </c:pt>
                <c:pt idx="24">
                  <c:v>Kala ja kalatooted</c:v>
                </c:pt>
                <c:pt idx="25">
                  <c:v>Mees</c:v>
                </c:pt>
                <c:pt idx="26">
                  <c:v>Naine</c:v>
                </c:pt>
              </c:strCache>
            </c:strRef>
          </c:cat>
          <c:val>
            <c:numRef>
              <c:f>Q5_taust!$G$34:$G$60</c:f>
              <c:numCache>
                <c:formatCode>0</c:formatCode>
                <c:ptCount val="27"/>
                <c:pt idx="1">
                  <c:v>4.7619047619047601</c:v>
                </c:pt>
                <c:pt idx="2">
                  <c:v>4.9763033175355504</c:v>
                </c:pt>
                <c:pt idx="4">
                  <c:v>9.2592592592592595</c:v>
                </c:pt>
                <c:pt idx="5">
                  <c:v>8.5308056872037898</c:v>
                </c:pt>
                <c:pt idx="7">
                  <c:v>2.9100529100529098</c:v>
                </c:pt>
                <c:pt idx="8">
                  <c:v>2.1327014218009501</c:v>
                </c:pt>
                <c:pt idx="10">
                  <c:v>3.43915343915344</c:v>
                </c:pt>
                <c:pt idx="11">
                  <c:v>3.0805687203791501</c:v>
                </c:pt>
                <c:pt idx="13">
                  <c:v>3.9682539682539701</c:v>
                </c:pt>
                <c:pt idx="14">
                  <c:v>5.2132701421801002</c:v>
                </c:pt>
                <c:pt idx="16">
                  <c:v>3.9682539682539701</c:v>
                </c:pt>
                <c:pt idx="17">
                  <c:v>3.7914691943127998</c:v>
                </c:pt>
                <c:pt idx="19">
                  <c:v>3.7037037037037002</c:v>
                </c:pt>
                <c:pt idx="20">
                  <c:v>3.5545023696682501</c:v>
                </c:pt>
                <c:pt idx="22">
                  <c:v>4.4973544973545003</c:v>
                </c:pt>
                <c:pt idx="23">
                  <c:v>4.50236966824645</c:v>
                </c:pt>
                <c:pt idx="25">
                  <c:v>5.0264550264550296</c:v>
                </c:pt>
                <c:pt idx="26">
                  <c:v>3.5545023696682501</c:v>
                </c:pt>
              </c:numCache>
            </c:numRef>
          </c:val>
          <c:extLst>
            <c:ext xmlns:c16="http://schemas.microsoft.com/office/drawing/2014/chart" uri="{C3380CC4-5D6E-409C-BE32-E72D297353CC}">
              <c16:uniqueId val="{00000007-C299-49F0-816C-18775AF207C6}"/>
            </c:ext>
          </c:extLst>
        </c:ser>
        <c:dLbls>
          <c:showLegendKey val="0"/>
          <c:showVal val="0"/>
          <c:showCatName val="0"/>
          <c:showSerName val="0"/>
          <c:showPercent val="0"/>
          <c:showBubbleSize val="0"/>
        </c:dLbls>
        <c:gapWidth val="60"/>
        <c:shape val="box"/>
        <c:axId val="460134240"/>
        <c:axId val="460134632"/>
        <c:axId val="0"/>
      </c:bar3DChart>
      <c:catAx>
        <c:axId val="460134240"/>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200" b="1" strike="noStrike" spc="-1">
                <a:solidFill>
                  <a:srgbClr val="595959"/>
                </a:solidFill>
                <a:latin typeface="Calibri"/>
              </a:defRPr>
            </a:pPr>
            <a:endParaRPr lang="et-EE"/>
          </a:p>
        </c:txPr>
        <c:crossAx val="460134632"/>
        <c:crosses val="autoZero"/>
        <c:auto val="1"/>
        <c:lblAlgn val="ctr"/>
        <c:lblOffset val="100"/>
        <c:noMultiLvlLbl val="0"/>
      </c:catAx>
      <c:valAx>
        <c:axId val="460134632"/>
        <c:scaling>
          <c:orientation val="minMax"/>
        </c:scaling>
        <c:delete val="1"/>
        <c:axPos val="t"/>
        <c:numFmt formatCode="0%" sourceLinked="1"/>
        <c:majorTickMark val="none"/>
        <c:minorTickMark val="none"/>
        <c:tickLblPos val="nextTo"/>
        <c:crossAx val="460134240"/>
        <c:crosses val="autoZero"/>
        <c:crossBetween val="between"/>
      </c:valAx>
    </c:plotArea>
    <c:legend>
      <c:legendPos val="r"/>
      <c:layout>
        <c:manualLayout>
          <c:xMode val="edge"/>
          <c:yMode val="edge"/>
          <c:x val="0.70138710859496656"/>
          <c:y val="0.3655235648629806"/>
          <c:w val="0.22900109933189355"/>
          <c:h val="0.28747217663480484"/>
        </c:manualLayout>
      </c:layout>
      <c:overlay val="0"/>
      <c:spPr>
        <a:noFill/>
        <a:ln w="0">
          <a:noFill/>
        </a:ln>
      </c:spPr>
      <c:txPr>
        <a:bodyPr/>
        <a:lstStyle/>
        <a:p>
          <a:pPr>
            <a:defRPr sz="1200"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a:solidFill>
                  <a:srgbClr val="595959"/>
                </a:solidFill>
                <a:latin typeface="Calibri"/>
              </a:rPr>
              <a:t>Milline on Teie kindlustunne järgmiste tootegruppide ohutuse osas? 
</a:t>
            </a:r>
            <a:r>
              <a:rPr lang="et-EE" sz="1400" b="0" strike="noStrike" spc="-1">
                <a:solidFill>
                  <a:srgbClr val="595959"/>
                </a:solidFill>
                <a:latin typeface="Calibri"/>
              </a:rPr>
              <a:t>N=800</a:t>
            </a:r>
          </a:p>
        </c:rich>
      </c:tx>
      <c:layout>
        <c:manualLayout>
          <c:xMode val="edge"/>
          <c:yMode val="edge"/>
          <c:x val="0.20133336839170277"/>
          <c:y val="9.1759190367371998E-2"/>
        </c:manualLayout>
      </c:layout>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bar3DChart>
        <c:barDir val="bar"/>
        <c:grouping val="percentStacked"/>
        <c:varyColors val="0"/>
        <c:ser>
          <c:idx val="0"/>
          <c:order val="0"/>
          <c:tx>
            <c:strRef>
              <c:f>Q5_taust!$B$70</c:f>
              <c:strCache>
                <c:ptCount val="1"/>
                <c:pt idx="0">
                  <c:v>Olen täiesti kindel</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Q5_taust!$A$71:$A$100</c:f>
              <c:strCache>
                <c:ptCount val="30"/>
                <c:pt idx="0">
                  <c:v>Leiva- ja saiatooted</c:v>
                </c:pt>
                <c:pt idx="1">
                  <c:v>18-29</c:v>
                </c:pt>
                <c:pt idx="2">
                  <c:v>30-49</c:v>
                </c:pt>
                <c:pt idx="3">
                  <c:v>50-64</c:v>
                </c:pt>
                <c:pt idx="4">
                  <c:v>65-74</c:v>
                </c:pt>
                <c:pt idx="5">
                  <c:v>Juust</c:v>
                </c:pt>
                <c:pt idx="6">
                  <c:v>18-29</c:v>
                </c:pt>
                <c:pt idx="7">
                  <c:v>30-49</c:v>
                </c:pt>
                <c:pt idx="8">
                  <c:v>50-64</c:v>
                </c:pt>
                <c:pt idx="9">
                  <c:v>65-74</c:v>
                </c:pt>
                <c:pt idx="10">
                  <c:v>Piim ja värske piima tooted</c:v>
                </c:pt>
                <c:pt idx="11">
                  <c:v>18-29</c:v>
                </c:pt>
                <c:pt idx="12">
                  <c:v>30-49</c:v>
                </c:pt>
                <c:pt idx="13">
                  <c:v>50-64</c:v>
                </c:pt>
                <c:pt idx="14">
                  <c:v>65-74</c:v>
                </c:pt>
                <c:pt idx="15">
                  <c:v>Mahlad</c:v>
                </c:pt>
                <c:pt idx="16">
                  <c:v>18-29</c:v>
                </c:pt>
                <c:pt idx="17">
                  <c:v>30-49</c:v>
                </c:pt>
                <c:pt idx="18">
                  <c:v>50-64</c:v>
                </c:pt>
                <c:pt idx="19">
                  <c:v>65-74</c:v>
                </c:pt>
                <c:pt idx="20">
                  <c:v>Maiustused</c:v>
                </c:pt>
                <c:pt idx="21">
                  <c:v>18-29</c:v>
                </c:pt>
                <c:pt idx="22">
                  <c:v>30-49</c:v>
                </c:pt>
                <c:pt idx="23">
                  <c:v>50-64</c:v>
                </c:pt>
                <c:pt idx="24">
                  <c:v>65-74</c:v>
                </c:pt>
                <c:pt idx="25">
                  <c:v>Klaaspurkides ja –pudelites toit</c:v>
                </c:pt>
                <c:pt idx="26">
                  <c:v>18-29</c:v>
                </c:pt>
                <c:pt idx="27">
                  <c:v>30-49</c:v>
                </c:pt>
                <c:pt idx="28">
                  <c:v>50-64</c:v>
                </c:pt>
                <c:pt idx="29">
                  <c:v>65-74</c:v>
                </c:pt>
              </c:strCache>
            </c:strRef>
          </c:cat>
          <c:val>
            <c:numRef>
              <c:f>Q5_taust!$B$71:$B$100</c:f>
              <c:numCache>
                <c:formatCode>0</c:formatCode>
                <c:ptCount val="30"/>
                <c:pt idx="1">
                  <c:v>28.4671532846715</c:v>
                </c:pt>
                <c:pt idx="2">
                  <c:v>21.406727828746199</c:v>
                </c:pt>
                <c:pt idx="3">
                  <c:v>25.108225108225099</c:v>
                </c:pt>
                <c:pt idx="4">
                  <c:v>27.619047619047599</c:v>
                </c:pt>
                <c:pt idx="6">
                  <c:v>27.007299270072998</c:v>
                </c:pt>
                <c:pt idx="7">
                  <c:v>21.712538226299699</c:v>
                </c:pt>
                <c:pt idx="8">
                  <c:v>22.9437229437229</c:v>
                </c:pt>
                <c:pt idx="9">
                  <c:v>29.523809523809501</c:v>
                </c:pt>
                <c:pt idx="11">
                  <c:v>19.7080291970803</c:v>
                </c:pt>
                <c:pt idx="12">
                  <c:v>19.5718654434251</c:v>
                </c:pt>
                <c:pt idx="13">
                  <c:v>14.718614718614701</c:v>
                </c:pt>
                <c:pt idx="14">
                  <c:v>14.285714285714301</c:v>
                </c:pt>
                <c:pt idx="16">
                  <c:v>21.897810218978101</c:v>
                </c:pt>
                <c:pt idx="17">
                  <c:v>16.5137614678899</c:v>
                </c:pt>
                <c:pt idx="18">
                  <c:v>13.419913419913399</c:v>
                </c:pt>
                <c:pt idx="19">
                  <c:v>16.1904761904762</c:v>
                </c:pt>
                <c:pt idx="21">
                  <c:v>22.6277372262774</c:v>
                </c:pt>
                <c:pt idx="22">
                  <c:v>16.207951070336399</c:v>
                </c:pt>
                <c:pt idx="23">
                  <c:v>12.987012987012999</c:v>
                </c:pt>
                <c:pt idx="24">
                  <c:v>15.2380952380952</c:v>
                </c:pt>
                <c:pt idx="26">
                  <c:v>21.897810218978101</c:v>
                </c:pt>
                <c:pt idx="27">
                  <c:v>14.678899082568799</c:v>
                </c:pt>
                <c:pt idx="28">
                  <c:v>11.6883116883117</c:v>
                </c:pt>
                <c:pt idx="29">
                  <c:v>15.2380952380952</c:v>
                </c:pt>
              </c:numCache>
            </c:numRef>
          </c:val>
          <c:extLst>
            <c:ext xmlns:c16="http://schemas.microsoft.com/office/drawing/2014/chart" uri="{C3380CC4-5D6E-409C-BE32-E72D297353CC}">
              <c16:uniqueId val="{00000000-64DD-4FA0-A643-596EF3403681}"/>
            </c:ext>
          </c:extLst>
        </c:ser>
        <c:ser>
          <c:idx val="1"/>
          <c:order val="1"/>
          <c:tx>
            <c:strRef>
              <c:f>Q5_taust!$C$70</c:f>
              <c:strCache>
                <c:ptCount val="1"/>
                <c:pt idx="0">
                  <c:v>Pigem olen kindel</c:v>
                </c:pt>
              </c:strCache>
            </c:strRef>
          </c:tx>
          <c:spPr>
            <a:solidFill>
              <a:srgbClr val="4472C4"/>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Q5_taust!$A$71:$A$100</c:f>
              <c:strCache>
                <c:ptCount val="30"/>
                <c:pt idx="0">
                  <c:v>Leiva- ja saiatooted</c:v>
                </c:pt>
                <c:pt idx="1">
                  <c:v>18-29</c:v>
                </c:pt>
                <c:pt idx="2">
                  <c:v>30-49</c:v>
                </c:pt>
                <c:pt idx="3">
                  <c:v>50-64</c:v>
                </c:pt>
                <c:pt idx="4">
                  <c:v>65-74</c:v>
                </c:pt>
                <c:pt idx="5">
                  <c:v>Juust</c:v>
                </c:pt>
                <c:pt idx="6">
                  <c:v>18-29</c:v>
                </c:pt>
                <c:pt idx="7">
                  <c:v>30-49</c:v>
                </c:pt>
                <c:pt idx="8">
                  <c:v>50-64</c:v>
                </c:pt>
                <c:pt idx="9">
                  <c:v>65-74</c:v>
                </c:pt>
                <c:pt idx="10">
                  <c:v>Piim ja värske piima tooted</c:v>
                </c:pt>
                <c:pt idx="11">
                  <c:v>18-29</c:v>
                </c:pt>
                <c:pt idx="12">
                  <c:v>30-49</c:v>
                </c:pt>
                <c:pt idx="13">
                  <c:v>50-64</c:v>
                </c:pt>
                <c:pt idx="14">
                  <c:v>65-74</c:v>
                </c:pt>
                <c:pt idx="15">
                  <c:v>Mahlad</c:v>
                </c:pt>
                <c:pt idx="16">
                  <c:v>18-29</c:v>
                </c:pt>
                <c:pt idx="17">
                  <c:v>30-49</c:v>
                </c:pt>
                <c:pt idx="18">
                  <c:v>50-64</c:v>
                </c:pt>
                <c:pt idx="19">
                  <c:v>65-74</c:v>
                </c:pt>
                <c:pt idx="20">
                  <c:v>Maiustused</c:v>
                </c:pt>
                <c:pt idx="21">
                  <c:v>18-29</c:v>
                </c:pt>
                <c:pt idx="22">
                  <c:v>30-49</c:v>
                </c:pt>
                <c:pt idx="23">
                  <c:v>50-64</c:v>
                </c:pt>
                <c:pt idx="24">
                  <c:v>65-74</c:v>
                </c:pt>
                <c:pt idx="25">
                  <c:v>Klaaspurkides ja –pudelites toit</c:v>
                </c:pt>
                <c:pt idx="26">
                  <c:v>18-29</c:v>
                </c:pt>
                <c:pt idx="27">
                  <c:v>30-49</c:v>
                </c:pt>
                <c:pt idx="28">
                  <c:v>50-64</c:v>
                </c:pt>
                <c:pt idx="29">
                  <c:v>65-74</c:v>
                </c:pt>
              </c:strCache>
            </c:strRef>
          </c:cat>
          <c:val>
            <c:numRef>
              <c:f>Q5_taust!$C$71:$C$100</c:f>
              <c:numCache>
                <c:formatCode>0</c:formatCode>
                <c:ptCount val="30"/>
                <c:pt idx="1">
                  <c:v>46.715328467153299</c:v>
                </c:pt>
                <c:pt idx="2">
                  <c:v>54.128440366972498</c:v>
                </c:pt>
                <c:pt idx="3">
                  <c:v>52.380952380952401</c:v>
                </c:pt>
                <c:pt idx="4">
                  <c:v>50.476190476190503</c:v>
                </c:pt>
                <c:pt idx="6">
                  <c:v>48.9051094890511</c:v>
                </c:pt>
                <c:pt idx="7">
                  <c:v>55.9633027522936</c:v>
                </c:pt>
                <c:pt idx="8">
                  <c:v>54.545454545454596</c:v>
                </c:pt>
                <c:pt idx="9">
                  <c:v>51.428571428571402</c:v>
                </c:pt>
                <c:pt idx="11">
                  <c:v>45.985401459854003</c:v>
                </c:pt>
                <c:pt idx="12">
                  <c:v>51.987767584097902</c:v>
                </c:pt>
                <c:pt idx="13">
                  <c:v>56.277056277056303</c:v>
                </c:pt>
                <c:pt idx="14">
                  <c:v>62.857142857142897</c:v>
                </c:pt>
                <c:pt idx="16">
                  <c:v>41.605839416058402</c:v>
                </c:pt>
                <c:pt idx="17">
                  <c:v>44.6483180428135</c:v>
                </c:pt>
                <c:pt idx="18">
                  <c:v>49.350649350649299</c:v>
                </c:pt>
                <c:pt idx="19">
                  <c:v>46.6666666666667</c:v>
                </c:pt>
                <c:pt idx="21">
                  <c:v>43.795620437956202</c:v>
                </c:pt>
                <c:pt idx="22">
                  <c:v>45.565749235474001</c:v>
                </c:pt>
                <c:pt idx="23">
                  <c:v>47.619047619047599</c:v>
                </c:pt>
                <c:pt idx="24">
                  <c:v>48.571428571428598</c:v>
                </c:pt>
                <c:pt idx="26">
                  <c:v>39.416058394160601</c:v>
                </c:pt>
                <c:pt idx="27">
                  <c:v>50.764525993883801</c:v>
                </c:pt>
                <c:pt idx="28">
                  <c:v>56.7099567099567</c:v>
                </c:pt>
                <c:pt idx="29">
                  <c:v>51.428571428571402</c:v>
                </c:pt>
              </c:numCache>
            </c:numRef>
          </c:val>
          <c:extLst>
            <c:ext xmlns:c16="http://schemas.microsoft.com/office/drawing/2014/chart" uri="{C3380CC4-5D6E-409C-BE32-E72D297353CC}">
              <c16:uniqueId val="{00000001-64DD-4FA0-A643-596EF3403681}"/>
            </c:ext>
          </c:extLst>
        </c:ser>
        <c:ser>
          <c:idx val="2"/>
          <c:order val="2"/>
          <c:tx>
            <c:strRef>
              <c:f>Q5_taust!$D$70</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Q5_taust!$A$71:$A$100</c:f>
              <c:strCache>
                <c:ptCount val="30"/>
                <c:pt idx="0">
                  <c:v>Leiva- ja saiatooted</c:v>
                </c:pt>
                <c:pt idx="1">
                  <c:v>18-29</c:v>
                </c:pt>
                <c:pt idx="2">
                  <c:v>30-49</c:v>
                </c:pt>
                <c:pt idx="3">
                  <c:v>50-64</c:v>
                </c:pt>
                <c:pt idx="4">
                  <c:v>65-74</c:v>
                </c:pt>
                <c:pt idx="5">
                  <c:v>Juust</c:v>
                </c:pt>
                <c:pt idx="6">
                  <c:v>18-29</c:v>
                </c:pt>
                <c:pt idx="7">
                  <c:v>30-49</c:v>
                </c:pt>
                <c:pt idx="8">
                  <c:v>50-64</c:v>
                </c:pt>
                <c:pt idx="9">
                  <c:v>65-74</c:v>
                </c:pt>
                <c:pt idx="10">
                  <c:v>Piim ja värske piima tooted</c:v>
                </c:pt>
                <c:pt idx="11">
                  <c:v>18-29</c:v>
                </c:pt>
                <c:pt idx="12">
                  <c:v>30-49</c:v>
                </c:pt>
                <c:pt idx="13">
                  <c:v>50-64</c:v>
                </c:pt>
                <c:pt idx="14">
                  <c:v>65-74</c:v>
                </c:pt>
                <c:pt idx="15">
                  <c:v>Mahlad</c:v>
                </c:pt>
                <c:pt idx="16">
                  <c:v>18-29</c:v>
                </c:pt>
                <c:pt idx="17">
                  <c:v>30-49</c:v>
                </c:pt>
                <c:pt idx="18">
                  <c:v>50-64</c:v>
                </c:pt>
                <c:pt idx="19">
                  <c:v>65-74</c:v>
                </c:pt>
                <c:pt idx="20">
                  <c:v>Maiustused</c:v>
                </c:pt>
                <c:pt idx="21">
                  <c:v>18-29</c:v>
                </c:pt>
                <c:pt idx="22">
                  <c:v>30-49</c:v>
                </c:pt>
                <c:pt idx="23">
                  <c:v>50-64</c:v>
                </c:pt>
                <c:pt idx="24">
                  <c:v>65-74</c:v>
                </c:pt>
                <c:pt idx="25">
                  <c:v>Klaaspurkides ja –pudelites toit</c:v>
                </c:pt>
                <c:pt idx="26">
                  <c:v>18-29</c:v>
                </c:pt>
                <c:pt idx="27">
                  <c:v>30-49</c:v>
                </c:pt>
                <c:pt idx="28">
                  <c:v>50-64</c:v>
                </c:pt>
                <c:pt idx="29">
                  <c:v>65-74</c:v>
                </c:pt>
              </c:strCache>
            </c:strRef>
          </c:cat>
          <c:val>
            <c:numRef>
              <c:f>Q5_taust!$D$71:$D$100</c:f>
              <c:numCache>
                <c:formatCode>0</c:formatCode>
                <c:ptCount val="30"/>
                <c:pt idx="1">
                  <c:v>16.788321167883201</c:v>
                </c:pt>
                <c:pt idx="2">
                  <c:v>16.5137614678899</c:v>
                </c:pt>
                <c:pt idx="3">
                  <c:v>15.5844155844156</c:v>
                </c:pt>
                <c:pt idx="4">
                  <c:v>14.285714285714301</c:v>
                </c:pt>
                <c:pt idx="6">
                  <c:v>16.788321167883201</c:v>
                </c:pt>
                <c:pt idx="7">
                  <c:v>13.7614678899083</c:v>
                </c:pt>
                <c:pt idx="8">
                  <c:v>16.017316017315999</c:v>
                </c:pt>
                <c:pt idx="9">
                  <c:v>14.285714285714301</c:v>
                </c:pt>
                <c:pt idx="11">
                  <c:v>24.087591240875899</c:v>
                </c:pt>
                <c:pt idx="12">
                  <c:v>19.5718654434251</c:v>
                </c:pt>
                <c:pt idx="13">
                  <c:v>19.913419913419901</c:v>
                </c:pt>
                <c:pt idx="14">
                  <c:v>17.1428571428571</c:v>
                </c:pt>
                <c:pt idx="16">
                  <c:v>23.3576642335766</c:v>
                </c:pt>
                <c:pt idx="17">
                  <c:v>21.712538226299699</c:v>
                </c:pt>
                <c:pt idx="18">
                  <c:v>25.541125541125499</c:v>
                </c:pt>
                <c:pt idx="19">
                  <c:v>25.714285714285701</c:v>
                </c:pt>
                <c:pt idx="21">
                  <c:v>21.897810218978101</c:v>
                </c:pt>
                <c:pt idx="22">
                  <c:v>22.629969418960201</c:v>
                </c:pt>
                <c:pt idx="23">
                  <c:v>26.839826839826799</c:v>
                </c:pt>
                <c:pt idx="24">
                  <c:v>23.8095238095238</c:v>
                </c:pt>
                <c:pt idx="26">
                  <c:v>23.3576642335766</c:v>
                </c:pt>
                <c:pt idx="27">
                  <c:v>23.547400611620802</c:v>
                </c:pt>
                <c:pt idx="28">
                  <c:v>19.480519480519501</c:v>
                </c:pt>
                <c:pt idx="29">
                  <c:v>26.6666666666667</c:v>
                </c:pt>
              </c:numCache>
            </c:numRef>
          </c:val>
          <c:extLst>
            <c:ext xmlns:c16="http://schemas.microsoft.com/office/drawing/2014/chart" uri="{C3380CC4-5D6E-409C-BE32-E72D297353CC}">
              <c16:uniqueId val="{00000002-64DD-4FA0-A643-596EF3403681}"/>
            </c:ext>
          </c:extLst>
        </c:ser>
        <c:ser>
          <c:idx val="3"/>
          <c:order val="3"/>
          <c:tx>
            <c:strRef>
              <c:f>Q5_taust!$E$70</c:f>
              <c:strCache>
                <c:ptCount val="1"/>
                <c:pt idx="0">
                  <c:v>Pigem ei ole kindel</c:v>
                </c:pt>
              </c:strCache>
            </c:strRef>
          </c:tx>
          <c:spPr>
            <a:solidFill>
              <a:srgbClr val="F4B18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Q5_taust!$A$71:$A$100</c:f>
              <c:strCache>
                <c:ptCount val="30"/>
                <c:pt idx="0">
                  <c:v>Leiva- ja saiatooted</c:v>
                </c:pt>
                <c:pt idx="1">
                  <c:v>18-29</c:v>
                </c:pt>
                <c:pt idx="2">
                  <c:v>30-49</c:v>
                </c:pt>
                <c:pt idx="3">
                  <c:v>50-64</c:v>
                </c:pt>
                <c:pt idx="4">
                  <c:v>65-74</c:v>
                </c:pt>
                <c:pt idx="5">
                  <c:v>Juust</c:v>
                </c:pt>
                <c:pt idx="6">
                  <c:v>18-29</c:v>
                </c:pt>
                <c:pt idx="7">
                  <c:v>30-49</c:v>
                </c:pt>
                <c:pt idx="8">
                  <c:v>50-64</c:v>
                </c:pt>
                <c:pt idx="9">
                  <c:v>65-74</c:v>
                </c:pt>
                <c:pt idx="10">
                  <c:v>Piim ja värske piima tooted</c:v>
                </c:pt>
                <c:pt idx="11">
                  <c:v>18-29</c:v>
                </c:pt>
                <c:pt idx="12">
                  <c:v>30-49</c:v>
                </c:pt>
                <c:pt idx="13">
                  <c:v>50-64</c:v>
                </c:pt>
                <c:pt idx="14">
                  <c:v>65-74</c:v>
                </c:pt>
                <c:pt idx="15">
                  <c:v>Mahlad</c:v>
                </c:pt>
                <c:pt idx="16">
                  <c:v>18-29</c:v>
                </c:pt>
                <c:pt idx="17">
                  <c:v>30-49</c:v>
                </c:pt>
                <c:pt idx="18">
                  <c:v>50-64</c:v>
                </c:pt>
                <c:pt idx="19">
                  <c:v>65-74</c:v>
                </c:pt>
                <c:pt idx="20">
                  <c:v>Maiustused</c:v>
                </c:pt>
                <c:pt idx="21">
                  <c:v>18-29</c:v>
                </c:pt>
                <c:pt idx="22">
                  <c:v>30-49</c:v>
                </c:pt>
                <c:pt idx="23">
                  <c:v>50-64</c:v>
                </c:pt>
                <c:pt idx="24">
                  <c:v>65-74</c:v>
                </c:pt>
                <c:pt idx="25">
                  <c:v>Klaaspurkides ja –pudelites toit</c:v>
                </c:pt>
                <c:pt idx="26">
                  <c:v>18-29</c:v>
                </c:pt>
                <c:pt idx="27">
                  <c:v>30-49</c:v>
                </c:pt>
                <c:pt idx="28">
                  <c:v>50-64</c:v>
                </c:pt>
                <c:pt idx="29">
                  <c:v>65-74</c:v>
                </c:pt>
              </c:strCache>
            </c:strRef>
          </c:cat>
          <c:val>
            <c:numRef>
              <c:f>Q5_taust!$E$71:$E$100</c:f>
              <c:numCache>
                <c:formatCode>0</c:formatCode>
                <c:ptCount val="30"/>
                <c:pt idx="1">
                  <c:v>6.5693430656934302</c:v>
                </c:pt>
                <c:pt idx="2">
                  <c:v>3.9755351681957198</c:v>
                </c:pt>
                <c:pt idx="3">
                  <c:v>2.16450216450216</c:v>
                </c:pt>
                <c:pt idx="4">
                  <c:v>4.7619047619047601</c:v>
                </c:pt>
                <c:pt idx="6">
                  <c:v>3.6496350364963499</c:v>
                </c:pt>
                <c:pt idx="7">
                  <c:v>3.36391437308869</c:v>
                </c:pt>
                <c:pt idx="8">
                  <c:v>3.0303030303030298</c:v>
                </c:pt>
                <c:pt idx="9">
                  <c:v>1.9047619047619</c:v>
                </c:pt>
                <c:pt idx="11">
                  <c:v>5.10948905109489</c:v>
                </c:pt>
                <c:pt idx="12">
                  <c:v>3.36391437308869</c:v>
                </c:pt>
                <c:pt idx="13">
                  <c:v>5.1948051948052001</c:v>
                </c:pt>
                <c:pt idx="14">
                  <c:v>2.8571428571428599</c:v>
                </c:pt>
                <c:pt idx="16">
                  <c:v>8.0291970802919703</c:v>
                </c:pt>
                <c:pt idx="17">
                  <c:v>9.4801223241590193</c:v>
                </c:pt>
                <c:pt idx="18">
                  <c:v>4.7619047619047601</c:v>
                </c:pt>
                <c:pt idx="19">
                  <c:v>7.6190476190476204</c:v>
                </c:pt>
                <c:pt idx="21">
                  <c:v>5.8394160583941597</c:v>
                </c:pt>
                <c:pt idx="22">
                  <c:v>7.0336391437308903</c:v>
                </c:pt>
                <c:pt idx="23">
                  <c:v>6.0606060606060597</c:v>
                </c:pt>
                <c:pt idx="24">
                  <c:v>6.6666666666666696</c:v>
                </c:pt>
                <c:pt idx="26">
                  <c:v>7.2992700729926998</c:v>
                </c:pt>
                <c:pt idx="27">
                  <c:v>5.5045871559632999</c:v>
                </c:pt>
                <c:pt idx="28">
                  <c:v>9.0909090909090899</c:v>
                </c:pt>
                <c:pt idx="29">
                  <c:v>3.8095238095238102</c:v>
                </c:pt>
              </c:numCache>
            </c:numRef>
          </c:val>
          <c:extLst>
            <c:ext xmlns:c16="http://schemas.microsoft.com/office/drawing/2014/chart" uri="{C3380CC4-5D6E-409C-BE32-E72D297353CC}">
              <c16:uniqueId val="{00000003-64DD-4FA0-A643-596EF3403681}"/>
            </c:ext>
          </c:extLst>
        </c:ser>
        <c:ser>
          <c:idx val="4"/>
          <c:order val="4"/>
          <c:tx>
            <c:strRef>
              <c:f>Q5_taust!$F$70</c:f>
              <c:strCache>
                <c:ptCount val="1"/>
                <c:pt idx="0">
                  <c:v>Kindlustunne puudub täielikult</c:v>
                </c:pt>
              </c:strCache>
            </c:strRef>
          </c:tx>
          <c:spPr>
            <a:solidFill>
              <a:srgbClr val="ED7D31"/>
            </a:solidFill>
            <a:ln w="0">
              <a:noFill/>
            </a:ln>
          </c:spPr>
          <c:invertIfNegative val="0"/>
          <c:dPt>
            <c:idx val="5"/>
            <c:invertIfNegative val="0"/>
            <c:bubble3D val="0"/>
            <c:extLst>
              <c:ext xmlns:c16="http://schemas.microsoft.com/office/drawing/2014/chart" uri="{C3380CC4-5D6E-409C-BE32-E72D297353CC}">
                <c16:uniqueId val="{00000004-64DD-4FA0-A643-596EF3403681}"/>
              </c:ext>
            </c:extLst>
          </c:dPt>
          <c:dLbls>
            <c:dLbl>
              <c:idx val="5"/>
              <c:layout>
                <c:manualLayout>
                  <c:x val="5.3220003522213297E-4"/>
                  <c:y val="3.8361447626275298E-3"/>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4-64DD-4FA0-A643-596EF3403681}"/>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Q5_taust!$A$71:$A$100</c:f>
              <c:strCache>
                <c:ptCount val="30"/>
                <c:pt idx="0">
                  <c:v>Leiva- ja saiatooted</c:v>
                </c:pt>
                <c:pt idx="1">
                  <c:v>18-29</c:v>
                </c:pt>
                <c:pt idx="2">
                  <c:v>30-49</c:v>
                </c:pt>
                <c:pt idx="3">
                  <c:v>50-64</c:v>
                </c:pt>
                <c:pt idx="4">
                  <c:v>65-74</c:v>
                </c:pt>
                <c:pt idx="5">
                  <c:v>Juust</c:v>
                </c:pt>
                <c:pt idx="6">
                  <c:v>18-29</c:v>
                </c:pt>
                <c:pt idx="7">
                  <c:v>30-49</c:v>
                </c:pt>
                <c:pt idx="8">
                  <c:v>50-64</c:v>
                </c:pt>
                <c:pt idx="9">
                  <c:v>65-74</c:v>
                </c:pt>
                <c:pt idx="10">
                  <c:v>Piim ja värske piima tooted</c:v>
                </c:pt>
                <c:pt idx="11">
                  <c:v>18-29</c:v>
                </c:pt>
                <c:pt idx="12">
                  <c:v>30-49</c:v>
                </c:pt>
                <c:pt idx="13">
                  <c:v>50-64</c:v>
                </c:pt>
                <c:pt idx="14">
                  <c:v>65-74</c:v>
                </c:pt>
                <c:pt idx="15">
                  <c:v>Mahlad</c:v>
                </c:pt>
                <c:pt idx="16">
                  <c:v>18-29</c:v>
                </c:pt>
                <c:pt idx="17">
                  <c:v>30-49</c:v>
                </c:pt>
                <c:pt idx="18">
                  <c:v>50-64</c:v>
                </c:pt>
                <c:pt idx="19">
                  <c:v>65-74</c:v>
                </c:pt>
                <c:pt idx="20">
                  <c:v>Maiustused</c:v>
                </c:pt>
                <c:pt idx="21">
                  <c:v>18-29</c:v>
                </c:pt>
                <c:pt idx="22">
                  <c:v>30-49</c:v>
                </c:pt>
                <c:pt idx="23">
                  <c:v>50-64</c:v>
                </c:pt>
                <c:pt idx="24">
                  <c:v>65-74</c:v>
                </c:pt>
                <c:pt idx="25">
                  <c:v>Klaaspurkides ja –pudelites toit</c:v>
                </c:pt>
                <c:pt idx="26">
                  <c:v>18-29</c:v>
                </c:pt>
                <c:pt idx="27">
                  <c:v>30-49</c:v>
                </c:pt>
                <c:pt idx="28">
                  <c:v>50-64</c:v>
                </c:pt>
                <c:pt idx="29">
                  <c:v>65-74</c:v>
                </c:pt>
              </c:strCache>
            </c:strRef>
          </c:cat>
          <c:val>
            <c:numRef>
              <c:f>Q5_taust!$F$71:$F$100</c:f>
              <c:numCache>
                <c:formatCode>General</c:formatCode>
                <c:ptCount val="30"/>
                <c:pt idx="2" formatCode="0">
                  <c:v>0.91743119266054995</c:v>
                </c:pt>
                <c:pt idx="3" formatCode="0">
                  <c:v>3.4632034632034601</c:v>
                </c:pt>
                <c:pt idx="6" formatCode="0">
                  <c:v>0.72992700729926996</c:v>
                </c:pt>
                <c:pt idx="7" formatCode="0">
                  <c:v>1.5290519877675799</c:v>
                </c:pt>
                <c:pt idx="8" formatCode="0">
                  <c:v>2.16450216450216</c:v>
                </c:pt>
                <c:pt idx="9" formatCode="0">
                  <c:v>0.952380952380952</c:v>
                </c:pt>
                <c:pt idx="11" formatCode="0">
                  <c:v>2.1897810218978102</c:v>
                </c:pt>
                <c:pt idx="12" formatCode="0">
                  <c:v>2.1406727828746202</c:v>
                </c:pt>
                <c:pt idx="13" formatCode="0">
                  <c:v>2.16450216450216</c:v>
                </c:pt>
                <c:pt idx="14" formatCode="0">
                  <c:v>1.9047619047619</c:v>
                </c:pt>
                <c:pt idx="16" formatCode="0">
                  <c:v>2.1897810218978102</c:v>
                </c:pt>
                <c:pt idx="17" formatCode="0">
                  <c:v>4.2813455657492403</c:v>
                </c:pt>
                <c:pt idx="18" formatCode="0">
                  <c:v>3.4632034632034601</c:v>
                </c:pt>
                <c:pt idx="19" formatCode="0">
                  <c:v>2.8571428571428599</c:v>
                </c:pt>
                <c:pt idx="21" formatCode="0">
                  <c:v>1.4598540145985399</c:v>
                </c:pt>
                <c:pt idx="22" formatCode="0">
                  <c:v>4.2813455657492403</c:v>
                </c:pt>
                <c:pt idx="23" formatCode="0">
                  <c:v>3.8961038961039001</c:v>
                </c:pt>
                <c:pt idx="24" formatCode="0">
                  <c:v>3.8095238095238102</c:v>
                </c:pt>
                <c:pt idx="26" formatCode="0">
                  <c:v>2.9197080291970798</c:v>
                </c:pt>
                <c:pt idx="27" formatCode="0">
                  <c:v>1.2232415902140701</c:v>
                </c:pt>
                <c:pt idx="28" formatCode="0">
                  <c:v>1.73160173160173</c:v>
                </c:pt>
                <c:pt idx="29" formatCode="0">
                  <c:v>0.952380952380952</c:v>
                </c:pt>
              </c:numCache>
            </c:numRef>
          </c:val>
          <c:extLst>
            <c:ext xmlns:c16="http://schemas.microsoft.com/office/drawing/2014/chart" uri="{C3380CC4-5D6E-409C-BE32-E72D297353CC}">
              <c16:uniqueId val="{00000005-64DD-4FA0-A643-596EF3403681}"/>
            </c:ext>
          </c:extLst>
        </c:ser>
        <c:ser>
          <c:idx val="5"/>
          <c:order val="5"/>
          <c:tx>
            <c:strRef>
              <c:f>Q5_taust!$G$70</c:f>
              <c:strCache>
                <c:ptCount val="1"/>
                <c:pt idx="0">
                  <c:v>Ei oska öelda</c:v>
                </c:pt>
              </c:strCache>
            </c:strRef>
          </c:tx>
          <c:spPr>
            <a:solidFill>
              <a:srgbClr val="BFBFBF"/>
            </a:solidFill>
            <a:ln w="0">
              <a:noFill/>
            </a:ln>
          </c:spPr>
          <c:invertIfNegative val="0"/>
          <c:dPt>
            <c:idx val="4"/>
            <c:invertIfNegative val="0"/>
            <c:bubble3D val="0"/>
            <c:extLst>
              <c:ext xmlns:c16="http://schemas.microsoft.com/office/drawing/2014/chart" uri="{C3380CC4-5D6E-409C-BE32-E72D297353CC}">
                <c16:uniqueId val="{00000006-64DD-4FA0-A643-596EF3403681}"/>
              </c:ext>
            </c:extLst>
          </c:dPt>
          <c:dLbls>
            <c:dLbl>
              <c:idx val="4"/>
              <c:layout>
                <c:manualLayout>
                  <c:x val="5.0793640636191103E-3"/>
                  <c:y val="1.8747653032552E-7"/>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6-64DD-4FA0-A643-596EF3403681}"/>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Q5_taust!$A$71:$A$100</c:f>
              <c:strCache>
                <c:ptCount val="30"/>
                <c:pt idx="0">
                  <c:v>Leiva- ja saiatooted</c:v>
                </c:pt>
                <c:pt idx="1">
                  <c:v>18-29</c:v>
                </c:pt>
                <c:pt idx="2">
                  <c:v>30-49</c:v>
                </c:pt>
                <c:pt idx="3">
                  <c:v>50-64</c:v>
                </c:pt>
                <c:pt idx="4">
                  <c:v>65-74</c:v>
                </c:pt>
                <c:pt idx="5">
                  <c:v>Juust</c:v>
                </c:pt>
                <c:pt idx="6">
                  <c:v>18-29</c:v>
                </c:pt>
                <c:pt idx="7">
                  <c:v>30-49</c:v>
                </c:pt>
                <c:pt idx="8">
                  <c:v>50-64</c:v>
                </c:pt>
                <c:pt idx="9">
                  <c:v>65-74</c:v>
                </c:pt>
                <c:pt idx="10">
                  <c:v>Piim ja värske piima tooted</c:v>
                </c:pt>
                <c:pt idx="11">
                  <c:v>18-29</c:v>
                </c:pt>
                <c:pt idx="12">
                  <c:v>30-49</c:v>
                </c:pt>
                <c:pt idx="13">
                  <c:v>50-64</c:v>
                </c:pt>
                <c:pt idx="14">
                  <c:v>65-74</c:v>
                </c:pt>
                <c:pt idx="15">
                  <c:v>Mahlad</c:v>
                </c:pt>
                <c:pt idx="16">
                  <c:v>18-29</c:v>
                </c:pt>
                <c:pt idx="17">
                  <c:v>30-49</c:v>
                </c:pt>
                <c:pt idx="18">
                  <c:v>50-64</c:v>
                </c:pt>
                <c:pt idx="19">
                  <c:v>65-74</c:v>
                </c:pt>
                <c:pt idx="20">
                  <c:v>Maiustused</c:v>
                </c:pt>
                <c:pt idx="21">
                  <c:v>18-29</c:v>
                </c:pt>
                <c:pt idx="22">
                  <c:v>30-49</c:v>
                </c:pt>
                <c:pt idx="23">
                  <c:v>50-64</c:v>
                </c:pt>
                <c:pt idx="24">
                  <c:v>65-74</c:v>
                </c:pt>
                <c:pt idx="25">
                  <c:v>Klaaspurkides ja –pudelites toit</c:v>
                </c:pt>
                <c:pt idx="26">
                  <c:v>18-29</c:v>
                </c:pt>
                <c:pt idx="27">
                  <c:v>30-49</c:v>
                </c:pt>
                <c:pt idx="28">
                  <c:v>50-64</c:v>
                </c:pt>
                <c:pt idx="29">
                  <c:v>65-74</c:v>
                </c:pt>
              </c:strCache>
            </c:strRef>
          </c:cat>
          <c:val>
            <c:numRef>
              <c:f>Q5_taust!$G$71:$G$100</c:f>
              <c:numCache>
                <c:formatCode>0</c:formatCode>
                <c:ptCount val="30"/>
                <c:pt idx="1">
                  <c:v>1.4598540145985399</c:v>
                </c:pt>
                <c:pt idx="2">
                  <c:v>3.05810397553517</c:v>
                </c:pt>
                <c:pt idx="3">
                  <c:v>1.2987012987013</c:v>
                </c:pt>
                <c:pt idx="4">
                  <c:v>2.8571428571428599</c:v>
                </c:pt>
                <c:pt idx="6">
                  <c:v>2.9197080291970798</c:v>
                </c:pt>
                <c:pt idx="7">
                  <c:v>3.6697247706421998</c:v>
                </c:pt>
                <c:pt idx="8">
                  <c:v>1.2987012987013</c:v>
                </c:pt>
                <c:pt idx="9">
                  <c:v>1.9047619047619</c:v>
                </c:pt>
                <c:pt idx="11">
                  <c:v>2.9197080291970798</c:v>
                </c:pt>
                <c:pt idx="12">
                  <c:v>3.36391437308869</c:v>
                </c:pt>
                <c:pt idx="13">
                  <c:v>1.73160173160173</c:v>
                </c:pt>
                <c:pt idx="14">
                  <c:v>0.952380952380952</c:v>
                </c:pt>
                <c:pt idx="16">
                  <c:v>2.9197080291970798</c:v>
                </c:pt>
                <c:pt idx="17">
                  <c:v>3.36391437308869</c:v>
                </c:pt>
                <c:pt idx="18">
                  <c:v>3.4632034632034601</c:v>
                </c:pt>
                <c:pt idx="19">
                  <c:v>0.952380952380952</c:v>
                </c:pt>
                <c:pt idx="21">
                  <c:v>4.3795620437956204</c:v>
                </c:pt>
                <c:pt idx="22">
                  <c:v>4.2813455657492403</c:v>
                </c:pt>
                <c:pt idx="23">
                  <c:v>2.5974025974026</c:v>
                </c:pt>
                <c:pt idx="24">
                  <c:v>1.9047619047619</c:v>
                </c:pt>
                <c:pt idx="26">
                  <c:v>5.10948905109489</c:v>
                </c:pt>
                <c:pt idx="27">
                  <c:v>4.2813455657492403</c:v>
                </c:pt>
                <c:pt idx="28">
                  <c:v>1.2987012987013</c:v>
                </c:pt>
                <c:pt idx="29">
                  <c:v>1.9047619047619</c:v>
                </c:pt>
              </c:numCache>
            </c:numRef>
          </c:val>
          <c:extLst>
            <c:ext xmlns:c16="http://schemas.microsoft.com/office/drawing/2014/chart" uri="{C3380CC4-5D6E-409C-BE32-E72D297353CC}">
              <c16:uniqueId val="{00000007-64DD-4FA0-A643-596EF3403681}"/>
            </c:ext>
          </c:extLst>
        </c:ser>
        <c:dLbls>
          <c:showLegendKey val="0"/>
          <c:showVal val="0"/>
          <c:showCatName val="0"/>
          <c:showSerName val="0"/>
          <c:showPercent val="0"/>
          <c:showBubbleSize val="0"/>
        </c:dLbls>
        <c:gapWidth val="60"/>
        <c:shape val="box"/>
        <c:axId val="460133456"/>
        <c:axId val="460131496"/>
        <c:axId val="0"/>
      </c:bar3DChart>
      <c:catAx>
        <c:axId val="460133456"/>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200" b="1" strike="noStrike" spc="-1">
                <a:solidFill>
                  <a:srgbClr val="595959"/>
                </a:solidFill>
                <a:latin typeface="Calibri"/>
              </a:defRPr>
            </a:pPr>
            <a:endParaRPr lang="et-EE"/>
          </a:p>
        </c:txPr>
        <c:crossAx val="460131496"/>
        <c:crosses val="autoZero"/>
        <c:auto val="1"/>
        <c:lblAlgn val="ctr"/>
        <c:lblOffset val="100"/>
        <c:noMultiLvlLbl val="0"/>
      </c:catAx>
      <c:valAx>
        <c:axId val="460131496"/>
        <c:scaling>
          <c:orientation val="minMax"/>
        </c:scaling>
        <c:delete val="1"/>
        <c:axPos val="t"/>
        <c:numFmt formatCode="0%" sourceLinked="1"/>
        <c:majorTickMark val="none"/>
        <c:minorTickMark val="none"/>
        <c:tickLblPos val="nextTo"/>
        <c:crossAx val="460133456"/>
        <c:crosses val="autoZero"/>
        <c:crossBetween val="between"/>
      </c:valAx>
    </c:plotArea>
    <c:legend>
      <c:legendPos val="r"/>
      <c:overlay val="0"/>
      <c:spPr>
        <a:noFill/>
        <a:ln w="0">
          <a:noFill/>
        </a:ln>
      </c:spPr>
      <c:txPr>
        <a:bodyPr/>
        <a:lstStyle/>
        <a:p>
          <a:pPr>
            <a:defRPr sz="1200"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dirty="0">
                <a:solidFill>
                  <a:srgbClr val="595959"/>
                </a:solidFill>
                <a:latin typeface="Calibri"/>
              </a:rPr>
              <a:t>Milline on Teie kindlustunne järgmiste tootegruppide ohutuse osas? 
</a:t>
            </a:r>
            <a:r>
              <a:rPr lang="et-EE" sz="1400" b="0" strike="noStrike" spc="-1" dirty="0">
                <a:solidFill>
                  <a:srgbClr val="595959"/>
                </a:solidFill>
                <a:latin typeface="Calibri"/>
              </a:rPr>
              <a:t>N=800</a:t>
            </a:r>
          </a:p>
        </c:rich>
      </c:tx>
      <c:layout>
        <c:manualLayout>
          <c:xMode val="edge"/>
          <c:yMode val="edge"/>
          <c:x val="0.18025270747619063"/>
          <c:y val="6.2842324338141381E-2"/>
        </c:manualLayout>
      </c:layout>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bar3DChart>
        <c:barDir val="bar"/>
        <c:grouping val="percentStacked"/>
        <c:varyColors val="0"/>
        <c:ser>
          <c:idx val="0"/>
          <c:order val="0"/>
          <c:tx>
            <c:strRef>
              <c:f>Q5_taust!$B$106</c:f>
              <c:strCache>
                <c:ptCount val="1"/>
                <c:pt idx="0">
                  <c:v>Olen täiesti kindel</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Q5_taust!$A$107:$A$136</c:f>
              <c:strCache>
                <c:ptCount val="30"/>
                <c:pt idx="0">
                  <c:v>Külmutatud tooted</c:v>
                </c:pt>
                <c:pt idx="1">
                  <c:v>18-29</c:v>
                </c:pt>
                <c:pt idx="2">
                  <c:v>30-49</c:v>
                </c:pt>
                <c:pt idx="3">
                  <c:v>50-64</c:v>
                </c:pt>
                <c:pt idx="4">
                  <c:v>65-74</c:v>
                </c:pt>
                <c:pt idx="5">
                  <c:v>Sealiha</c:v>
                </c:pt>
                <c:pt idx="6">
                  <c:v>18-29</c:v>
                </c:pt>
                <c:pt idx="7">
                  <c:v>30-49</c:v>
                </c:pt>
                <c:pt idx="8">
                  <c:v>50-64</c:v>
                </c:pt>
                <c:pt idx="9">
                  <c:v>65-74</c:v>
                </c:pt>
                <c:pt idx="10">
                  <c:v>Veiseliha</c:v>
                </c:pt>
                <c:pt idx="11">
                  <c:v>18-29</c:v>
                </c:pt>
                <c:pt idx="12">
                  <c:v>30-49</c:v>
                </c:pt>
                <c:pt idx="13">
                  <c:v>50-64</c:v>
                </c:pt>
                <c:pt idx="14">
                  <c:v>65-74</c:v>
                </c:pt>
                <c:pt idx="15">
                  <c:v>Plekist konservikarpides toit</c:v>
                </c:pt>
                <c:pt idx="16">
                  <c:v>18-29</c:v>
                </c:pt>
                <c:pt idx="17">
                  <c:v>30-49</c:v>
                </c:pt>
                <c:pt idx="18">
                  <c:v>50-64</c:v>
                </c:pt>
                <c:pt idx="19">
                  <c:v>65-74</c:v>
                </c:pt>
                <c:pt idx="20">
                  <c:v>Toidulisandid, sh vitamiinid</c:v>
                </c:pt>
                <c:pt idx="21">
                  <c:v>18-29</c:v>
                </c:pt>
                <c:pt idx="22">
                  <c:v>30-49</c:v>
                </c:pt>
                <c:pt idx="23">
                  <c:v>50-64</c:v>
                </c:pt>
                <c:pt idx="24">
                  <c:v>65-74</c:v>
                </c:pt>
                <c:pt idx="25">
                  <c:v>Värsked puu- ja köögiviljad ning marjad</c:v>
                </c:pt>
                <c:pt idx="26">
                  <c:v>18-29</c:v>
                </c:pt>
                <c:pt idx="27">
                  <c:v>30-49</c:v>
                </c:pt>
                <c:pt idx="28">
                  <c:v>50-64</c:v>
                </c:pt>
                <c:pt idx="29">
                  <c:v>65-74</c:v>
                </c:pt>
              </c:strCache>
            </c:strRef>
          </c:cat>
          <c:val>
            <c:numRef>
              <c:f>Q5_taust!$B$107:$B$136</c:f>
              <c:numCache>
                <c:formatCode>0</c:formatCode>
                <c:ptCount val="30"/>
                <c:pt idx="1">
                  <c:v>22.6277372262774</c:v>
                </c:pt>
                <c:pt idx="2">
                  <c:v>14.9847094801223</c:v>
                </c:pt>
                <c:pt idx="3">
                  <c:v>9.0909090909090899</c:v>
                </c:pt>
                <c:pt idx="4">
                  <c:v>10.476190476190499</c:v>
                </c:pt>
                <c:pt idx="6">
                  <c:v>14.5985401459854</c:v>
                </c:pt>
                <c:pt idx="7">
                  <c:v>13.149847094801199</c:v>
                </c:pt>
                <c:pt idx="8">
                  <c:v>10.8225108225108</c:v>
                </c:pt>
                <c:pt idx="9">
                  <c:v>10.476190476190499</c:v>
                </c:pt>
                <c:pt idx="11">
                  <c:v>15.3284671532847</c:v>
                </c:pt>
                <c:pt idx="12">
                  <c:v>13.149847094801199</c:v>
                </c:pt>
                <c:pt idx="13">
                  <c:v>6.9264069264069299</c:v>
                </c:pt>
                <c:pt idx="14">
                  <c:v>13.3333333333333</c:v>
                </c:pt>
                <c:pt idx="16">
                  <c:v>13.868613138686101</c:v>
                </c:pt>
                <c:pt idx="17">
                  <c:v>12.2324159021407</c:v>
                </c:pt>
                <c:pt idx="18">
                  <c:v>9.0909090909090899</c:v>
                </c:pt>
                <c:pt idx="19">
                  <c:v>10.476190476190499</c:v>
                </c:pt>
                <c:pt idx="21">
                  <c:v>18.248175182481798</c:v>
                </c:pt>
                <c:pt idx="22">
                  <c:v>11.3149847094801</c:v>
                </c:pt>
                <c:pt idx="23">
                  <c:v>7.3593073593073601</c:v>
                </c:pt>
                <c:pt idx="24">
                  <c:v>8.5714285714285694</c:v>
                </c:pt>
                <c:pt idx="26">
                  <c:v>12.408759124087601</c:v>
                </c:pt>
                <c:pt idx="27">
                  <c:v>11.3149847094801</c:v>
                </c:pt>
                <c:pt idx="28">
                  <c:v>8.2251082251082295</c:v>
                </c:pt>
                <c:pt idx="29">
                  <c:v>8.5714285714285694</c:v>
                </c:pt>
              </c:numCache>
            </c:numRef>
          </c:val>
          <c:extLst>
            <c:ext xmlns:c16="http://schemas.microsoft.com/office/drawing/2014/chart" uri="{C3380CC4-5D6E-409C-BE32-E72D297353CC}">
              <c16:uniqueId val="{00000000-801F-4253-96F0-34ADCF62E6FD}"/>
            </c:ext>
          </c:extLst>
        </c:ser>
        <c:ser>
          <c:idx val="1"/>
          <c:order val="1"/>
          <c:tx>
            <c:strRef>
              <c:f>Q5_taust!$C$106</c:f>
              <c:strCache>
                <c:ptCount val="1"/>
                <c:pt idx="0">
                  <c:v>Pigem olen kindel</c:v>
                </c:pt>
              </c:strCache>
            </c:strRef>
          </c:tx>
          <c:spPr>
            <a:solidFill>
              <a:srgbClr val="4472C4"/>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Q5_taust!$A$107:$A$136</c:f>
              <c:strCache>
                <c:ptCount val="30"/>
                <c:pt idx="0">
                  <c:v>Külmutatud tooted</c:v>
                </c:pt>
                <c:pt idx="1">
                  <c:v>18-29</c:v>
                </c:pt>
                <c:pt idx="2">
                  <c:v>30-49</c:v>
                </c:pt>
                <c:pt idx="3">
                  <c:v>50-64</c:v>
                </c:pt>
                <c:pt idx="4">
                  <c:v>65-74</c:v>
                </c:pt>
                <c:pt idx="5">
                  <c:v>Sealiha</c:v>
                </c:pt>
                <c:pt idx="6">
                  <c:v>18-29</c:v>
                </c:pt>
                <c:pt idx="7">
                  <c:v>30-49</c:v>
                </c:pt>
                <c:pt idx="8">
                  <c:v>50-64</c:v>
                </c:pt>
                <c:pt idx="9">
                  <c:v>65-74</c:v>
                </c:pt>
                <c:pt idx="10">
                  <c:v>Veiseliha</c:v>
                </c:pt>
                <c:pt idx="11">
                  <c:v>18-29</c:v>
                </c:pt>
                <c:pt idx="12">
                  <c:v>30-49</c:v>
                </c:pt>
                <c:pt idx="13">
                  <c:v>50-64</c:v>
                </c:pt>
                <c:pt idx="14">
                  <c:v>65-74</c:v>
                </c:pt>
                <c:pt idx="15">
                  <c:v>Plekist konservikarpides toit</c:v>
                </c:pt>
                <c:pt idx="16">
                  <c:v>18-29</c:v>
                </c:pt>
                <c:pt idx="17">
                  <c:v>30-49</c:v>
                </c:pt>
                <c:pt idx="18">
                  <c:v>50-64</c:v>
                </c:pt>
                <c:pt idx="19">
                  <c:v>65-74</c:v>
                </c:pt>
                <c:pt idx="20">
                  <c:v>Toidulisandid, sh vitamiinid</c:v>
                </c:pt>
                <c:pt idx="21">
                  <c:v>18-29</c:v>
                </c:pt>
                <c:pt idx="22">
                  <c:v>30-49</c:v>
                </c:pt>
                <c:pt idx="23">
                  <c:v>50-64</c:v>
                </c:pt>
                <c:pt idx="24">
                  <c:v>65-74</c:v>
                </c:pt>
                <c:pt idx="25">
                  <c:v>Värsked puu- ja köögiviljad ning marjad</c:v>
                </c:pt>
                <c:pt idx="26">
                  <c:v>18-29</c:v>
                </c:pt>
                <c:pt idx="27">
                  <c:v>30-49</c:v>
                </c:pt>
                <c:pt idx="28">
                  <c:v>50-64</c:v>
                </c:pt>
                <c:pt idx="29">
                  <c:v>65-74</c:v>
                </c:pt>
              </c:strCache>
            </c:strRef>
          </c:cat>
          <c:val>
            <c:numRef>
              <c:f>Q5_taust!$C$107:$C$136</c:f>
              <c:numCache>
                <c:formatCode>0</c:formatCode>
                <c:ptCount val="30"/>
                <c:pt idx="1">
                  <c:v>39.416058394160601</c:v>
                </c:pt>
                <c:pt idx="2">
                  <c:v>43.425076452599399</c:v>
                </c:pt>
                <c:pt idx="3">
                  <c:v>42.857142857142897</c:v>
                </c:pt>
                <c:pt idx="4">
                  <c:v>41.904761904761898</c:v>
                </c:pt>
                <c:pt idx="6">
                  <c:v>36.496350364963497</c:v>
                </c:pt>
                <c:pt idx="7">
                  <c:v>43.730886850152899</c:v>
                </c:pt>
                <c:pt idx="8">
                  <c:v>52.380952380952401</c:v>
                </c:pt>
                <c:pt idx="9">
                  <c:v>52.380952380952401</c:v>
                </c:pt>
                <c:pt idx="11">
                  <c:v>45.985401459854003</c:v>
                </c:pt>
                <c:pt idx="12">
                  <c:v>48.929663608562699</c:v>
                </c:pt>
                <c:pt idx="13">
                  <c:v>50.216450216450198</c:v>
                </c:pt>
                <c:pt idx="14">
                  <c:v>44.761904761904802</c:v>
                </c:pt>
                <c:pt idx="16">
                  <c:v>29.197080291970799</c:v>
                </c:pt>
                <c:pt idx="17">
                  <c:v>39.449541284403701</c:v>
                </c:pt>
                <c:pt idx="18">
                  <c:v>41.991341991341997</c:v>
                </c:pt>
                <c:pt idx="19">
                  <c:v>34.285714285714299</c:v>
                </c:pt>
                <c:pt idx="21">
                  <c:v>33.576642335766401</c:v>
                </c:pt>
                <c:pt idx="22">
                  <c:v>34.556574923547402</c:v>
                </c:pt>
                <c:pt idx="23">
                  <c:v>30.303030303030301</c:v>
                </c:pt>
                <c:pt idx="24">
                  <c:v>32.380952380952401</c:v>
                </c:pt>
                <c:pt idx="26">
                  <c:v>46.715328467153299</c:v>
                </c:pt>
                <c:pt idx="27">
                  <c:v>43.730886850152899</c:v>
                </c:pt>
                <c:pt idx="28">
                  <c:v>38.095238095238102</c:v>
                </c:pt>
                <c:pt idx="29">
                  <c:v>42.857142857142897</c:v>
                </c:pt>
              </c:numCache>
            </c:numRef>
          </c:val>
          <c:extLst>
            <c:ext xmlns:c16="http://schemas.microsoft.com/office/drawing/2014/chart" uri="{C3380CC4-5D6E-409C-BE32-E72D297353CC}">
              <c16:uniqueId val="{00000001-801F-4253-96F0-34ADCF62E6FD}"/>
            </c:ext>
          </c:extLst>
        </c:ser>
        <c:ser>
          <c:idx val="2"/>
          <c:order val="2"/>
          <c:tx>
            <c:strRef>
              <c:f>Q5_taust!$D$106</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Q5_taust!$A$107:$A$136</c:f>
              <c:strCache>
                <c:ptCount val="30"/>
                <c:pt idx="0">
                  <c:v>Külmutatud tooted</c:v>
                </c:pt>
                <c:pt idx="1">
                  <c:v>18-29</c:v>
                </c:pt>
                <c:pt idx="2">
                  <c:v>30-49</c:v>
                </c:pt>
                <c:pt idx="3">
                  <c:v>50-64</c:v>
                </c:pt>
                <c:pt idx="4">
                  <c:v>65-74</c:v>
                </c:pt>
                <c:pt idx="5">
                  <c:v>Sealiha</c:v>
                </c:pt>
                <c:pt idx="6">
                  <c:v>18-29</c:v>
                </c:pt>
                <c:pt idx="7">
                  <c:v>30-49</c:v>
                </c:pt>
                <c:pt idx="8">
                  <c:v>50-64</c:v>
                </c:pt>
                <c:pt idx="9">
                  <c:v>65-74</c:v>
                </c:pt>
                <c:pt idx="10">
                  <c:v>Veiseliha</c:v>
                </c:pt>
                <c:pt idx="11">
                  <c:v>18-29</c:v>
                </c:pt>
                <c:pt idx="12">
                  <c:v>30-49</c:v>
                </c:pt>
                <c:pt idx="13">
                  <c:v>50-64</c:v>
                </c:pt>
                <c:pt idx="14">
                  <c:v>65-74</c:v>
                </c:pt>
                <c:pt idx="15">
                  <c:v>Plekist konservikarpides toit</c:v>
                </c:pt>
                <c:pt idx="16">
                  <c:v>18-29</c:v>
                </c:pt>
                <c:pt idx="17">
                  <c:v>30-49</c:v>
                </c:pt>
                <c:pt idx="18">
                  <c:v>50-64</c:v>
                </c:pt>
                <c:pt idx="19">
                  <c:v>65-74</c:v>
                </c:pt>
                <c:pt idx="20">
                  <c:v>Toidulisandid, sh vitamiinid</c:v>
                </c:pt>
                <c:pt idx="21">
                  <c:v>18-29</c:v>
                </c:pt>
                <c:pt idx="22">
                  <c:v>30-49</c:v>
                </c:pt>
                <c:pt idx="23">
                  <c:v>50-64</c:v>
                </c:pt>
                <c:pt idx="24">
                  <c:v>65-74</c:v>
                </c:pt>
                <c:pt idx="25">
                  <c:v>Värsked puu- ja köögiviljad ning marjad</c:v>
                </c:pt>
                <c:pt idx="26">
                  <c:v>18-29</c:v>
                </c:pt>
                <c:pt idx="27">
                  <c:v>30-49</c:v>
                </c:pt>
                <c:pt idx="28">
                  <c:v>50-64</c:v>
                </c:pt>
                <c:pt idx="29">
                  <c:v>65-74</c:v>
                </c:pt>
              </c:strCache>
            </c:strRef>
          </c:cat>
          <c:val>
            <c:numRef>
              <c:f>Q5_taust!$D$107:$D$136</c:f>
              <c:numCache>
                <c:formatCode>0</c:formatCode>
                <c:ptCount val="30"/>
                <c:pt idx="1">
                  <c:v>24.087591240875899</c:v>
                </c:pt>
                <c:pt idx="2">
                  <c:v>27.82874617737</c:v>
                </c:pt>
                <c:pt idx="3">
                  <c:v>32.4675324675325</c:v>
                </c:pt>
                <c:pt idx="4">
                  <c:v>37.142857142857103</c:v>
                </c:pt>
                <c:pt idx="6">
                  <c:v>27.007299270072998</c:v>
                </c:pt>
                <c:pt idx="7">
                  <c:v>25.993883792048901</c:v>
                </c:pt>
                <c:pt idx="8">
                  <c:v>24.675324675324699</c:v>
                </c:pt>
                <c:pt idx="9">
                  <c:v>25.714285714285701</c:v>
                </c:pt>
                <c:pt idx="11">
                  <c:v>18.248175182481798</c:v>
                </c:pt>
                <c:pt idx="12">
                  <c:v>19.5718654434251</c:v>
                </c:pt>
                <c:pt idx="13">
                  <c:v>25.541125541125499</c:v>
                </c:pt>
                <c:pt idx="14">
                  <c:v>28.571428571428601</c:v>
                </c:pt>
                <c:pt idx="16">
                  <c:v>29.927007299270102</c:v>
                </c:pt>
                <c:pt idx="17">
                  <c:v>29.051987767584102</c:v>
                </c:pt>
                <c:pt idx="18">
                  <c:v>29.004329004329001</c:v>
                </c:pt>
                <c:pt idx="19">
                  <c:v>34.285714285714299</c:v>
                </c:pt>
                <c:pt idx="21">
                  <c:v>27.737226277372301</c:v>
                </c:pt>
                <c:pt idx="22">
                  <c:v>32.415902140672799</c:v>
                </c:pt>
                <c:pt idx="23">
                  <c:v>30.303030303030301</c:v>
                </c:pt>
                <c:pt idx="24">
                  <c:v>25.714285714285701</c:v>
                </c:pt>
                <c:pt idx="26">
                  <c:v>27.737226277372301</c:v>
                </c:pt>
                <c:pt idx="27">
                  <c:v>29.051987767584102</c:v>
                </c:pt>
                <c:pt idx="28">
                  <c:v>39.826839826839802</c:v>
                </c:pt>
                <c:pt idx="29">
                  <c:v>34.285714285714299</c:v>
                </c:pt>
              </c:numCache>
            </c:numRef>
          </c:val>
          <c:extLst>
            <c:ext xmlns:c16="http://schemas.microsoft.com/office/drawing/2014/chart" uri="{C3380CC4-5D6E-409C-BE32-E72D297353CC}">
              <c16:uniqueId val="{00000002-801F-4253-96F0-34ADCF62E6FD}"/>
            </c:ext>
          </c:extLst>
        </c:ser>
        <c:ser>
          <c:idx val="3"/>
          <c:order val="3"/>
          <c:tx>
            <c:strRef>
              <c:f>Q5_taust!$E$106</c:f>
              <c:strCache>
                <c:ptCount val="1"/>
                <c:pt idx="0">
                  <c:v>Pigem ei ole kindel</c:v>
                </c:pt>
              </c:strCache>
            </c:strRef>
          </c:tx>
          <c:spPr>
            <a:solidFill>
              <a:srgbClr val="F4B18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Q5_taust!$A$107:$A$136</c:f>
              <c:strCache>
                <c:ptCount val="30"/>
                <c:pt idx="0">
                  <c:v>Külmutatud tooted</c:v>
                </c:pt>
                <c:pt idx="1">
                  <c:v>18-29</c:v>
                </c:pt>
                <c:pt idx="2">
                  <c:v>30-49</c:v>
                </c:pt>
                <c:pt idx="3">
                  <c:v>50-64</c:v>
                </c:pt>
                <c:pt idx="4">
                  <c:v>65-74</c:v>
                </c:pt>
                <c:pt idx="5">
                  <c:v>Sealiha</c:v>
                </c:pt>
                <c:pt idx="6">
                  <c:v>18-29</c:v>
                </c:pt>
                <c:pt idx="7">
                  <c:v>30-49</c:v>
                </c:pt>
                <c:pt idx="8">
                  <c:v>50-64</c:v>
                </c:pt>
                <c:pt idx="9">
                  <c:v>65-74</c:v>
                </c:pt>
                <c:pt idx="10">
                  <c:v>Veiseliha</c:v>
                </c:pt>
                <c:pt idx="11">
                  <c:v>18-29</c:v>
                </c:pt>
                <c:pt idx="12">
                  <c:v>30-49</c:v>
                </c:pt>
                <c:pt idx="13">
                  <c:v>50-64</c:v>
                </c:pt>
                <c:pt idx="14">
                  <c:v>65-74</c:v>
                </c:pt>
                <c:pt idx="15">
                  <c:v>Plekist konservikarpides toit</c:v>
                </c:pt>
                <c:pt idx="16">
                  <c:v>18-29</c:v>
                </c:pt>
                <c:pt idx="17">
                  <c:v>30-49</c:v>
                </c:pt>
                <c:pt idx="18">
                  <c:v>50-64</c:v>
                </c:pt>
                <c:pt idx="19">
                  <c:v>65-74</c:v>
                </c:pt>
                <c:pt idx="20">
                  <c:v>Toidulisandid, sh vitamiinid</c:v>
                </c:pt>
                <c:pt idx="21">
                  <c:v>18-29</c:v>
                </c:pt>
                <c:pt idx="22">
                  <c:v>30-49</c:v>
                </c:pt>
                <c:pt idx="23">
                  <c:v>50-64</c:v>
                </c:pt>
                <c:pt idx="24">
                  <c:v>65-74</c:v>
                </c:pt>
                <c:pt idx="25">
                  <c:v>Värsked puu- ja köögiviljad ning marjad</c:v>
                </c:pt>
                <c:pt idx="26">
                  <c:v>18-29</c:v>
                </c:pt>
                <c:pt idx="27">
                  <c:v>30-49</c:v>
                </c:pt>
                <c:pt idx="28">
                  <c:v>50-64</c:v>
                </c:pt>
                <c:pt idx="29">
                  <c:v>65-74</c:v>
                </c:pt>
              </c:strCache>
            </c:strRef>
          </c:cat>
          <c:val>
            <c:numRef>
              <c:f>Q5_taust!$E$107:$E$136</c:f>
              <c:numCache>
                <c:formatCode>0</c:formatCode>
                <c:ptCount val="30"/>
                <c:pt idx="1">
                  <c:v>8.7591240875912408</c:v>
                </c:pt>
                <c:pt idx="2">
                  <c:v>7.3394495412843996</c:v>
                </c:pt>
                <c:pt idx="3">
                  <c:v>11.2554112554113</c:v>
                </c:pt>
                <c:pt idx="4">
                  <c:v>5.71428571428571</c:v>
                </c:pt>
                <c:pt idx="6">
                  <c:v>13.868613138686101</c:v>
                </c:pt>
                <c:pt idx="7">
                  <c:v>7.6452599388379197</c:v>
                </c:pt>
                <c:pt idx="8">
                  <c:v>6.0606060606060597</c:v>
                </c:pt>
                <c:pt idx="9">
                  <c:v>7.6190476190476204</c:v>
                </c:pt>
                <c:pt idx="11">
                  <c:v>8.7591240875912408</c:v>
                </c:pt>
                <c:pt idx="12">
                  <c:v>6.7278287461773703</c:v>
                </c:pt>
                <c:pt idx="13">
                  <c:v>7.3593073593073601</c:v>
                </c:pt>
                <c:pt idx="14">
                  <c:v>4.7619047619047601</c:v>
                </c:pt>
                <c:pt idx="16">
                  <c:v>16.058394160583902</c:v>
                </c:pt>
                <c:pt idx="17">
                  <c:v>9.7859327217125394</c:v>
                </c:pt>
                <c:pt idx="18">
                  <c:v>12.1212121212121</c:v>
                </c:pt>
                <c:pt idx="19">
                  <c:v>16.1904761904762</c:v>
                </c:pt>
                <c:pt idx="21">
                  <c:v>11.6788321167883</c:v>
                </c:pt>
                <c:pt idx="22">
                  <c:v>7.6452599388379197</c:v>
                </c:pt>
                <c:pt idx="23">
                  <c:v>14.285714285714301</c:v>
                </c:pt>
                <c:pt idx="24">
                  <c:v>11.4285714285714</c:v>
                </c:pt>
                <c:pt idx="26">
                  <c:v>8.7591240875912408</c:v>
                </c:pt>
                <c:pt idx="27">
                  <c:v>9.1743119266054993</c:v>
                </c:pt>
                <c:pt idx="28">
                  <c:v>9.0909090909090899</c:v>
                </c:pt>
                <c:pt idx="29">
                  <c:v>9.5238095238095202</c:v>
                </c:pt>
              </c:numCache>
            </c:numRef>
          </c:val>
          <c:extLst>
            <c:ext xmlns:c16="http://schemas.microsoft.com/office/drawing/2014/chart" uri="{C3380CC4-5D6E-409C-BE32-E72D297353CC}">
              <c16:uniqueId val="{00000003-801F-4253-96F0-34ADCF62E6FD}"/>
            </c:ext>
          </c:extLst>
        </c:ser>
        <c:ser>
          <c:idx val="4"/>
          <c:order val="4"/>
          <c:tx>
            <c:strRef>
              <c:f>Q5_taust!$F$106</c:f>
              <c:strCache>
                <c:ptCount val="1"/>
                <c:pt idx="0">
                  <c:v>Kindlustunne puudub täielikult</c:v>
                </c:pt>
              </c:strCache>
            </c:strRef>
          </c:tx>
          <c:spPr>
            <a:solidFill>
              <a:srgbClr val="ED7D31"/>
            </a:solidFill>
            <a:ln w="0">
              <a:noFill/>
            </a:ln>
          </c:spPr>
          <c:invertIfNegative val="0"/>
          <c:dPt>
            <c:idx val="10"/>
            <c:invertIfNegative val="0"/>
            <c:bubble3D val="0"/>
            <c:extLst>
              <c:ext xmlns:c16="http://schemas.microsoft.com/office/drawing/2014/chart" uri="{C3380CC4-5D6E-409C-BE32-E72D297353CC}">
                <c16:uniqueId val="{00000000-3FE1-42DB-BC50-B18855FFC078}"/>
              </c:ext>
            </c:extLst>
          </c:dPt>
          <c:dLbls>
            <c:dLbl>
              <c:idx val="10"/>
              <c:layout>
                <c:manualLayout>
                  <c:x val="5.3220003522213297E-4"/>
                  <c:y val="3.8361447626275298E-3"/>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0-3FE1-42DB-BC50-B18855FFC078}"/>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Q5_taust!$A$107:$A$136</c:f>
              <c:strCache>
                <c:ptCount val="30"/>
                <c:pt idx="0">
                  <c:v>Külmutatud tooted</c:v>
                </c:pt>
                <c:pt idx="1">
                  <c:v>18-29</c:v>
                </c:pt>
                <c:pt idx="2">
                  <c:v>30-49</c:v>
                </c:pt>
                <c:pt idx="3">
                  <c:v>50-64</c:v>
                </c:pt>
                <c:pt idx="4">
                  <c:v>65-74</c:v>
                </c:pt>
                <c:pt idx="5">
                  <c:v>Sealiha</c:v>
                </c:pt>
                <c:pt idx="6">
                  <c:v>18-29</c:v>
                </c:pt>
                <c:pt idx="7">
                  <c:v>30-49</c:v>
                </c:pt>
                <c:pt idx="8">
                  <c:v>50-64</c:v>
                </c:pt>
                <c:pt idx="9">
                  <c:v>65-74</c:v>
                </c:pt>
                <c:pt idx="10">
                  <c:v>Veiseliha</c:v>
                </c:pt>
                <c:pt idx="11">
                  <c:v>18-29</c:v>
                </c:pt>
                <c:pt idx="12">
                  <c:v>30-49</c:v>
                </c:pt>
                <c:pt idx="13">
                  <c:v>50-64</c:v>
                </c:pt>
                <c:pt idx="14">
                  <c:v>65-74</c:v>
                </c:pt>
                <c:pt idx="15">
                  <c:v>Plekist konservikarpides toit</c:v>
                </c:pt>
                <c:pt idx="16">
                  <c:v>18-29</c:v>
                </c:pt>
                <c:pt idx="17">
                  <c:v>30-49</c:v>
                </c:pt>
                <c:pt idx="18">
                  <c:v>50-64</c:v>
                </c:pt>
                <c:pt idx="19">
                  <c:v>65-74</c:v>
                </c:pt>
                <c:pt idx="20">
                  <c:v>Toidulisandid, sh vitamiinid</c:v>
                </c:pt>
                <c:pt idx="21">
                  <c:v>18-29</c:v>
                </c:pt>
                <c:pt idx="22">
                  <c:v>30-49</c:v>
                </c:pt>
                <c:pt idx="23">
                  <c:v>50-64</c:v>
                </c:pt>
                <c:pt idx="24">
                  <c:v>65-74</c:v>
                </c:pt>
                <c:pt idx="25">
                  <c:v>Värsked puu- ja köögiviljad ning marjad</c:v>
                </c:pt>
                <c:pt idx="26">
                  <c:v>18-29</c:v>
                </c:pt>
                <c:pt idx="27">
                  <c:v>30-49</c:v>
                </c:pt>
                <c:pt idx="28">
                  <c:v>50-64</c:v>
                </c:pt>
                <c:pt idx="29">
                  <c:v>65-74</c:v>
                </c:pt>
              </c:strCache>
            </c:strRef>
          </c:cat>
          <c:val>
            <c:numRef>
              <c:f>Q5_taust!$F$107:$F$136</c:f>
              <c:numCache>
                <c:formatCode>0</c:formatCode>
                <c:ptCount val="30"/>
                <c:pt idx="1">
                  <c:v>1.4598540145985399</c:v>
                </c:pt>
                <c:pt idx="2">
                  <c:v>2.44648318042813</c:v>
                </c:pt>
                <c:pt idx="3">
                  <c:v>3.4632034632034601</c:v>
                </c:pt>
                <c:pt idx="4">
                  <c:v>4.7619047619047601</c:v>
                </c:pt>
                <c:pt idx="6">
                  <c:v>2.1897810218978102</c:v>
                </c:pt>
                <c:pt idx="7">
                  <c:v>3.05810397553517</c:v>
                </c:pt>
                <c:pt idx="8">
                  <c:v>1.2987012987013</c:v>
                </c:pt>
                <c:pt idx="9">
                  <c:v>1.9047619047619</c:v>
                </c:pt>
                <c:pt idx="11">
                  <c:v>2.9197080291970798</c:v>
                </c:pt>
                <c:pt idx="12">
                  <c:v>3.05810397553517</c:v>
                </c:pt>
                <c:pt idx="13">
                  <c:v>1.73160173160173</c:v>
                </c:pt>
                <c:pt idx="14">
                  <c:v>1.9047619047619</c:v>
                </c:pt>
                <c:pt idx="16">
                  <c:v>3.6496350364963499</c:v>
                </c:pt>
                <c:pt idx="17">
                  <c:v>3.9755351681957198</c:v>
                </c:pt>
                <c:pt idx="18">
                  <c:v>4.3290043290043299</c:v>
                </c:pt>
                <c:pt idx="19">
                  <c:v>1.9047619047619</c:v>
                </c:pt>
                <c:pt idx="21">
                  <c:v>4.3795620437956204</c:v>
                </c:pt>
                <c:pt idx="22">
                  <c:v>5.5045871559632999</c:v>
                </c:pt>
                <c:pt idx="23">
                  <c:v>7.3593073593073601</c:v>
                </c:pt>
                <c:pt idx="24">
                  <c:v>9.5238095238095202</c:v>
                </c:pt>
                <c:pt idx="26">
                  <c:v>2.9197080291970798</c:v>
                </c:pt>
                <c:pt idx="27">
                  <c:v>2.75229357798165</c:v>
                </c:pt>
                <c:pt idx="28">
                  <c:v>3.0303030303030298</c:v>
                </c:pt>
                <c:pt idx="29">
                  <c:v>3.8095238095238102</c:v>
                </c:pt>
              </c:numCache>
            </c:numRef>
          </c:val>
          <c:extLst>
            <c:ext xmlns:c16="http://schemas.microsoft.com/office/drawing/2014/chart" uri="{C3380CC4-5D6E-409C-BE32-E72D297353CC}">
              <c16:uniqueId val="{00000005-801F-4253-96F0-34ADCF62E6FD}"/>
            </c:ext>
          </c:extLst>
        </c:ser>
        <c:ser>
          <c:idx val="5"/>
          <c:order val="5"/>
          <c:tx>
            <c:strRef>
              <c:f>Q5_taust!$G$106</c:f>
              <c:strCache>
                <c:ptCount val="1"/>
                <c:pt idx="0">
                  <c:v>Ei oska öelda</c:v>
                </c:pt>
              </c:strCache>
            </c:strRef>
          </c:tx>
          <c:spPr>
            <a:solidFill>
              <a:srgbClr val="BFBFBF"/>
            </a:solidFill>
            <a:ln w="0">
              <a:noFill/>
            </a:ln>
          </c:spPr>
          <c:invertIfNegative val="0"/>
          <c:dPt>
            <c:idx val="9"/>
            <c:invertIfNegative val="0"/>
            <c:bubble3D val="0"/>
            <c:extLst>
              <c:ext xmlns:c16="http://schemas.microsoft.com/office/drawing/2014/chart" uri="{C3380CC4-5D6E-409C-BE32-E72D297353CC}">
                <c16:uniqueId val="{00000001-3FE1-42DB-BC50-B18855FFC078}"/>
              </c:ext>
            </c:extLst>
          </c:dPt>
          <c:dLbls>
            <c:dLbl>
              <c:idx val="9"/>
              <c:layout>
                <c:manualLayout>
                  <c:x val="5.0793640636191103E-3"/>
                  <c:y val="1.8747653032552E-7"/>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1-3FE1-42DB-BC50-B18855FFC078}"/>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Q5_taust!$A$107:$A$136</c:f>
              <c:strCache>
                <c:ptCount val="30"/>
                <c:pt idx="0">
                  <c:v>Külmutatud tooted</c:v>
                </c:pt>
                <c:pt idx="1">
                  <c:v>18-29</c:v>
                </c:pt>
                <c:pt idx="2">
                  <c:v>30-49</c:v>
                </c:pt>
                <c:pt idx="3">
                  <c:v>50-64</c:v>
                </c:pt>
                <c:pt idx="4">
                  <c:v>65-74</c:v>
                </c:pt>
                <c:pt idx="5">
                  <c:v>Sealiha</c:v>
                </c:pt>
                <c:pt idx="6">
                  <c:v>18-29</c:v>
                </c:pt>
                <c:pt idx="7">
                  <c:v>30-49</c:v>
                </c:pt>
                <c:pt idx="8">
                  <c:v>50-64</c:v>
                </c:pt>
                <c:pt idx="9">
                  <c:v>65-74</c:v>
                </c:pt>
                <c:pt idx="10">
                  <c:v>Veiseliha</c:v>
                </c:pt>
                <c:pt idx="11">
                  <c:v>18-29</c:v>
                </c:pt>
                <c:pt idx="12">
                  <c:v>30-49</c:v>
                </c:pt>
                <c:pt idx="13">
                  <c:v>50-64</c:v>
                </c:pt>
                <c:pt idx="14">
                  <c:v>65-74</c:v>
                </c:pt>
                <c:pt idx="15">
                  <c:v>Plekist konservikarpides toit</c:v>
                </c:pt>
                <c:pt idx="16">
                  <c:v>18-29</c:v>
                </c:pt>
                <c:pt idx="17">
                  <c:v>30-49</c:v>
                </c:pt>
                <c:pt idx="18">
                  <c:v>50-64</c:v>
                </c:pt>
                <c:pt idx="19">
                  <c:v>65-74</c:v>
                </c:pt>
                <c:pt idx="20">
                  <c:v>Toidulisandid, sh vitamiinid</c:v>
                </c:pt>
                <c:pt idx="21">
                  <c:v>18-29</c:v>
                </c:pt>
                <c:pt idx="22">
                  <c:v>30-49</c:v>
                </c:pt>
                <c:pt idx="23">
                  <c:v>50-64</c:v>
                </c:pt>
                <c:pt idx="24">
                  <c:v>65-74</c:v>
                </c:pt>
                <c:pt idx="25">
                  <c:v>Värsked puu- ja köögiviljad ning marjad</c:v>
                </c:pt>
                <c:pt idx="26">
                  <c:v>18-29</c:v>
                </c:pt>
                <c:pt idx="27">
                  <c:v>30-49</c:v>
                </c:pt>
                <c:pt idx="28">
                  <c:v>50-64</c:v>
                </c:pt>
                <c:pt idx="29">
                  <c:v>65-74</c:v>
                </c:pt>
              </c:strCache>
            </c:strRef>
          </c:cat>
          <c:val>
            <c:numRef>
              <c:f>Q5_taust!$G$107:$G$136</c:f>
              <c:numCache>
                <c:formatCode>0</c:formatCode>
                <c:ptCount val="30"/>
                <c:pt idx="1">
                  <c:v>3.6496350364963499</c:v>
                </c:pt>
                <c:pt idx="2">
                  <c:v>3.9755351681957198</c:v>
                </c:pt>
                <c:pt idx="3">
                  <c:v>0.86580086580086602</c:v>
                </c:pt>
                <c:pt idx="6">
                  <c:v>5.8394160583941597</c:v>
                </c:pt>
                <c:pt idx="7">
                  <c:v>6.4220183486238502</c:v>
                </c:pt>
                <c:pt idx="8">
                  <c:v>4.7619047619047601</c:v>
                </c:pt>
                <c:pt idx="9">
                  <c:v>1.9047619047619</c:v>
                </c:pt>
                <c:pt idx="11">
                  <c:v>8.7591240875912408</c:v>
                </c:pt>
                <c:pt idx="12">
                  <c:v>8.5626911314984699</c:v>
                </c:pt>
                <c:pt idx="13">
                  <c:v>8.2251082251082295</c:v>
                </c:pt>
                <c:pt idx="14">
                  <c:v>6.6666666666666696</c:v>
                </c:pt>
                <c:pt idx="16">
                  <c:v>7.2992700729926998</c:v>
                </c:pt>
                <c:pt idx="17">
                  <c:v>5.5045871559632999</c:v>
                </c:pt>
                <c:pt idx="18">
                  <c:v>3.4632034632034601</c:v>
                </c:pt>
                <c:pt idx="19">
                  <c:v>2.8571428571428599</c:v>
                </c:pt>
                <c:pt idx="21">
                  <c:v>4.3795620437956204</c:v>
                </c:pt>
                <c:pt idx="22">
                  <c:v>8.5626911314984699</c:v>
                </c:pt>
                <c:pt idx="23">
                  <c:v>10.3896103896104</c:v>
                </c:pt>
                <c:pt idx="24">
                  <c:v>12.380952380952399</c:v>
                </c:pt>
                <c:pt idx="26">
                  <c:v>1.4598540145985399</c:v>
                </c:pt>
                <c:pt idx="27">
                  <c:v>3.9755351681957198</c:v>
                </c:pt>
                <c:pt idx="28">
                  <c:v>1.73160173160173</c:v>
                </c:pt>
                <c:pt idx="29">
                  <c:v>0.952380952380952</c:v>
                </c:pt>
              </c:numCache>
            </c:numRef>
          </c:val>
          <c:extLst>
            <c:ext xmlns:c16="http://schemas.microsoft.com/office/drawing/2014/chart" uri="{C3380CC4-5D6E-409C-BE32-E72D297353CC}">
              <c16:uniqueId val="{00000007-801F-4253-96F0-34ADCF62E6FD}"/>
            </c:ext>
          </c:extLst>
        </c:ser>
        <c:dLbls>
          <c:showLegendKey val="0"/>
          <c:showVal val="0"/>
          <c:showCatName val="0"/>
          <c:showSerName val="0"/>
          <c:showPercent val="0"/>
          <c:showBubbleSize val="0"/>
        </c:dLbls>
        <c:gapWidth val="60"/>
        <c:shape val="box"/>
        <c:axId val="460135024"/>
        <c:axId val="460129536"/>
        <c:axId val="0"/>
      </c:bar3DChart>
      <c:catAx>
        <c:axId val="460135024"/>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200" b="1" strike="noStrike" spc="-1">
                <a:solidFill>
                  <a:srgbClr val="595959"/>
                </a:solidFill>
                <a:latin typeface="Calibri"/>
              </a:defRPr>
            </a:pPr>
            <a:endParaRPr lang="et-EE"/>
          </a:p>
        </c:txPr>
        <c:crossAx val="460129536"/>
        <c:crosses val="autoZero"/>
        <c:auto val="1"/>
        <c:lblAlgn val="ctr"/>
        <c:lblOffset val="100"/>
        <c:noMultiLvlLbl val="0"/>
      </c:catAx>
      <c:valAx>
        <c:axId val="460129536"/>
        <c:scaling>
          <c:orientation val="minMax"/>
        </c:scaling>
        <c:delete val="1"/>
        <c:axPos val="t"/>
        <c:numFmt formatCode="0%" sourceLinked="1"/>
        <c:majorTickMark val="none"/>
        <c:minorTickMark val="none"/>
        <c:tickLblPos val="nextTo"/>
        <c:crossAx val="460135024"/>
        <c:crosses val="autoZero"/>
        <c:crossBetween val="between"/>
      </c:valAx>
    </c:plotArea>
    <c:legend>
      <c:legendPos val="r"/>
      <c:layout>
        <c:manualLayout>
          <c:xMode val="edge"/>
          <c:yMode val="edge"/>
          <c:x val="0.74574219728291125"/>
          <c:y val="0.43260784001741853"/>
          <c:w val="0.1760924296304619"/>
          <c:h val="0.32416108479853634"/>
        </c:manualLayout>
      </c:layout>
      <c:overlay val="0"/>
      <c:spPr>
        <a:noFill/>
        <a:ln w="0">
          <a:noFill/>
        </a:ln>
      </c:spPr>
      <c:txPr>
        <a:bodyPr/>
        <a:lstStyle/>
        <a:p>
          <a:pPr>
            <a:defRPr sz="1200"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a:solidFill>
                  <a:srgbClr val="595959"/>
                </a:solidFill>
                <a:latin typeface="Calibri"/>
              </a:rPr>
              <a:t>Milline on Teie kindlustunne järgmiste tootegruppide ohutuse osas? 
</a:t>
            </a:r>
            <a:r>
              <a:rPr lang="et-EE" sz="1400" b="0" strike="noStrike" spc="-1">
                <a:solidFill>
                  <a:srgbClr val="595959"/>
                </a:solidFill>
                <a:latin typeface="Calibri"/>
              </a:rPr>
              <a:t>N=800</a:t>
            </a:r>
          </a:p>
        </c:rich>
      </c:tx>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bar3DChart>
        <c:barDir val="bar"/>
        <c:grouping val="percentStacked"/>
        <c:varyColors val="0"/>
        <c:ser>
          <c:idx val="0"/>
          <c:order val="0"/>
          <c:tx>
            <c:strRef>
              <c:f>Q5_taust!$B$142</c:f>
              <c:strCache>
                <c:ptCount val="1"/>
                <c:pt idx="0">
                  <c:v>Olen täiesti kindel</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Q5_taust!$A$143:$A$172</c:f>
              <c:strCache>
                <c:ptCount val="30"/>
                <c:pt idx="0">
                  <c:v>Plastpakendis ja –pudelites ning kilepakendis toit</c:v>
                </c:pt>
                <c:pt idx="1">
                  <c:v>18-29</c:v>
                </c:pt>
                <c:pt idx="2">
                  <c:v>30-49</c:v>
                </c:pt>
                <c:pt idx="3">
                  <c:v>50-64</c:v>
                </c:pt>
                <c:pt idx="4">
                  <c:v>65-74</c:v>
                </c:pt>
                <c:pt idx="5">
                  <c:v>Lihatooted</c:v>
                </c:pt>
                <c:pt idx="6">
                  <c:v>18-29</c:v>
                </c:pt>
                <c:pt idx="7">
                  <c:v>30-49</c:v>
                </c:pt>
                <c:pt idx="8">
                  <c:v>50-64</c:v>
                </c:pt>
                <c:pt idx="9">
                  <c:v>65-74</c:v>
                </c:pt>
                <c:pt idx="10">
                  <c:v>Linnuliha</c:v>
                </c:pt>
                <c:pt idx="11">
                  <c:v>18-29</c:v>
                </c:pt>
                <c:pt idx="12">
                  <c:v>30-49</c:v>
                </c:pt>
                <c:pt idx="13">
                  <c:v>50-64</c:v>
                </c:pt>
                <c:pt idx="14">
                  <c:v>65-74</c:v>
                </c:pt>
                <c:pt idx="15">
                  <c:v>Valmistoit</c:v>
                </c:pt>
                <c:pt idx="16">
                  <c:v>18-29</c:v>
                </c:pt>
                <c:pt idx="17">
                  <c:v>30-49</c:v>
                </c:pt>
                <c:pt idx="18">
                  <c:v>50-64</c:v>
                </c:pt>
                <c:pt idx="19">
                  <c:v>65-74</c:v>
                </c:pt>
                <c:pt idx="20">
                  <c:v>Eelnevalt lõigatud ja pestud värsked köögiviljad</c:v>
                </c:pt>
                <c:pt idx="21">
                  <c:v>18-29</c:v>
                </c:pt>
                <c:pt idx="22">
                  <c:v>30-49</c:v>
                </c:pt>
                <c:pt idx="23">
                  <c:v>50-64</c:v>
                </c:pt>
                <c:pt idx="24">
                  <c:v>65-74</c:v>
                </c:pt>
                <c:pt idx="25">
                  <c:v>Kala ja kalatooted</c:v>
                </c:pt>
                <c:pt idx="26">
                  <c:v>18-29</c:v>
                </c:pt>
                <c:pt idx="27">
                  <c:v>30-49</c:v>
                </c:pt>
                <c:pt idx="28">
                  <c:v>50-64</c:v>
                </c:pt>
                <c:pt idx="29">
                  <c:v>65-74</c:v>
                </c:pt>
              </c:strCache>
            </c:strRef>
          </c:cat>
          <c:val>
            <c:numRef>
              <c:f>Q5_taust!$B$143:$B$172</c:f>
              <c:numCache>
                <c:formatCode>0</c:formatCode>
                <c:ptCount val="30"/>
                <c:pt idx="1">
                  <c:v>13.868613138686101</c:v>
                </c:pt>
                <c:pt idx="2">
                  <c:v>11.0091743119266</c:v>
                </c:pt>
                <c:pt idx="3">
                  <c:v>4.7619047619047601</c:v>
                </c:pt>
                <c:pt idx="4">
                  <c:v>8.5714285714285694</c:v>
                </c:pt>
                <c:pt idx="6">
                  <c:v>9.4890510948905096</c:v>
                </c:pt>
                <c:pt idx="7">
                  <c:v>11.3149847094801</c:v>
                </c:pt>
                <c:pt idx="8">
                  <c:v>4.7619047619047601</c:v>
                </c:pt>
                <c:pt idx="9">
                  <c:v>8.5714285714285694</c:v>
                </c:pt>
                <c:pt idx="11">
                  <c:v>11.6788321167883</c:v>
                </c:pt>
                <c:pt idx="12">
                  <c:v>10.397553516819601</c:v>
                </c:pt>
                <c:pt idx="13">
                  <c:v>4.7619047619047601</c:v>
                </c:pt>
                <c:pt idx="14">
                  <c:v>8.5714285714285694</c:v>
                </c:pt>
                <c:pt idx="16">
                  <c:v>8.7591240875912408</c:v>
                </c:pt>
                <c:pt idx="17">
                  <c:v>8.86850152905199</c:v>
                </c:pt>
                <c:pt idx="18">
                  <c:v>3.0303030303030298</c:v>
                </c:pt>
                <c:pt idx="19">
                  <c:v>7.6190476190476204</c:v>
                </c:pt>
                <c:pt idx="21">
                  <c:v>6.5693430656934302</c:v>
                </c:pt>
                <c:pt idx="22">
                  <c:v>9.1743119266054993</c:v>
                </c:pt>
                <c:pt idx="23">
                  <c:v>3.8961038961039001</c:v>
                </c:pt>
                <c:pt idx="24">
                  <c:v>5.71428571428571</c:v>
                </c:pt>
                <c:pt idx="26">
                  <c:v>6.5693430656934302</c:v>
                </c:pt>
                <c:pt idx="27">
                  <c:v>6.4220183486238502</c:v>
                </c:pt>
                <c:pt idx="28">
                  <c:v>4.3290043290043299</c:v>
                </c:pt>
                <c:pt idx="29">
                  <c:v>6.6666666666666696</c:v>
                </c:pt>
              </c:numCache>
            </c:numRef>
          </c:val>
          <c:extLst>
            <c:ext xmlns:c16="http://schemas.microsoft.com/office/drawing/2014/chart" uri="{C3380CC4-5D6E-409C-BE32-E72D297353CC}">
              <c16:uniqueId val="{00000000-C6CF-4A17-BC74-D7C99C1210EF}"/>
            </c:ext>
          </c:extLst>
        </c:ser>
        <c:ser>
          <c:idx val="1"/>
          <c:order val="1"/>
          <c:tx>
            <c:strRef>
              <c:f>Q5_taust!$C$142</c:f>
              <c:strCache>
                <c:ptCount val="1"/>
                <c:pt idx="0">
                  <c:v>Pigem olen kindel</c:v>
                </c:pt>
              </c:strCache>
            </c:strRef>
          </c:tx>
          <c:spPr>
            <a:solidFill>
              <a:srgbClr val="4472C4"/>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Q5_taust!$A$143:$A$172</c:f>
              <c:strCache>
                <c:ptCount val="30"/>
                <c:pt idx="0">
                  <c:v>Plastpakendis ja –pudelites ning kilepakendis toit</c:v>
                </c:pt>
                <c:pt idx="1">
                  <c:v>18-29</c:v>
                </c:pt>
                <c:pt idx="2">
                  <c:v>30-49</c:v>
                </c:pt>
                <c:pt idx="3">
                  <c:v>50-64</c:v>
                </c:pt>
                <c:pt idx="4">
                  <c:v>65-74</c:v>
                </c:pt>
                <c:pt idx="5">
                  <c:v>Lihatooted</c:v>
                </c:pt>
                <c:pt idx="6">
                  <c:v>18-29</c:v>
                </c:pt>
                <c:pt idx="7">
                  <c:v>30-49</c:v>
                </c:pt>
                <c:pt idx="8">
                  <c:v>50-64</c:v>
                </c:pt>
                <c:pt idx="9">
                  <c:v>65-74</c:v>
                </c:pt>
                <c:pt idx="10">
                  <c:v>Linnuliha</c:v>
                </c:pt>
                <c:pt idx="11">
                  <c:v>18-29</c:v>
                </c:pt>
                <c:pt idx="12">
                  <c:v>30-49</c:v>
                </c:pt>
                <c:pt idx="13">
                  <c:v>50-64</c:v>
                </c:pt>
                <c:pt idx="14">
                  <c:v>65-74</c:v>
                </c:pt>
                <c:pt idx="15">
                  <c:v>Valmistoit</c:v>
                </c:pt>
                <c:pt idx="16">
                  <c:v>18-29</c:v>
                </c:pt>
                <c:pt idx="17">
                  <c:v>30-49</c:v>
                </c:pt>
                <c:pt idx="18">
                  <c:v>50-64</c:v>
                </c:pt>
                <c:pt idx="19">
                  <c:v>65-74</c:v>
                </c:pt>
                <c:pt idx="20">
                  <c:v>Eelnevalt lõigatud ja pestud värsked köögiviljad</c:v>
                </c:pt>
                <c:pt idx="21">
                  <c:v>18-29</c:v>
                </c:pt>
                <c:pt idx="22">
                  <c:v>30-49</c:v>
                </c:pt>
                <c:pt idx="23">
                  <c:v>50-64</c:v>
                </c:pt>
                <c:pt idx="24">
                  <c:v>65-74</c:v>
                </c:pt>
                <c:pt idx="25">
                  <c:v>Kala ja kalatooted</c:v>
                </c:pt>
                <c:pt idx="26">
                  <c:v>18-29</c:v>
                </c:pt>
                <c:pt idx="27">
                  <c:v>30-49</c:v>
                </c:pt>
                <c:pt idx="28">
                  <c:v>50-64</c:v>
                </c:pt>
                <c:pt idx="29">
                  <c:v>65-74</c:v>
                </c:pt>
              </c:strCache>
            </c:strRef>
          </c:cat>
          <c:val>
            <c:numRef>
              <c:f>Q5_taust!$C$143:$C$172</c:f>
              <c:numCache>
                <c:formatCode>0</c:formatCode>
                <c:ptCount val="30"/>
                <c:pt idx="1">
                  <c:v>31.3868613138686</c:v>
                </c:pt>
                <c:pt idx="2">
                  <c:v>34.862385321100902</c:v>
                </c:pt>
                <c:pt idx="3">
                  <c:v>35.930735930735899</c:v>
                </c:pt>
                <c:pt idx="4">
                  <c:v>28.571428571428601</c:v>
                </c:pt>
                <c:pt idx="6">
                  <c:v>38.686131386861298</c:v>
                </c:pt>
                <c:pt idx="7">
                  <c:v>40.978593272171302</c:v>
                </c:pt>
                <c:pt idx="8">
                  <c:v>42.857142857142897</c:v>
                </c:pt>
                <c:pt idx="9">
                  <c:v>39.047619047619101</c:v>
                </c:pt>
                <c:pt idx="11">
                  <c:v>35.766423357664202</c:v>
                </c:pt>
                <c:pt idx="12">
                  <c:v>38.5321100917431</c:v>
                </c:pt>
                <c:pt idx="13">
                  <c:v>46.320346320346303</c:v>
                </c:pt>
                <c:pt idx="14">
                  <c:v>42.857142857142897</c:v>
                </c:pt>
                <c:pt idx="16">
                  <c:v>35.766423357664202</c:v>
                </c:pt>
                <c:pt idx="17">
                  <c:v>27.5229357798165</c:v>
                </c:pt>
                <c:pt idx="18">
                  <c:v>30.735930735930701</c:v>
                </c:pt>
                <c:pt idx="19">
                  <c:v>29.523809523809501</c:v>
                </c:pt>
                <c:pt idx="21">
                  <c:v>32.846715328467198</c:v>
                </c:pt>
                <c:pt idx="22">
                  <c:v>28.746177370030601</c:v>
                </c:pt>
                <c:pt idx="23">
                  <c:v>30.735930735930701</c:v>
                </c:pt>
                <c:pt idx="24">
                  <c:v>26.6666666666667</c:v>
                </c:pt>
                <c:pt idx="26">
                  <c:v>35.766423357664202</c:v>
                </c:pt>
                <c:pt idx="27">
                  <c:v>35.168195718654403</c:v>
                </c:pt>
                <c:pt idx="28">
                  <c:v>29.004329004329001</c:v>
                </c:pt>
                <c:pt idx="29">
                  <c:v>27.619047619047599</c:v>
                </c:pt>
              </c:numCache>
            </c:numRef>
          </c:val>
          <c:extLst>
            <c:ext xmlns:c16="http://schemas.microsoft.com/office/drawing/2014/chart" uri="{C3380CC4-5D6E-409C-BE32-E72D297353CC}">
              <c16:uniqueId val="{00000001-C6CF-4A17-BC74-D7C99C1210EF}"/>
            </c:ext>
          </c:extLst>
        </c:ser>
        <c:ser>
          <c:idx val="2"/>
          <c:order val="2"/>
          <c:tx>
            <c:strRef>
              <c:f>Q5_taust!$D$142</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Q5_taust!$A$143:$A$172</c:f>
              <c:strCache>
                <c:ptCount val="30"/>
                <c:pt idx="0">
                  <c:v>Plastpakendis ja –pudelites ning kilepakendis toit</c:v>
                </c:pt>
                <c:pt idx="1">
                  <c:v>18-29</c:v>
                </c:pt>
                <c:pt idx="2">
                  <c:v>30-49</c:v>
                </c:pt>
                <c:pt idx="3">
                  <c:v>50-64</c:v>
                </c:pt>
                <c:pt idx="4">
                  <c:v>65-74</c:v>
                </c:pt>
                <c:pt idx="5">
                  <c:v>Lihatooted</c:v>
                </c:pt>
                <c:pt idx="6">
                  <c:v>18-29</c:v>
                </c:pt>
                <c:pt idx="7">
                  <c:v>30-49</c:v>
                </c:pt>
                <c:pt idx="8">
                  <c:v>50-64</c:v>
                </c:pt>
                <c:pt idx="9">
                  <c:v>65-74</c:v>
                </c:pt>
                <c:pt idx="10">
                  <c:v>Linnuliha</c:v>
                </c:pt>
                <c:pt idx="11">
                  <c:v>18-29</c:v>
                </c:pt>
                <c:pt idx="12">
                  <c:v>30-49</c:v>
                </c:pt>
                <c:pt idx="13">
                  <c:v>50-64</c:v>
                </c:pt>
                <c:pt idx="14">
                  <c:v>65-74</c:v>
                </c:pt>
                <c:pt idx="15">
                  <c:v>Valmistoit</c:v>
                </c:pt>
                <c:pt idx="16">
                  <c:v>18-29</c:v>
                </c:pt>
                <c:pt idx="17">
                  <c:v>30-49</c:v>
                </c:pt>
                <c:pt idx="18">
                  <c:v>50-64</c:v>
                </c:pt>
                <c:pt idx="19">
                  <c:v>65-74</c:v>
                </c:pt>
                <c:pt idx="20">
                  <c:v>Eelnevalt lõigatud ja pestud värsked köögiviljad</c:v>
                </c:pt>
                <c:pt idx="21">
                  <c:v>18-29</c:v>
                </c:pt>
                <c:pt idx="22">
                  <c:v>30-49</c:v>
                </c:pt>
                <c:pt idx="23">
                  <c:v>50-64</c:v>
                </c:pt>
                <c:pt idx="24">
                  <c:v>65-74</c:v>
                </c:pt>
                <c:pt idx="25">
                  <c:v>Kala ja kalatooted</c:v>
                </c:pt>
                <c:pt idx="26">
                  <c:v>18-29</c:v>
                </c:pt>
                <c:pt idx="27">
                  <c:v>30-49</c:v>
                </c:pt>
                <c:pt idx="28">
                  <c:v>50-64</c:v>
                </c:pt>
                <c:pt idx="29">
                  <c:v>65-74</c:v>
                </c:pt>
              </c:strCache>
            </c:strRef>
          </c:cat>
          <c:val>
            <c:numRef>
              <c:f>Q5_taust!$D$143:$D$172</c:f>
              <c:numCache>
                <c:formatCode>0</c:formatCode>
                <c:ptCount val="30"/>
                <c:pt idx="1">
                  <c:v>35.036496350364999</c:v>
                </c:pt>
                <c:pt idx="2">
                  <c:v>34.862385321100902</c:v>
                </c:pt>
                <c:pt idx="3">
                  <c:v>39.826839826839802</c:v>
                </c:pt>
                <c:pt idx="4">
                  <c:v>44.761904761904802</c:v>
                </c:pt>
                <c:pt idx="6">
                  <c:v>30.656934306569301</c:v>
                </c:pt>
                <c:pt idx="7">
                  <c:v>29.357798165137599</c:v>
                </c:pt>
                <c:pt idx="8">
                  <c:v>36.796536796536799</c:v>
                </c:pt>
                <c:pt idx="9">
                  <c:v>36.190476190476197</c:v>
                </c:pt>
                <c:pt idx="11">
                  <c:v>28.4671532846715</c:v>
                </c:pt>
                <c:pt idx="12">
                  <c:v>31.498470948012201</c:v>
                </c:pt>
                <c:pt idx="13">
                  <c:v>32.034632034631997</c:v>
                </c:pt>
                <c:pt idx="14">
                  <c:v>27.619047619047599</c:v>
                </c:pt>
                <c:pt idx="16">
                  <c:v>35.766423357664202</c:v>
                </c:pt>
                <c:pt idx="17">
                  <c:v>40.366972477064202</c:v>
                </c:pt>
                <c:pt idx="18">
                  <c:v>41.991341991341997</c:v>
                </c:pt>
                <c:pt idx="19">
                  <c:v>42.857142857142897</c:v>
                </c:pt>
                <c:pt idx="21">
                  <c:v>31.3868613138686</c:v>
                </c:pt>
                <c:pt idx="22">
                  <c:v>36.697247706421997</c:v>
                </c:pt>
                <c:pt idx="23">
                  <c:v>40.259740259740298</c:v>
                </c:pt>
                <c:pt idx="24">
                  <c:v>42.857142857142897</c:v>
                </c:pt>
                <c:pt idx="26">
                  <c:v>32.116788321167903</c:v>
                </c:pt>
                <c:pt idx="27">
                  <c:v>37.308868501529098</c:v>
                </c:pt>
                <c:pt idx="28">
                  <c:v>45.887445887445899</c:v>
                </c:pt>
                <c:pt idx="29">
                  <c:v>38.095238095238102</c:v>
                </c:pt>
              </c:numCache>
            </c:numRef>
          </c:val>
          <c:extLst>
            <c:ext xmlns:c16="http://schemas.microsoft.com/office/drawing/2014/chart" uri="{C3380CC4-5D6E-409C-BE32-E72D297353CC}">
              <c16:uniqueId val="{00000002-C6CF-4A17-BC74-D7C99C1210EF}"/>
            </c:ext>
          </c:extLst>
        </c:ser>
        <c:ser>
          <c:idx val="3"/>
          <c:order val="3"/>
          <c:tx>
            <c:strRef>
              <c:f>Q5_taust!$E$142</c:f>
              <c:strCache>
                <c:ptCount val="1"/>
                <c:pt idx="0">
                  <c:v>Pigem ei ole kindel</c:v>
                </c:pt>
              </c:strCache>
            </c:strRef>
          </c:tx>
          <c:spPr>
            <a:solidFill>
              <a:srgbClr val="F4B18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Q5_taust!$A$143:$A$172</c:f>
              <c:strCache>
                <c:ptCount val="30"/>
                <c:pt idx="0">
                  <c:v>Plastpakendis ja –pudelites ning kilepakendis toit</c:v>
                </c:pt>
                <c:pt idx="1">
                  <c:v>18-29</c:v>
                </c:pt>
                <c:pt idx="2">
                  <c:v>30-49</c:v>
                </c:pt>
                <c:pt idx="3">
                  <c:v>50-64</c:v>
                </c:pt>
                <c:pt idx="4">
                  <c:v>65-74</c:v>
                </c:pt>
                <c:pt idx="5">
                  <c:v>Lihatooted</c:v>
                </c:pt>
                <c:pt idx="6">
                  <c:v>18-29</c:v>
                </c:pt>
                <c:pt idx="7">
                  <c:v>30-49</c:v>
                </c:pt>
                <c:pt idx="8">
                  <c:v>50-64</c:v>
                </c:pt>
                <c:pt idx="9">
                  <c:v>65-74</c:v>
                </c:pt>
                <c:pt idx="10">
                  <c:v>Linnuliha</c:v>
                </c:pt>
                <c:pt idx="11">
                  <c:v>18-29</c:v>
                </c:pt>
                <c:pt idx="12">
                  <c:v>30-49</c:v>
                </c:pt>
                <c:pt idx="13">
                  <c:v>50-64</c:v>
                </c:pt>
                <c:pt idx="14">
                  <c:v>65-74</c:v>
                </c:pt>
                <c:pt idx="15">
                  <c:v>Valmistoit</c:v>
                </c:pt>
                <c:pt idx="16">
                  <c:v>18-29</c:v>
                </c:pt>
                <c:pt idx="17">
                  <c:v>30-49</c:v>
                </c:pt>
                <c:pt idx="18">
                  <c:v>50-64</c:v>
                </c:pt>
                <c:pt idx="19">
                  <c:v>65-74</c:v>
                </c:pt>
                <c:pt idx="20">
                  <c:v>Eelnevalt lõigatud ja pestud värsked köögiviljad</c:v>
                </c:pt>
                <c:pt idx="21">
                  <c:v>18-29</c:v>
                </c:pt>
                <c:pt idx="22">
                  <c:v>30-49</c:v>
                </c:pt>
                <c:pt idx="23">
                  <c:v>50-64</c:v>
                </c:pt>
                <c:pt idx="24">
                  <c:v>65-74</c:v>
                </c:pt>
                <c:pt idx="25">
                  <c:v>Kala ja kalatooted</c:v>
                </c:pt>
                <c:pt idx="26">
                  <c:v>18-29</c:v>
                </c:pt>
                <c:pt idx="27">
                  <c:v>30-49</c:v>
                </c:pt>
                <c:pt idx="28">
                  <c:v>50-64</c:v>
                </c:pt>
                <c:pt idx="29">
                  <c:v>65-74</c:v>
                </c:pt>
              </c:strCache>
            </c:strRef>
          </c:cat>
          <c:val>
            <c:numRef>
              <c:f>Q5_taust!$E$143:$E$172</c:f>
              <c:numCache>
                <c:formatCode>0</c:formatCode>
                <c:ptCount val="30"/>
                <c:pt idx="1">
                  <c:v>13.138686131386899</c:v>
                </c:pt>
                <c:pt idx="2">
                  <c:v>11.0091743119266</c:v>
                </c:pt>
                <c:pt idx="3">
                  <c:v>12.1212121212121</c:v>
                </c:pt>
                <c:pt idx="4">
                  <c:v>14.285714285714301</c:v>
                </c:pt>
                <c:pt idx="6">
                  <c:v>12.408759124087601</c:v>
                </c:pt>
                <c:pt idx="7">
                  <c:v>8.5626911314984699</c:v>
                </c:pt>
                <c:pt idx="8">
                  <c:v>9.5238095238095202</c:v>
                </c:pt>
                <c:pt idx="9">
                  <c:v>13.3333333333333</c:v>
                </c:pt>
                <c:pt idx="11">
                  <c:v>16.058394160583902</c:v>
                </c:pt>
                <c:pt idx="12">
                  <c:v>9.7859327217125394</c:v>
                </c:pt>
                <c:pt idx="13">
                  <c:v>12.1212121212121</c:v>
                </c:pt>
                <c:pt idx="14">
                  <c:v>17.1428571428571</c:v>
                </c:pt>
                <c:pt idx="16">
                  <c:v>10.2189781021898</c:v>
                </c:pt>
                <c:pt idx="17">
                  <c:v>14.678899082568799</c:v>
                </c:pt>
                <c:pt idx="18">
                  <c:v>13.852813852813901</c:v>
                </c:pt>
                <c:pt idx="19">
                  <c:v>15.2380952380952</c:v>
                </c:pt>
                <c:pt idx="21">
                  <c:v>16.788321167883201</c:v>
                </c:pt>
                <c:pt idx="22">
                  <c:v>14.9847094801223</c:v>
                </c:pt>
                <c:pt idx="23">
                  <c:v>16.017316017315999</c:v>
                </c:pt>
                <c:pt idx="24">
                  <c:v>19.047619047619001</c:v>
                </c:pt>
                <c:pt idx="26">
                  <c:v>17.518248175182499</c:v>
                </c:pt>
                <c:pt idx="27">
                  <c:v>12.2324159021407</c:v>
                </c:pt>
                <c:pt idx="28">
                  <c:v>16.450216450216502</c:v>
                </c:pt>
                <c:pt idx="29">
                  <c:v>20</c:v>
                </c:pt>
              </c:numCache>
            </c:numRef>
          </c:val>
          <c:extLst>
            <c:ext xmlns:c16="http://schemas.microsoft.com/office/drawing/2014/chart" uri="{C3380CC4-5D6E-409C-BE32-E72D297353CC}">
              <c16:uniqueId val="{00000003-C6CF-4A17-BC74-D7C99C1210EF}"/>
            </c:ext>
          </c:extLst>
        </c:ser>
        <c:ser>
          <c:idx val="4"/>
          <c:order val="4"/>
          <c:tx>
            <c:strRef>
              <c:f>Q5_taust!$F$142</c:f>
              <c:strCache>
                <c:ptCount val="1"/>
                <c:pt idx="0">
                  <c:v>Kindlustunne puudub täielikult</c:v>
                </c:pt>
              </c:strCache>
            </c:strRef>
          </c:tx>
          <c:spPr>
            <a:solidFill>
              <a:srgbClr val="ED7D31"/>
            </a:solidFill>
            <a:ln w="0">
              <a:noFill/>
            </a:ln>
          </c:spPr>
          <c:invertIfNegative val="0"/>
          <c:dPt>
            <c:idx val="5"/>
            <c:invertIfNegative val="0"/>
            <c:bubble3D val="0"/>
            <c:extLst>
              <c:ext xmlns:c16="http://schemas.microsoft.com/office/drawing/2014/chart" uri="{C3380CC4-5D6E-409C-BE32-E72D297353CC}">
                <c16:uniqueId val="{00000004-C6CF-4A17-BC74-D7C99C1210EF}"/>
              </c:ext>
            </c:extLst>
          </c:dPt>
          <c:dLbls>
            <c:dLbl>
              <c:idx val="5"/>
              <c:layout>
                <c:manualLayout>
                  <c:x val="5.3220003522213297E-4"/>
                  <c:y val="3.8361447626275298E-3"/>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4-C6CF-4A17-BC74-D7C99C1210EF}"/>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Q5_taust!$A$143:$A$172</c:f>
              <c:strCache>
                <c:ptCount val="30"/>
                <c:pt idx="0">
                  <c:v>Plastpakendis ja –pudelites ning kilepakendis toit</c:v>
                </c:pt>
                <c:pt idx="1">
                  <c:v>18-29</c:v>
                </c:pt>
                <c:pt idx="2">
                  <c:v>30-49</c:v>
                </c:pt>
                <c:pt idx="3">
                  <c:v>50-64</c:v>
                </c:pt>
                <c:pt idx="4">
                  <c:v>65-74</c:v>
                </c:pt>
                <c:pt idx="5">
                  <c:v>Lihatooted</c:v>
                </c:pt>
                <c:pt idx="6">
                  <c:v>18-29</c:v>
                </c:pt>
                <c:pt idx="7">
                  <c:v>30-49</c:v>
                </c:pt>
                <c:pt idx="8">
                  <c:v>50-64</c:v>
                </c:pt>
                <c:pt idx="9">
                  <c:v>65-74</c:v>
                </c:pt>
                <c:pt idx="10">
                  <c:v>Linnuliha</c:v>
                </c:pt>
                <c:pt idx="11">
                  <c:v>18-29</c:v>
                </c:pt>
                <c:pt idx="12">
                  <c:v>30-49</c:v>
                </c:pt>
                <c:pt idx="13">
                  <c:v>50-64</c:v>
                </c:pt>
                <c:pt idx="14">
                  <c:v>65-74</c:v>
                </c:pt>
                <c:pt idx="15">
                  <c:v>Valmistoit</c:v>
                </c:pt>
                <c:pt idx="16">
                  <c:v>18-29</c:v>
                </c:pt>
                <c:pt idx="17">
                  <c:v>30-49</c:v>
                </c:pt>
                <c:pt idx="18">
                  <c:v>50-64</c:v>
                </c:pt>
                <c:pt idx="19">
                  <c:v>65-74</c:v>
                </c:pt>
                <c:pt idx="20">
                  <c:v>Eelnevalt lõigatud ja pestud värsked köögiviljad</c:v>
                </c:pt>
                <c:pt idx="21">
                  <c:v>18-29</c:v>
                </c:pt>
                <c:pt idx="22">
                  <c:v>30-49</c:v>
                </c:pt>
                <c:pt idx="23">
                  <c:v>50-64</c:v>
                </c:pt>
                <c:pt idx="24">
                  <c:v>65-74</c:v>
                </c:pt>
                <c:pt idx="25">
                  <c:v>Kala ja kalatooted</c:v>
                </c:pt>
                <c:pt idx="26">
                  <c:v>18-29</c:v>
                </c:pt>
                <c:pt idx="27">
                  <c:v>30-49</c:v>
                </c:pt>
                <c:pt idx="28">
                  <c:v>50-64</c:v>
                </c:pt>
                <c:pt idx="29">
                  <c:v>65-74</c:v>
                </c:pt>
              </c:strCache>
            </c:strRef>
          </c:cat>
          <c:val>
            <c:numRef>
              <c:f>Q5_taust!$F$143:$F$172</c:f>
              <c:numCache>
                <c:formatCode>0</c:formatCode>
                <c:ptCount val="30"/>
                <c:pt idx="1">
                  <c:v>2.1897810218978102</c:v>
                </c:pt>
                <c:pt idx="2">
                  <c:v>3.05810397553517</c:v>
                </c:pt>
                <c:pt idx="3">
                  <c:v>6.0606060606060597</c:v>
                </c:pt>
                <c:pt idx="4">
                  <c:v>3.8095238095238102</c:v>
                </c:pt>
                <c:pt idx="6">
                  <c:v>2.9197080291970798</c:v>
                </c:pt>
                <c:pt idx="7">
                  <c:v>3.9755351681957198</c:v>
                </c:pt>
                <c:pt idx="8">
                  <c:v>2.5974025974026</c:v>
                </c:pt>
                <c:pt idx="9">
                  <c:v>0.952380952380952</c:v>
                </c:pt>
                <c:pt idx="11">
                  <c:v>3.6496350364963499</c:v>
                </c:pt>
                <c:pt idx="12">
                  <c:v>3.9755351681957198</c:v>
                </c:pt>
                <c:pt idx="13">
                  <c:v>3.0303030303030298</c:v>
                </c:pt>
                <c:pt idx="14">
                  <c:v>1.9047619047619</c:v>
                </c:pt>
                <c:pt idx="16">
                  <c:v>6.5693430656934302</c:v>
                </c:pt>
                <c:pt idx="17">
                  <c:v>3.9755351681957198</c:v>
                </c:pt>
                <c:pt idx="18">
                  <c:v>6.0606060606060597</c:v>
                </c:pt>
                <c:pt idx="19">
                  <c:v>4.7619047619047601</c:v>
                </c:pt>
                <c:pt idx="21">
                  <c:v>6.5693430656934302</c:v>
                </c:pt>
                <c:pt idx="22">
                  <c:v>3.6697247706421998</c:v>
                </c:pt>
                <c:pt idx="23">
                  <c:v>6.4935064935064899</c:v>
                </c:pt>
                <c:pt idx="24">
                  <c:v>5.71428571428571</c:v>
                </c:pt>
                <c:pt idx="26">
                  <c:v>2.9197080291970798</c:v>
                </c:pt>
                <c:pt idx="27">
                  <c:v>3.05810397553517</c:v>
                </c:pt>
                <c:pt idx="28">
                  <c:v>2.16450216450216</c:v>
                </c:pt>
                <c:pt idx="29">
                  <c:v>4.7619047619047601</c:v>
                </c:pt>
              </c:numCache>
            </c:numRef>
          </c:val>
          <c:extLst>
            <c:ext xmlns:c16="http://schemas.microsoft.com/office/drawing/2014/chart" uri="{C3380CC4-5D6E-409C-BE32-E72D297353CC}">
              <c16:uniqueId val="{00000005-C6CF-4A17-BC74-D7C99C1210EF}"/>
            </c:ext>
          </c:extLst>
        </c:ser>
        <c:ser>
          <c:idx val="5"/>
          <c:order val="5"/>
          <c:tx>
            <c:strRef>
              <c:f>Q5_taust!$G$142</c:f>
              <c:strCache>
                <c:ptCount val="1"/>
                <c:pt idx="0">
                  <c:v>Ei oska öelda</c:v>
                </c:pt>
              </c:strCache>
            </c:strRef>
          </c:tx>
          <c:spPr>
            <a:solidFill>
              <a:srgbClr val="BFBFBF"/>
            </a:solidFill>
            <a:ln w="0">
              <a:noFill/>
            </a:ln>
          </c:spPr>
          <c:invertIfNegative val="0"/>
          <c:dPt>
            <c:idx val="4"/>
            <c:invertIfNegative val="0"/>
            <c:bubble3D val="0"/>
            <c:extLst>
              <c:ext xmlns:c16="http://schemas.microsoft.com/office/drawing/2014/chart" uri="{C3380CC4-5D6E-409C-BE32-E72D297353CC}">
                <c16:uniqueId val="{00000006-C6CF-4A17-BC74-D7C99C1210EF}"/>
              </c:ext>
            </c:extLst>
          </c:dPt>
          <c:dLbls>
            <c:dLbl>
              <c:idx val="4"/>
              <c:layout>
                <c:manualLayout>
                  <c:x val="5.0793640636191103E-3"/>
                  <c:y val="1.8747653032552E-7"/>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6-C6CF-4A17-BC74-D7C99C1210EF}"/>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Q5_taust!$A$143:$A$172</c:f>
              <c:strCache>
                <c:ptCount val="30"/>
                <c:pt idx="0">
                  <c:v>Plastpakendis ja –pudelites ning kilepakendis toit</c:v>
                </c:pt>
                <c:pt idx="1">
                  <c:v>18-29</c:v>
                </c:pt>
                <c:pt idx="2">
                  <c:v>30-49</c:v>
                </c:pt>
                <c:pt idx="3">
                  <c:v>50-64</c:v>
                </c:pt>
                <c:pt idx="4">
                  <c:v>65-74</c:v>
                </c:pt>
                <c:pt idx="5">
                  <c:v>Lihatooted</c:v>
                </c:pt>
                <c:pt idx="6">
                  <c:v>18-29</c:v>
                </c:pt>
                <c:pt idx="7">
                  <c:v>30-49</c:v>
                </c:pt>
                <c:pt idx="8">
                  <c:v>50-64</c:v>
                </c:pt>
                <c:pt idx="9">
                  <c:v>65-74</c:v>
                </c:pt>
                <c:pt idx="10">
                  <c:v>Linnuliha</c:v>
                </c:pt>
                <c:pt idx="11">
                  <c:v>18-29</c:v>
                </c:pt>
                <c:pt idx="12">
                  <c:v>30-49</c:v>
                </c:pt>
                <c:pt idx="13">
                  <c:v>50-64</c:v>
                </c:pt>
                <c:pt idx="14">
                  <c:v>65-74</c:v>
                </c:pt>
                <c:pt idx="15">
                  <c:v>Valmistoit</c:v>
                </c:pt>
                <c:pt idx="16">
                  <c:v>18-29</c:v>
                </c:pt>
                <c:pt idx="17">
                  <c:v>30-49</c:v>
                </c:pt>
                <c:pt idx="18">
                  <c:v>50-64</c:v>
                </c:pt>
                <c:pt idx="19">
                  <c:v>65-74</c:v>
                </c:pt>
                <c:pt idx="20">
                  <c:v>Eelnevalt lõigatud ja pestud värsked köögiviljad</c:v>
                </c:pt>
                <c:pt idx="21">
                  <c:v>18-29</c:v>
                </c:pt>
                <c:pt idx="22">
                  <c:v>30-49</c:v>
                </c:pt>
                <c:pt idx="23">
                  <c:v>50-64</c:v>
                </c:pt>
                <c:pt idx="24">
                  <c:v>65-74</c:v>
                </c:pt>
                <c:pt idx="25">
                  <c:v>Kala ja kalatooted</c:v>
                </c:pt>
                <c:pt idx="26">
                  <c:v>18-29</c:v>
                </c:pt>
                <c:pt idx="27">
                  <c:v>30-49</c:v>
                </c:pt>
                <c:pt idx="28">
                  <c:v>50-64</c:v>
                </c:pt>
                <c:pt idx="29">
                  <c:v>65-74</c:v>
                </c:pt>
              </c:strCache>
            </c:strRef>
          </c:cat>
          <c:val>
            <c:numRef>
              <c:f>Q5_taust!$G$143:$G$172</c:f>
              <c:numCache>
                <c:formatCode>0</c:formatCode>
                <c:ptCount val="30"/>
                <c:pt idx="1">
                  <c:v>4.3795620437956204</c:v>
                </c:pt>
                <c:pt idx="2">
                  <c:v>5.1987767584097897</c:v>
                </c:pt>
                <c:pt idx="3">
                  <c:v>1.2987012987013</c:v>
                </c:pt>
                <c:pt idx="6">
                  <c:v>5.8394160583941597</c:v>
                </c:pt>
                <c:pt idx="7">
                  <c:v>5.81039755351682</c:v>
                </c:pt>
                <c:pt idx="8">
                  <c:v>3.4632034632034601</c:v>
                </c:pt>
                <c:pt idx="9">
                  <c:v>1.9047619047619</c:v>
                </c:pt>
                <c:pt idx="11">
                  <c:v>4.3795620437956204</c:v>
                </c:pt>
                <c:pt idx="12">
                  <c:v>5.81039755351682</c:v>
                </c:pt>
                <c:pt idx="13">
                  <c:v>1.73160173160173</c:v>
                </c:pt>
                <c:pt idx="14">
                  <c:v>1.9047619047619</c:v>
                </c:pt>
                <c:pt idx="16">
                  <c:v>2.9197080291970798</c:v>
                </c:pt>
                <c:pt idx="17">
                  <c:v>4.5871559633027497</c:v>
                </c:pt>
                <c:pt idx="18">
                  <c:v>4.3290043290043299</c:v>
                </c:pt>
                <c:pt idx="21">
                  <c:v>5.8394160583941597</c:v>
                </c:pt>
                <c:pt idx="22">
                  <c:v>6.7278287461773703</c:v>
                </c:pt>
                <c:pt idx="23">
                  <c:v>2.5974025974026</c:v>
                </c:pt>
                <c:pt idx="26">
                  <c:v>5.10948905109489</c:v>
                </c:pt>
                <c:pt idx="27">
                  <c:v>5.81039755351682</c:v>
                </c:pt>
                <c:pt idx="28">
                  <c:v>2.16450216450216</c:v>
                </c:pt>
                <c:pt idx="29">
                  <c:v>2.8571428571428599</c:v>
                </c:pt>
              </c:numCache>
            </c:numRef>
          </c:val>
          <c:extLst>
            <c:ext xmlns:c16="http://schemas.microsoft.com/office/drawing/2014/chart" uri="{C3380CC4-5D6E-409C-BE32-E72D297353CC}">
              <c16:uniqueId val="{00000007-C6CF-4A17-BC74-D7C99C1210EF}"/>
            </c:ext>
          </c:extLst>
        </c:ser>
        <c:dLbls>
          <c:showLegendKey val="0"/>
          <c:showVal val="0"/>
          <c:showCatName val="0"/>
          <c:showSerName val="0"/>
          <c:showPercent val="0"/>
          <c:showBubbleSize val="0"/>
        </c:dLbls>
        <c:gapWidth val="60"/>
        <c:shape val="box"/>
        <c:axId val="460128752"/>
        <c:axId val="460129928"/>
        <c:axId val="0"/>
      </c:bar3DChart>
      <c:catAx>
        <c:axId val="460128752"/>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200" b="1" strike="noStrike" spc="-1">
                <a:solidFill>
                  <a:srgbClr val="595959"/>
                </a:solidFill>
                <a:latin typeface="Calibri"/>
              </a:defRPr>
            </a:pPr>
            <a:endParaRPr lang="et-EE"/>
          </a:p>
        </c:txPr>
        <c:crossAx val="460129928"/>
        <c:crosses val="autoZero"/>
        <c:auto val="1"/>
        <c:lblAlgn val="ctr"/>
        <c:lblOffset val="100"/>
        <c:noMultiLvlLbl val="0"/>
      </c:catAx>
      <c:valAx>
        <c:axId val="460129928"/>
        <c:scaling>
          <c:orientation val="minMax"/>
        </c:scaling>
        <c:delete val="1"/>
        <c:axPos val="t"/>
        <c:numFmt formatCode="0%" sourceLinked="1"/>
        <c:majorTickMark val="none"/>
        <c:minorTickMark val="none"/>
        <c:tickLblPos val="nextTo"/>
        <c:crossAx val="460128752"/>
        <c:crosses val="autoZero"/>
        <c:crossBetween val="between"/>
      </c:valAx>
    </c:plotArea>
    <c:legend>
      <c:legendPos val="r"/>
      <c:layout>
        <c:manualLayout>
          <c:xMode val="edge"/>
          <c:yMode val="edge"/>
          <c:x val="0.73525771361710768"/>
          <c:y val="0.41589699507049349"/>
          <c:w val="0.14041526332344306"/>
          <c:h val="0.28981014236669372"/>
        </c:manualLayout>
      </c:layout>
      <c:overlay val="0"/>
      <c:spPr>
        <a:noFill/>
        <a:ln w="0">
          <a:noFill/>
        </a:ln>
      </c:spPr>
      <c:txPr>
        <a:bodyPr/>
        <a:lstStyle/>
        <a:p>
          <a:pPr>
            <a:defRPr sz="1200"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a:solidFill>
                  <a:srgbClr val="595959"/>
                </a:solidFill>
                <a:latin typeface="Calibri"/>
              </a:rPr>
              <a:t>Milline on Teie kindlustunne järgmiste tootegruppide ohutuse osas? 
</a:t>
            </a:r>
            <a:r>
              <a:rPr lang="et-EE" sz="1400" b="0" strike="noStrike" spc="-1">
                <a:solidFill>
                  <a:srgbClr val="595959"/>
                </a:solidFill>
                <a:latin typeface="Calibri"/>
              </a:rPr>
              <a:t>N=800</a:t>
            </a:r>
          </a:p>
        </c:rich>
      </c:tx>
      <c:layout>
        <c:manualLayout>
          <c:xMode val="edge"/>
          <c:yMode val="edge"/>
          <c:x val="0.14639800918906559"/>
          <c:y val="2.5925925925925925E-2"/>
        </c:manualLayout>
      </c:layout>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bar3DChart>
        <c:barDir val="bar"/>
        <c:grouping val="percentStacked"/>
        <c:varyColors val="0"/>
        <c:ser>
          <c:idx val="0"/>
          <c:order val="0"/>
          <c:tx>
            <c:strRef>
              <c:f>Q5_taust!$B$172</c:f>
              <c:strCache>
                <c:ptCount val="1"/>
                <c:pt idx="0">
                  <c:v>Olen täiesti kindel</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Q5_taust!$A$173:$A$199</c:f>
              <c:strCache>
                <c:ptCount val="27"/>
                <c:pt idx="0">
                  <c:v>Leiva- ja saiatooted</c:v>
                </c:pt>
                <c:pt idx="1">
                  <c:v>eesti</c:v>
                </c:pt>
                <c:pt idx="2">
                  <c:v>vene ja muu</c:v>
                </c:pt>
                <c:pt idx="3">
                  <c:v>Juust</c:v>
                </c:pt>
                <c:pt idx="4">
                  <c:v>eesti</c:v>
                </c:pt>
                <c:pt idx="5">
                  <c:v>vene ja muu</c:v>
                </c:pt>
                <c:pt idx="6">
                  <c:v>Piim ja värske piima tooted</c:v>
                </c:pt>
                <c:pt idx="7">
                  <c:v>eesti</c:v>
                </c:pt>
                <c:pt idx="8">
                  <c:v>vene ja muu</c:v>
                </c:pt>
                <c:pt idx="9">
                  <c:v>Mahlad</c:v>
                </c:pt>
                <c:pt idx="10">
                  <c:v>eesti</c:v>
                </c:pt>
                <c:pt idx="11">
                  <c:v>vene ja muu</c:v>
                </c:pt>
                <c:pt idx="12">
                  <c:v>Maiustused</c:v>
                </c:pt>
                <c:pt idx="13">
                  <c:v>eesti</c:v>
                </c:pt>
                <c:pt idx="14">
                  <c:v>vene ja muu</c:v>
                </c:pt>
                <c:pt idx="15">
                  <c:v>Klaaspurkides ja –pudelites toit</c:v>
                </c:pt>
                <c:pt idx="16">
                  <c:v>eesti</c:v>
                </c:pt>
                <c:pt idx="17">
                  <c:v>vene ja muu</c:v>
                </c:pt>
                <c:pt idx="18">
                  <c:v>Külmutatud tooted</c:v>
                </c:pt>
                <c:pt idx="19">
                  <c:v>eesti</c:v>
                </c:pt>
                <c:pt idx="20">
                  <c:v>vene ja muu</c:v>
                </c:pt>
                <c:pt idx="21">
                  <c:v>Sealiha</c:v>
                </c:pt>
                <c:pt idx="22">
                  <c:v>eesti</c:v>
                </c:pt>
                <c:pt idx="23">
                  <c:v>vene ja muu</c:v>
                </c:pt>
                <c:pt idx="24">
                  <c:v>Veiseliha</c:v>
                </c:pt>
                <c:pt idx="25">
                  <c:v>eesti</c:v>
                </c:pt>
                <c:pt idx="26">
                  <c:v>vene ja muu</c:v>
                </c:pt>
              </c:strCache>
            </c:strRef>
          </c:cat>
          <c:val>
            <c:numRef>
              <c:f>Q5_taust!$B$173:$B$199</c:f>
              <c:numCache>
                <c:formatCode>0</c:formatCode>
                <c:ptCount val="27"/>
                <c:pt idx="1">
                  <c:v>26.268115942028999</c:v>
                </c:pt>
                <c:pt idx="2">
                  <c:v>20.564516129032299</c:v>
                </c:pt>
                <c:pt idx="4">
                  <c:v>27.355072463768099</c:v>
                </c:pt>
                <c:pt idx="5">
                  <c:v>16.5322580645161</c:v>
                </c:pt>
                <c:pt idx="7">
                  <c:v>18.840579710144901</c:v>
                </c:pt>
                <c:pt idx="8">
                  <c:v>14.5161290322581</c:v>
                </c:pt>
                <c:pt idx="10">
                  <c:v>18.297101449275399</c:v>
                </c:pt>
                <c:pt idx="11">
                  <c:v>12.5</c:v>
                </c:pt>
                <c:pt idx="13">
                  <c:v>17.934782608695699</c:v>
                </c:pt>
                <c:pt idx="14">
                  <c:v>12.5</c:v>
                </c:pt>
                <c:pt idx="16">
                  <c:v>16.847826086956498</c:v>
                </c:pt>
                <c:pt idx="17">
                  <c:v>11.290322580645199</c:v>
                </c:pt>
                <c:pt idx="19">
                  <c:v>14.673913043478301</c:v>
                </c:pt>
                <c:pt idx="20">
                  <c:v>12.5</c:v>
                </c:pt>
                <c:pt idx="22">
                  <c:v>13.586956521739101</c:v>
                </c:pt>
                <c:pt idx="23">
                  <c:v>9.67741935483871</c:v>
                </c:pt>
                <c:pt idx="25">
                  <c:v>12.3188405797101</c:v>
                </c:pt>
                <c:pt idx="26">
                  <c:v>10.4838709677419</c:v>
                </c:pt>
              </c:numCache>
            </c:numRef>
          </c:val>
          <c:extLst>
            <c:ext xmlns:c16="http://schemas.microsoft.com/office/drawing/2014/chart" uri="{C3380CC4-5D6E-409C-BE32-E72D297353CC}">
              <c16:uniqueId val="{00000000-AEEC-4D40-A3BC-D7AFE053D6C9}"/>
            </c:ext>
          </c:extLst>
        </c:ser>
        <c:ser>
          <c:idx val="1"/>
          <c:order val="1"/>
          <c:tx>
            <c:strRef>
              <c:f>Q5_taust!$C$172</c:f>
              <c:strCache>
                <c:ptCount val="1"/>
                <c:pt idx="0">
                  <c:v>Pigem olen kindel</c:v>
                </c:pt>
              </c:strCache>
            </c:strRef>
          </c:tx>
          <c:spPr>
            <a:solidFill>
              <a:srgbClr val="4472C4"/>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Q5_taust!$A$173:$A$199</c:f>
              <c:strCache>
                <c:ptCount val="27"/>
                <c:pt idx="0">
                  <c:v>Leiva- ja saiatooted</c:v>
                </c:pt>
                <c:pt idx="1">
                  <c:v>eesti</c:v>
                </c:pt>
                <c:pt idx="2">
                  <c:v>vene ja muu</c:v>
                </c:pt>
                <c:pt idx="3">
                  <c:v>Juust</c:v>
                </c:pt>
                <c:pt idx="4">
                  <c:v>eesti</c:v>
                </c:pt>
                <c:pt idx="5">
                  <c:v>vene ja muu</c:v>
                </c:pt>
                <c:pt idx="6">
                  <c:v>Piim ja värske piima tooted</c:v>
                </c:pt>
                <c:pt idx="7">
                  <c:v>eesti</c:v>
                </c:pt>
                <c:pt idx="8">
                  <c:v>vene ja muu</c:v>
                </c:pt>
                <c:pt idx="9">
                  <c:v>Mahlad</c:v>
                </c:pt>
                <c:pt idx="10">
                  <c:v>eesti</c:v>
                </c:pt>
                <c:pt idx="11">
                  <c:v>vene ja muu</c:v>
                </c:pt>
                <c:pt idx="12">
                  <c:v>Maiustused</c:v>
                </c:pt>
                <c:pt idx="13">
                  <c:v>eesti</c:v>
                </c:pt>
                <c:pt idx="14">
                  <c:v>vene ja muu</c:v>
                </c:pt>
                <c:pt idx="15">
                  <c:v>Klaaspurkides ja –pudelites toit</c:v>
                </c:pt>
                <c:pt idx="16">
                  <c:v>eesti</c:v>
                </c:pt>
                <c:pt idx="17">
                  <c:v>vene ja muu</c:v>
                </c:pt>
                <c:pt idx="18">
                  <c:v>Külmutatud tooted</c:v>
                </c:pt>
                <c:pt idx="19">
                  <c:v>eesti</c:v>
                </c:pt>
                <c:pt idx="20">
                  <c:v>vene ja muu</c:v>
                </c:pt>
                <c:pt idx="21">
                  <c:v>Sealiha</c:v>
                </c:pt>
                <c:pt idx="22">
                  <c:v>eesti</c:v>
                </c:pt>
                <c:pt idx="23">
                  <c:v>vene ja muu</c:v>
                </c:pt>
                <c:pt idx="24">
                  <c:v>Veiseliha</c:v>
                </c:pt>
                <c:pt idx="25">
                  <c:v>eesti</c:v>
                </c:pt>
                <c:pt idx="26">
                  <c:v>vene ja muu</c:v>
                </c:pt>
              </c:strCache>
            </c:strRef>
          </c:cat>
          <c:val>
            <c:numRef>
              <c:f>Q5_taust!$C$173:$C$199</c:f>
              <c:numCache>
                <c:formatCode>0</c:formatCode>
                <c:ptCount val="27"/>
                <c:pt idx="1">
                  <c:v>54.1666666666667</c:v>
                </c:pt>
                <c:pt idx="2">
                  <c:v>46.774193548387103</c:v>
                </c:pt>
                <c:pt idx="4">
                  <c:v>54.528985507246396</c:v>
                </c:pt>
                <c:pt idx="5">
                  <c:v>52.0161290322581</c:v>
                </c:pt>
                <c:pt idx="7">
                  <c:v>54.8913043478261</c:v>
                </c:pt>
                <c:pt idx="8">
                  <c:v>50.806451612903203</c:v>
                </c:pt>
                <c:pt idx="10">
                  <c:v>48.188405797101503</c:v>
                </c:pt>
                <c:pt idx="11">
                  <c:v>40.322580645161302</c:v>
                </c:pt>
                <c:pt idx="13">
                  <c:v>49.456521739130402</c:v>
                </c:pt>
                <c:pt idx="14">
                  <c:v>39.112903225806399</c:v>
                </c:pt>
                <c:pt idx="16">
                  <c:v>52.173913043478301</c:v>
                </c:pt>
                <c:pt idx="17">
                  <c:v>47.177419354838698</c:v>
                </c:pt>
                <c:pt idx="19">
                  <c:v>43.840579710144901</c:v>
                </c:pt>
                <c:pt idx="20">
                  <c:v>39.112903225806399</c:v>
                </c:pt>
                <c:pt idx="22">
                  <c:v>49.2753623188406</c:v>
                </c:pt>
                <c:pt idx="23">
                  <c:v>39.112903225806399</c:v>
                </c:pt>
                <c:pt idx="25">
                  <c:v>50.181159420289902</c:v>
                </c:pt>
                <c:pt idx="26">
                  <c:v>43.951612903225801</c:v>
                </c:pt>
              </c:numCache>
            </c:numRef>
          </c:val>
          <c:extLst>
            <c:ext xmlns:c16="http://schemas.microsoft.com/office/drawing/2014/chart" uri="{C3380CC4-5D6E-409C-BE32-E72D297353CC}">
              <c16:uniqueId val="{00000001-AEEC-4D40-A3BC-D7AFE053D6C9}"/>
            </c:ext>
          </c:extLst>
        </c:ser>
        <c:ser>
          <c:idx val="2"/>
          <c:order val="2"/>
          <c:tx>
            <c:strRef>
              <c:f>Q5_taust!$D$172</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Q5_taust!$A$173:$A$199</c:f>
              <c:strCache>
                <c:ptCount val="27"/>
                <c:pt idx="0">
                  <c:v>Leiva- ja saiatooted</c:v>
                </c:pt>
                <c:pt idx="1">
                  <c:v>eesti</c:v>
                </c:pt>
                <c:pt idx="2">
                  <c:v>vene ja muu</c:v>
                </c:pt>
                <c:pt idx="3">
                  <c:v>Juust</c:v>
                </c:pt>
                <c:pt idx="4">
                  <c:v>eesti</c:v>
                </c:pt>
                <c:pt idx="5">
                  <c:v>vene ja muu</c:v>
                </c:pt>
                <c:pt idx="6">
                  <c:v>Piim ja värske piima tooted</c:v>
                </c:pt>
                <c:pt idx="7">
                  <c:v>eesti</c:v>
                </c:pt>
                <c:pt idx="8">
                  <c:v>vene ja muu</c:v>
                </c:pt>
                <c:pt idx="9">
                  <c:v>Mahlad</c:v>
                </c:pt>
                <c:pt idx="10">
                  <c:v>eesti</c:v>
                </c:pt>
                <c:pt idx="11">
                  <c:v>vene ja muu</c:v>
                </c:pt>
                <c:pt idx="12">
                  <c:v>Maiustused</c:v>
                </c:pt>
                <c:pt idx="13">
                  <c:v>eesti</c:v>
                </c:pt>
                <c:pt idx="14">
                  <c:v>vene ja muu</c:v>
                </c:pt>
                <c:pt idx="15">
                  <c:v>Klaaspurkides ja –pudelites toit</c:v>
                </c:pt>
                <c:pt idx="16">
                  <c:v>eesti</c:v>
                </c:pt>
                <c:pt idx="17">
                  <c:v>vene ja muu</c:v>
                </c:pt>
                <c:pt idx="18">
                  <c:v>Külmutatud tooted</c:v>
                </c:pt>
                <c:pt idx="19">
                  <c:v>eesti</c:v>
                </c:pt>
                <c:pt idx="20">
                  <c:v>vene ja muu</c:v>
                </c:pt>
                <c:pt idx="21">
                  <c:v>Sealiha</c:v>
                </c:pt>
                <c:pt idx="22">
                  <c:v>eesti</c:v>
                </c:pt>
                <c:pt idx="23">
                  <c:v>vene ja muu</c:v>
                </c:pt>
                <c:pt idx="24">
                  <c:v>Veiseliha</c:v>
                </c:pt>
                <c:pt idx="25">
                  <c:v>eesti</c:v>
                </c:pt>
                <c:pt idx="26">
                  <c:v>vene ja muu</c:v>
                </c:pt>
              </c:strCache>
            </c:strRef>
          </c:cat>
          <c:val>
            <c:numRef>
              <c:f>Q5_taust!$D$173:$D$199</c:f>
              <c:numCache>
                <c:formatCode>0</c:formatCode>
                <c:ptCount val="27"/>
                <c:pt idx="1">
                  <c:v>13.949275362318801</c:v>
                </c:pt>
                <c:pt idx="2">
                  <c:v>20.564516129032299</c:v>
                </c:pt>
                <c:pt idx="4">
                  <c:v>12.3188405797101</c:v>
                </c:pt>
                <c:pt idx="5">
                  <c:v>20.9677419354839</c:v>
                </c:pt>
                <c:pt idx="7">
                  <c:v>18.297101449275399</c:v>
                </c:pt>
                <c:pt idx="8">
                  <c:v>24.193548387096801</c:v>
                </c:pt>
                <c:pt idx="10">
                  <c:v>21.9202898550725</c:v>
                </c:pt>
                <c:pt idx="11">
                  <c:v>27.419354838709701</c:v>
                </c:pt>
                <c:pt idx="13">
                  <c:v>20.652173913043502</c:v>
                </c:pt>
                <c:pt idx="14">
                  <c:v>31.048387096774199</c:v>
                </c:pt>
                <c:pt idx="16">
                  <c:v>19.565217391304301</c:v>
                </c:pt>
                <c:pt idx="17">
                  <c:v>29.838709677419399</c:v>
                </c:pt>
                <c:pt idx="19">
                  <c:v>28.0797101449275</c:v>
                </c:pt>
                <c:pt idx="20">
                  <c:v>33.4677419354839</c:v>
                </c:pt>
                <c:pt idx="22">
                  <c:v>22.2826086956522</c:v>
                </c:pt>
                <c:pt idx="23">
                  <c:v>33.4677419354839</c:v>
                </c:pt>
                <c:pt idx="25">
                  <c:v>19.7463768115942</c:v>
                </c:pt>
                <c:pt idx="26">
                  <c:v>27.822580645161299</c:v>
                </c:pt>
              </c:numCache>
            </c:numRef>
          </c:val>
          <c:extLst>
            <c:ext xmlns:c16="http://schemas.microsoft.com/office/drawing/2014/chart" uri="{C3380CC4-5D6E-409C-BE32-E72D297353CC}">
              <c16:uniqueId val="{00000002-AEEC-4D40-A3BC-D7AFE053D6C9}"/>
            </c:ext>
          </c:extLst>
        </c:ser>
        <c:ser>
          <c:idx val="3"/>
          <c:order val="3"/>
          <c:tx>
            <c:strRef>
              <c:f>Q5_taust!$E$172</c:f>
              <c:strCache>
                <c:ptCount val="1"/>
                <c:pt idx="0">
                  <c:v>Pigem ei ole kindel</c:v>
                </c:pt>
              </c:strCache>
            </c:strRef>
          </c:tx>
          <c:spPr>
            <a:solidFill>
              <a:srgbClr val="F4B18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Q5_taust!$A$173:$A$199</c:f>
              <c:strCache>
                <c:ptCount val="27"/>
                <c:pt idx="0">
                  <c:v>Leiva- ja saiatooted</c:v>
                </c:pt>
                <c:pt idx="1">
                  <c:v>eesti</c:v>
                </c:pt>
                <c:pt idx="2">
                  <c:v>vene ja muu</c:v>
                </c:pt>
                <c:pt idx="3">
                  <c:v>Juust</c:v>
                </c:pt>
                <c:pt idx="4">
                  <c:v>eesti</c:v>
                </c:pt>
                <c:pt idx="5">
                  <c:v>vene ja muu</c:v>
                </c:pt>
                <c:pt idx="6">
                  <c:v>Piim ja värske piima tooted</c:v>
                </c:pt>
                <c:pt idx="7">
                  <c:v>eesti</c:v>
                </c:pt>
                <c:pt idx="8">
                  <c:v>vene ja muu</c:v>
                </c:pt>
                <c:pt idx="9">
                  <c:v>Mahlad</c:v>
                </c:pt>
                <c:pt idx="10">
                  <c:v>eesti</c:v>
                </c:pt>
                <c:pt idx="11">
                  <c:v>vene ja muu</c:v>
                </c:pt>
                <c:pt idx="12">
                  <c:v>Maiustused</c:v>
                </c:pt>
                <c:pt idx="13">
                  <c:v>eesti</c:v>
                </c:pt>
                <c:pt idx="14">
                  <c:v>vene ja muu</c:v>
                </c:pt>
                <c:pt idx="15">
                  <c:v>Klaaspurkides ja –pudelites toit</c:v>
                </c:pt>
                <c:pt idx="16">
                  <c:v>eesti</c:v>
                </c:pt>
                <c:pt idx="17">
                  <c:v>vene ja muu</c:v>
                </c:pt>
                <c:pt idx="18">
                  <c:v>Külmutatud tooted</c:v>
                </c:pt>
                <c:pt idx="19">
                  <c:v>eesti</c:v>
                </c:pt>
                <c:pt idx="20">
                  <c:v>vene ja muu</c:v>
                </c:pt>
                <c:pt idx="21">
                  <c:v>Sealiha</c:v>
                </c:pt>
                <c:pt idx="22">
                  <c:v>eesti</c:v>
                </c:pt>
                <c:pt idx="23">
                  <c:v>vene ja muu</c:v>
                </c:pt>
                <c:pt idx="24">
                  <c:v>Veiseliha</c:v>
                </c:pt>
                <c:pt idx="25">
                  <c:v>eesti</c:v>
                </c:pt>
                <c:pt idx="26">
                  <c:v>vene ja muu</c:v>
                </c:pt>
              </c:strCache>
            </c:strRef>
          </c:cat>
          <c:val>
            <c:numRef>
              <c:f>Q5_taust!$E$173:$E$199</c:f>
              <c:numCache>
                <c:formatCode>0</c:formatCode>
                <c:ptCount val="27"/>
                <c:pt idx="1">
                  <c:v>2.5362318840579698</c:v>
                </c:pt>
                <c:pt idx="2">
                  <c:v>7.2580645161290303</c:v>
                </c:pt>
                <c:pt idx="4">
                  <c:v>1.99275362318841</c:v>
                </c:pt>
                <c:pt idx="5">
                  <c:v>5.6451612903225801</c:v>
                </c:pt>
                <c:pt idx="7">
                  <c:v>3.6231884057971002</c:v>
                </c:pt>
                <c:pt idx="8">
                  <c:v>5.2419354838709697</c:v>
                </c:pt>
                <c:pt idx="10">
                  <c:v>6.1594202898550696</c:v>
                </c:pt>
                <c:pt idx="11">
                  <c:v>10.8870967741935</c:v>
                </c:pt>
                <c:pt idx="13">
                  <c:v>5.6159420289855104</c:v>
                </c:pt>
                <c:pt idx="14">
                  <c:v>8.4677419354838701</c:v>
                </c:pt>
                <c:pt idx="16">
                  <c:v>6.1594202898550696</c:v>
                </c:pt>
                <c:pt idx="17">
                  <c:v>7.6612903225806503</c:v>
                </c:pt>
                <c:pt idx="19">
                  <c:v>7.6086956521739104</c:v>
                </c:pt>
                <c:pt idx="20">
                  <c:v>10.4838709677419</c:v>
                </c:pt>
                <c:pt idx="22">
                  <c:v>8.1521739130434803</c:v>
                </c:pt>
                <c:pt idx="23">
                  <c:v>8.4677419354838701</c:v>
                </c:pt>
                <c:pt idx="25">
                  <c:v>6.7028985507246404</c:v>
                </c:pt>
                <c:pt idx="26">
                  <c:v>7.6612903225806503</c:v>
                </c:pt>
              </c:numCache>
            </c:numRef>
          </c:val>
          <c:extLst>
            <c:ext xmlns:c16="http://schemas.microsoft.com/office/drawing/2014/chart" uri="{C3380CC4-5D6E-409C-BE32-E72D297353CC}">
              <c16:uniqueId val="{00000003-AEEC-4D40-A3BC-D7AFE053D6C9}"/>
            </c:ext>
          </c:extLst>
        </c:ser>
        <c:ser>
          <c:idx val="4"/>
          <c:order val="4"/>
          <c:tx>
            <c:strRef>
              <c:f>Q5_taust!$F$172</c:f>
              <c:strCache>
                <c:ptCount val="1"/>
                <c:pt idx="0">
                  <c:v>Kindlustunne puudub täielikult</c:v>
                </c:pt>
              </c:strCache>
            </c:strRef>
          </c:tx>
          <c:spPr>
            <a:solidFill>
              <a:srgbClr val="ED7D31"/>
            </a:solidFill>
            <a:ln w="0">
              <a:noFill/>
            </a:ln>
          </c:spPr>
          <c:invertIfNegative val="0"/>
          <c:dPt>
            <c:idx val="5"/>
            <c:invertIfNegative val="0"/>
            <c:bubble3D val="0"/>
            <c:extLst>
              <c:ext xmlns:c16="http://schemas.microsoft.com/office/drawing/2014/chart" uri="{C3380CC4-5D6E-409C-BE32-E72D297353CC}">
                <c16:uniqueId val="{00000004-AEEC-4D40-A3BC-D7AFE053D6C9}"/>
              </c:ext>
            </c:extLst>
          </c:dPt>
          <c:dLbls>
            <c:dLbl>
              <c:idx val="5"/>
              <c:layout>
                <c:manualLayout>
                  <c:x val="5.3220003522213297E-4"/>
                  <c:y val="3.8361447626275298E-3"/>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4-AEEC-4D40-A3BC-D7AFE053D6C9}"/>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Q5_taust!$A$173:$A$199</c:f>
              <c:strCache>
                <c:ptCount val="27"/>
                <c:pt idx="0">
                  <c:v>Leiva- ja saiatooted</c:v>
                </c:pt>
                <c:pt idx="1">
                  <c:v>eesti</c:v>
                </c:pt>
                <c:pt idx="2">
                  <c:v>vene ja muu</c:v>
                </c:pt>
                <c:pt idx="3">
                  <c:v>Juust</c:v>
                </c:pt>
                <c:pt idx="4">
                  <c:v>eesti</c:v>
                </c:pt>
                <c:pt idx="5">
                  <c:v>vene ja muu</c:v>
                </c:pt>
                <c:pt idx="6">
                  <c:v>Piim ja värske piima tooted</c:v>
                </c:pt>
                <c:pt idx="7">
                  <c:v>eesti</c:v>
                </c:pt>
                <c:pt idx="8">
                  <c:v>vene ja muu</c:v>
                </c:pt>
                <c:pt idx="9">
                  <c:v>Mahlad</c:v>
                </c:pt>
                <c:pt idx="10">
                  <c:v>eesti</c:v>
                </c:pt>
                <c:pt idx="11">
                  <c:v>vene ja muu</c:v>
                </c:pt>
                <c:pt idx="12">
                  <c:v>Maiustused</c:v>
                </c:pt>
                <c:pt idx="13">
                  <c:v>eesti</c:v>
                </c:pt>
                <c:pt idx="14">
                  <c:v>vene ja muu</c:v>
                </c:pt>
                <c:pt idx="15">
                  <c:v>Klaaspurkides ja –pudelites toit</c:v>
                </c:pt>
                <c:pt idx="16">
                  <c:v>eesti</c:v>
                </c:pt>
                <c:pt idx="17">
                  <c:v>vene ja muu</c:v>
                </c:pt>
                <c:pt idx="18">
                  <c:v>Külmutatud tooted</c:v>
                </c:pt>
                <c:pt idx="19">
                  <c:v>eesti</c:v>
                </c:pt>
                <c:pt idx="20">
                  <c:v>vene ja muu</c:v>
                </c:pt>
                <c:pt idx="21">
                  <c:v>Sealiha</c:v>
                </c:pt>
                <c:pt idx="22">
                  <c:v>eesti</c:v>
                </c:pt>
                <c:pt idx="23">
                  <c:v>vene ja muu</c:v>
                </c:pt>
                <c:pt idx="24">
                  <c:v>Veiseliha</c:v>
                </c:pt>
                <c:pt idx="25">
                  <c:v>eesti</c:v>
                </c:pt>
                <c:pt idx="26">
                  <c:v>vene ja muu</c:v>
                </c:pt>
              </c:strCache>
            </c:strRef>
          </c:cat>
          <c:val>
            <c:numRef>
              <c:f>Q5_taust!$F$173:$F$199</c:f>
              <c:numCache>
                <c:formatCode>0</c:formatCode>
                <c:ptCount val="27"/>
                <c:pt idx="1">
                  <c:v>0.54347826086956497</c:v>
                </c:pt>
                <c:pt idx="2">
                  <c:v>3.2258064516128999</c:v>
                </c:pt>
                <c:pt idx="4">
                  <c:v>1.0869565217391299</c:v>
                </c:pt>
                <c:pt idx="5">
                  <c:v>2.4193548387096802</c:v>
                </c:pt>
                <c:pt idx="7">
                  <c:v>1.6304347826087</c:v>
                </c:pt>
                <c:pt idx="8">
                  <c:v>3.2258064516128999</c:v>
                </c:pt>
                <c:pt idx="10">
                  <c:v>2.3550724637681202</c:v>
                </c:pt>
                <c:pt idx="11">
                  <c:v>6.0483870967741904</c:v>
                </c:pt>
                <c:pt idx="13">
                  <c:v>3.0797101449275401</c:v>
                </c:pt>
                <c:pt idx="14">
                  <c:v>4.8387096774193603</c:v>
                </c:pt>
                <c:pt idx="16">
                  <c:v>1.6304347826087</c:v>
                </c:pt>
                <c:pt idx="17">
                  <c:v>1.61290322580645</c:v>
                </c:pt>
                <c:pt idx="19">
                  <c:v>2.7173913043478302</c:v>
                </c:pt>
                <c:pt idx="20">
                  <c:v>3.2258064516128999</c:v>
                </c:pt>
                <c:pt idx="22">
                  <c:v>1.26811594202899</c:v>
                </c:pt>
                <c:pt idx="23">
                  <c:v>4.4354838709677402</c:v>
                </c:pt>
                <c:pt idx="25">
                  <c:v>1.8115942028985501</c:v>
                </c:pt>
                <c:pt idx="26">
                  <c:v>4.0322580645161299</c:v>
                </c:pt>
              </c:numCache>
            </c:numRef>
          </c:val>
          <c:extLst>
            <c:ext xmlns:c16="http://schemas.microsoft.com/office/drawing/2014/chart" uri="{C3380CC4-5D6E-409C-BE32-E72D297353CC}">
              <c16:uniqueId val="{00000005-AEEC-4D40-A3BC-D7AFE053D6C9}"/>
            </c:ext>
          </c:extLst>
        </c:ser>
        <c:ser>
          <c:idx val="5"/>
          <c:order val="5"/>
          <c:tx>
            <c:strRef>
              <c:f>Q5_taust!$G$172</c:f>
              <c:strCache>
                <c:ptCount val="1"/>
                <c:pt idx="0">
                  <c:v>Ei oska öelda</c:v>
                </c:pt>
              </c:strCache>
            </c:strRef>
          </c:tx>
          <c:spPr>
            <a:solidFill>
              <a:srgbClr val="BFBFBF"/>
            </a:solidFill>
            <a:ln w="0">
              <a:noFill/>
            </a:ln>
          </c:spPr>
          <c:invertIfNegative val="0"/>
          <c:dPt>
            <c:idx val="4"/>
            <c:invertIfNegative val="0"/>
            <c:bubble3D val="0"/>
            <c:extLst>
              <c:ext xmlns:c16="http://schemas.microsoft.com/office/drawing/2014/chart" uri="{C3380CC4-5D6E-409C-BE32-E72D297353CC}">
                <c16:uniqueId val="{00000006-AEEC-4D40-A3BC-D7AFE053D6C9}"/>
              </c:ext>
            </c:extLst>
          </c:dPt>
          <c:dLbls>
            <c:dLbl>
              <c:idx val="4"/>
              <c:layout>
                <c:manualLayout>
                  <c:x val="5.0793640636191103E-3"/>
                  <c:y val="1.8747653032552E-7"/>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6-AEEC-4D40-A3BC-D7AFE053D6C9}"/>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Q5_taust!$A$173:$A$199</c:f>
              <c:strCache>
                <c:ptCount val="27"/>
                <c:pt idx="0">
                  <c:v>Leiva- ja saiatooted</c:v>
                </c:pt>
                <c:pt idx="1">
                  <c:v>eesti</c:v>
                </c:pt>
                <c:pt idx="2">
                  <c:v>vene ja muu</c:v>
                </c:pt>
                <c:pt idx="3">
                  <c:v>Juust</c:v>
                </c:pt>
                <c:pt idx="4">
                  <c:v>eesti</c:v>
                </c:pt>
                <c:pt idx="5">
                  <c:v>vene ja muu</c:v>
                </c:pt>
                <c:pt idx="6">
                  <c:v>Piim ja värske piima tooted</c:v>
                </c:pt>
                <c:pt idx="7">
                  <c:v>eesti</c:v>
                </c:pt>
                <c:pt idx="8">
                  <c:v>vene ja muu</c:v>
                </c:pt>
                <c:pt idx="9">
                  <c:v>Mahlad</c:v>
                </c:pt>
                <c:pt idx="10">
                  <c:v>eesti</c:v>
                </c:pt>
                <c:pt idx="11">
                  <c:v>vene ja muu</c:v>
                </c:pt>
                <c:pt idx="12">
                  <c:v>Maiustused</c:v>
                </c:pt>
                <c:pt idx="13">
                  <c:v>eesti</c:v>
                </c:pt>
                <c:pt idx="14">
                  <c:v>vene ja muu</c:v>
                </c:pt>
                <c:pt idx="15">
                  <c:v>Klaaspurkides ja –pudelites toit</c:v>
                </c:pt>
                <c:pt idx="16">
                  <c:v>eesti</c:v>
                </c:pt>
                <c:pt idx="17">
                  <c:v>vene ja muu</c:v>
                </c:pt>
                <c:pt idx="18">
                  <c:v>Külmutatud tooted</c:v>
                </c:pt>
                <c:pt idx="19">
                  <c:v>eesti</c:v>
                </c:pt>
                <c:pt idx="20">
                  <c:v>vene ja muu</c:v>
                </c:pt>
                <c:pt idx="21">
                  <c:v>Sealiha</c:v>
                </c:pt>
                <c:pt idx="22">
                  <c:v>eesti</c:v>
                </c:pt>
                <c:pt idx="23">
                  <c:v>vene ja muu</c:v>
                </c:pt>
                <c:pt idx="24">
                  <c:v>Veiseliha</c:v>
                </c:pt>
                <c:pt idx="25">
                  <c:v>eesti</c:v>
                </c:pt>
                <c:pt idx="26">
                  <c:v>vene ja muu</c:v>
                </c:pt>
              </c:strCache>
            </c:strRef>
          </c:cat>
          <c:val>
            <c:numRef>
              <c:f>Q5_taust!$G$173:$G$199</c:f>
              <c:numCache>
                <c:formatCode>0</c:formatCode>
                <c:ptCount val="27"/>
                <c:pt idx="1">
                  <c:v>2.5362318840579698</c:v>
                </c:pt>
                <c:pt idx="2">
                  <c:v>1.61290322580645</c:v>
                </c:pt>
                <c:pt idx="4">
                  <c:v>2.7173913043478302</c:v>
                </c:pt>
                <c:pt idx="5">
                  <c:v>2.4193548387096802</c:v>
                </c:pt>
                <c:pt idx="7">
                  <c:v>2.7173913043478302</c:v>
                </c:pt>
                <c:pt idx="8">
                  <c:v>2.0161290322580601</c:v>
                </c:pt>
                <c:pt idx="10">
                  <c:v>3.0797101449275401</c:v>
                </c:pt>
                <c:pt idx="11">
                  <c:v>2.82258064516129</c:v>
                </c:pt>
                <c:pt idx="13">
                  <c:v>3.2608695652173898</c:v>
                </c:pt>
                <c:pt idx="14">
                  <c:v>4.0322580645161299</c:v>
                </c:pt>
                <c:pt idx="16">
                  <c:v>3.6231884057971002</c:v>
                </c:pt>
                <c:pt idx="17">
                  <c:v>2.4193548387096802</c:v>
                </c:pt>
                <c:pt idx="19">
                  <c:v>3.0797101449275401</c:v>
                </c:pt>
                <c:pt idx="20">
                  <c:v>1.2096774193548401</c:v>
                </c:pt>
                <c:pt idx="22">
                  <c:v>5.4347826086956497</c:v>
                </c:pt>
                <c:pt idx="23">
                  <c:v>4.8387096774193603</c:v>
                </c:pt>
                <c:pt idx="25">
                  <c:v>9.2391304347826093</c:v>
                </c:pt>
                <c:pt idx="26">
                  <c:v>6.0483870967741904</c:v>
                </c:pt>
              </c:numCache>
            </c:numRef>
          </c:val>
          <c:extLst>
            <c:ext xmlns:c16="http://schemas.microsoft.com/office/drawing/2014/chart" uri="{C3380CC4-5D6E-409C-BE32-E72D297353CC}">
              <c16:uniqueId val="{00000007-AEEC-4D40-A3BC-D7AFE053D6C9}"/>
            </c:ext>
          </c:extLst>
        </c:ser>
        <c:dLbls>
          <c:showLegendKey val="0"/>
          <c:showVal val="0"/>
          <c:showCatName val="0"/>
          <c:showSerName val="0"/>
          <c:showPercent val="0"/>
          <c:showBubbleSize val="0"/>
        </c:dLbls>
        <c:gapWidth val="60"/>
        <c:shape val="box"/>
        <c:axId val="460130712"/>
        <c:axId val="460131104"/>
        <c:axId val="0"/>
      </c:bar3DChart>
      <c:catAx>
        <c:axId val="460130712"/>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200" b="1" strike="noStrike" spc="-1">
                <a:solidFill>
                  <a:srgbClr val="595959"/>
                </a:solidFill>
                <a:latin typeface="Calibri"/>
              </a:defRPr>
            </a:pPr>
            <a:endParaRPr lang="et-EE"/>
          </a:p>
        </c:txPr>
        <c:crossAx val="460131104"/>
        <c:crosses val="autoZero"/>
        <c:auto val="1"/>
        <c:lblAlgn val="ctr"/>
        <c:lblOffset val="100"/>
        <c:noMultiLvlLbl val="0"/>
      </c:catAx>
      <c:valAx>
        <c:axId val="460131104"/>
        <c:scaling>
          <c:orientation val="minMax"/>
        </c:scaling>
        <c:delete val="1"/>
        <c:axPos val="t"/>
        <c:numFmt formatCode="0%" sourceLinked="1"/>
        <c:majorTickMark val="none"/>
        <c:minorTickMark val="none"/>
        <c:tickLblPos val="nextTo"/>
        <c:crossAx val="460130712"/>
        <c:crosses val="autoZero"/>
        <c:crossBetween val="between"/>
      </c:valAx>
    </c:plotArea>
    <c:legend>
      <c:legendPos val="r"/>
      <c:overlay val="0"/>
      <c:spPr>
        <a:noFill/>
        <a:ln w="0">
          <a:noFill/>
        </a:ln>
      </c:spPr>
      <c:txPr>
        <a:bodyPr/>
        <a:lstStyle/>
        <a:p>
          <a:pPr>
            <a:defRPr sz="1200"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a:solidFill>
                  <a:srgbClr val="595959"/>
                </a:solidFill>
                <a:latin typeface="Calibri"/>
              </a:rPr>
              <a:t>Mil määral nõustute järgnevate väidetega? 
</a:t>
            </a:r>
            <a:r>
              <a:rPr lang="et-EE" sz="1400" b="0" strike="noStrike" spc="-1">
                <a:solidFill>
                  <a:srgbClr val="595959"/>
                </a:solidFill>
                <a:latin typeface="Calibri"/>
              </a:rPr>
              <a:t>N=800</a:t>
            </a:r>
          </a:p>
        </c:rich>
      </c:tx>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bar3DChart>
        <c:barDir val="bar"/>
        <c:grouping val="percentStacked"/>
        <c:varyColors val="0"/>
        <c:ser>
          <c:idx val="0"/>
          <c:order val="0"/>
          <c:tx>
            <c:strRef>
              <c:f>Q1_taust!$B$7</c:f>
              <c:strCache>
                <c:ptCount val="1"/>
                <c:pt idx="0">
                  <c:v>Nõustun igati</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Q1_taust!$A$8:$A$19</c:f>
              <c:strCache>
                <c:ptCount val="12"/>
                <c:pt idx="0">
                  <c:v>Arvan, et üldiselt on toit ohutu</c:v>
                </c:pt>
                <c:pt idx="1">
                  <c:v>Mees</c:v>
                </c:pt>
                <c:pt idx="2">
                  <c:v>Naine</c:v>
                </c:pt>
                <c:pt idx="3">
                  <c:v>Olen toiduohutuse suhtes optimistlik</c:v>
                </c:pt>
                <c:pt idx="4">
                  <c:v>Mees</c:v>
                </c:pt>
                <c:pt idx="5">
                  <c:v>Naine</c:v>
                </c:pt>
                <c:pt idx="6">
                  <c:v>Olen toidu ohutusega rahul</c:v>
                </c:pt>
                <c:pt idx="7">
                  <c:v>Mees</c:v>
                </c:pt>
                <c:pt idx="8">
                  <c:v>Naine</c:v>
                </c:pt>
                <c:pt idx="9">
                  <c:v>Olen kindel, et  toit on ohutu</c:v>
                </c:pt>
                <c:pt idx="10">
                  <c:v>Mees</c:v>
                </c:pt>
                <c:pt idx="11">
                  <c:v>Naine</c:v>
                </c:pt>
              </c:strCache>
            </c:strRef>
          </c:cat>
          <c:val>
            <c:numRef>
              <c:f>Q1_taust!$B$8:$B$19</c:f>
              <c:numCache>
                <c:formatCode>0</c:formatCode>
                <c:ptCount val="12"/>
                <c:pt idx="1">
                  <c:v>13.756613756613801</c:v>
                </c:pt>
                <c:pt idx="2">
                  <c:v>12.3222748815166</c:v>
                </c:pt>
                <c:pt idx="4">
                  <c:v>12.1693121693122</c:v>
                </c:pt>
                <c:pt idx="5">
                  <c:v>12.7962085308057</c:v>
                </c:pt>
                <c:pt idx="7">
                  <c:v>10.3174603174603</c:v>
                </c:pt>
                <c:pt idx="8">
                  <c:v>9.24170616113744</c:v>
                </c:pt>
                <c:pt idx="10">
                  <c:v>10.0529100529101</c:v>
                </c:pt>
                <c:pt idx="11">
                  <c:v>7.8199052132701397</c:v>
                </c:pt>
              </c:numCache>
            </c:numRef>
          </c:val>
          <c:extLst>
            <c:ext xmlns:c16="http://schemas.microsoft.com/office/drawing/2014/chart" uri="{C3380CC4-5D6E-409C-BE32-E72D297353CC}">
              <c16:uniqueId val="{00000000-6907-4E13-9CFD-92BAD8024EDE}"/>
            </c:ext>
          </c:extLst>
        </c:ser>
        <c:ser>
          <c:idx val="1"/>
          <c:order val="1"/>
          <c:tx>
            <c:strRef>
              <c:f>Q1_taust!$C$7</c:f>
              <c:strCache>
                <c:ptCount val="1"/>
                <c:pt idx="0">
                  <c:v>Pigem olen nõus</c:v>
                </c:pt>
              </c:strCache>
            </c:strRef>
          </c:tx>
          <c:spPr>
            <a:solidFill>
              <a:srgbClr val="4472C4"/>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Q1_taust!$A$8:$A$19</c:f>
              <c:strCache>
                <c:ptCount val="12"/>
                <c:pt idx="0">
                  <c:v>Arvan, et üldiselt on toit ohutu</c:v>
                </c:pt>
                <c:pt idx="1">
                  <c:v>Mees</c:v>
                </c:pt>
                <c:pt idx="2">
                  <c:v>Naine</c:v>
                </c:pt>
                <c:pt idx="3">
                  <c:v>Olen toiduohutuse suhtes optimistlik</c:v>
                </c:pt>
                <c:pt idx="4">
                  <c:v>Mees</c:v>
                </c:pt>
                <c:pt idx="5">
                  <c:v>Naine</c:v>
                </c:pt>
                <c:pt idx="6">
                  <c:v>Olen toidu ohutusega rahul</c:v>
                </c:pt>
                <c:pt idx="7">
                  <c:v>Mees</c:v>
                </c:pt>
                <c:pt idx="8">
                  <c:v>Naine</c:v>
                </c:pt>
                <c:pt idx="9">
                  <c:v>Olen kindel, et  toit on ohutu</c:v>
                </c:pt>
                <c:pt idx="10">
                  <c:v>Mees</c:v>
                </c:pt>
                <c:pt idx="11">
                  <c:v>Naine</c:v>
                </c:pt>
              </c:strCache>
            </c:strRef>
          </c:cat>
          <c:val>
            <c:numRef>
              <c:f>Q1_taust!$C$8:$C$19</c:f>
              <c:numCache>
                <c:formatCode>0</c:formatCode>
                <c:ptCount val="12"/>
                <c:pt idx="1">
                  <c:v>56.6137566137566</c:v>
                </c:pt>
                <c:pt idx="2">
                  <c:v>46.445497630331801</c:v>
                </c:pt>
                <c:pt idx="4">
                  <c:v>46.296296296296298</c:v>
                </c:pt>
                <c:pt idx="5">
                  <c:v>42.654028436018997</c:v>
                </c:pt>
                <c:pt idx="7">
                  <c:v>47.883597883597901</c:v>
                </c:pt>
                <c:pt idx="8">
                  <c:v>39.5734597156398</c:v>
                </c:pt>
                <c:pt idx="10">
                  <c:v>44.4444444444444</c:v>
                </c:pt>
                <c:pt idx="11">
                  <c:v>38.625592417061597</c:v>
                </c:pt>
              </c:numCache>
            </c:numRef>
          </c:val>
          <c:extLst>
            <c:ext xmlns:c16="http://schemas.microsoft.com/office/drawing/2014/chart" uri="{C3380CC4-5D6E-409C-BE32-E72D297353CC}">
              <c16:uniqueId val="{00000001-6907-4E13-9CFD-92BAD8024EDE}"/>
            </c:ext>
          </c:extLst>
        </c:ser>
        <c:ser>
          <c:idx val="2"/>
          <c:order val="2"/>
          <c:tx>
            <c:strRef>
              <c:f>Q1_taust!$D$7</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Q1_taust!$A$8:$A$19</c:f>
              <c:strCache>
                <c:ptCount val="12"/>
                <c:pt idx="0">
                  <c:v>Arvan, et üldiselt on toit ohutu</c:v>
                </c:pt>
                <c:pt idx="1">
                  <c:v>Mees</c:v>
                </c:pt>
                <c:pt idx="2">
                  <c:v>Naine</c:v>
                </c:pt>
                <c:pt idx="3">
                  <c:v>Olen toiduohutuse suhtes optimistlik</c:v>
                </c:pt>
                <c:pt idx="4">
                  <c:v>Mees</c:v>
                </c:pt>
                <c:pt idx="5">
                  <c:v>Naine</c:v>
                </c:pt>
                <c:pt idx="6">
                  <c:v>Olen toidu ohutusega rahul</c:v>
                </c:pt>
                <c:pt idx="7">
                  <c:v>Mees</c:v>
                </c:pt>
                <c:pt idx="8">
                  <c:v>Naine</c:v>
                </c:pt>
                <c:pt idx="9">
                  <c:v>Olen kindel, et  toit on ohutu</c:v>
                </c:pt>
                <c:pt idx="10">
                  <c:v>Mees</c:v>
                </c:pt>
                <c:pt idx="11">
                  <c:v>Naine</c:v>
                </c:pt>
              </c:strCache>
            </c:strRef>
          </c:cat>
          <c:val>
            <c:numRef>
              <c:f>Q1_taust!$D$8:$D$19</c:f>
              <c:numCache>
                <c:formatCode>0</c:formatCode>
                <c:ptCount val="12"/>
                <c:pt idx="1">
                  <c:v>18.253968253968299</c:v>
                </c:pt>
                <c:pt idx="2">
                  <c:v>26.540284360189599</c:v>
                </c:pt>
                <c:pt idx="4">
                  <c:v>27.2486772486772</c:v>
                </c:pt>
                <c:pt idx="5">
                  <c:v>30.8056872037915</c:v>
                </c:pt>
                <c:pt idx="7">
                  <c:v>27.513227513227498</c:v>
                </c:pt>
                <c:pt idx="8">
                  <c:v>34.597156398104303</c:v>
                </c:pt>
                <c:pt idx="10">
                  <c:v>32.010582010581999</c:v>
                </c:pt>
                <c:pt idx="11">
                  <c:v>36.729857819905199</c:v>
                </c:pt>
              </c:numCache>
            </c:numRef>
          </c:val>
          <c:extLst>
            <c:ext xmlns:c16="http://schemas.microsoft.com/office/drawing/2014/chart" uri="{C3380CC4-5D6E-409C-BE32-E72D297353CC}">
              <c16:uniqueId val="{00000002-6907-4E13-9CFD-92BAD8024EDE}"/>
            </c:ext>
          </c:extLst>
        </c:ser>
        <c:ser>
          <c:idx val="3"/>
          <c:order val="3"/>
          <c:tx>
            <c:strRef>
              <c:f>Q1_taust!$E$7</c:f>
              <c:strCache>
                <c:ptCount val="1"/>
                <c:pt idx="0">
                  <c:v>Pigem ei ole nõus</c:v>
                </c:pt>
              </c:strCache>
            </c:strRef>
          </c:tx>
          <c:spPr>
            <a:solidFill>
              <a:srgbClr val="F4B18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Q1_taust!$A$8:$A$19</c:f>
              <c:strCache>
                <c:ptCount val="12"/>
                <c:pt idx="0">
                  <c:v>Arvan, et üldiselt on toit ohutu</c:v>
                </c:pt>
                <c:pt idx="1">
                  <c:v>Mees</c:v>
                </c:pt>
                <c:pt idx="2">
                  <c:v>Naine</c:v>
                </c:pt>
                <c:pt idx="3">
                  <c:v>Olen toiduohutuse suhtes optimistlik</c:v>
                </c:pt>
                <c:pt idx="4">
                  <c:v>Mees</c:v>
                </c:pt>
                <c:pt idx="5">
                  <c:v>Naine</c:v>
                </c:pt>
                <c:pt idx="6">
                  <c:v>Olen toidu ohutusega rahul</c:v>
                </c:pt>
                <c:pt idx="7">
                  <c:v>Mees</c:v>
                </c:pt>
                <c:pt idx="8">
                  <c:v>Naine</c:v>
                </c:pt>
                <c:pt idx="9">
                  <c:v>Olen kindel, et  toit on ohutu</c:v>
                </c:pt>
                <c:pt idx="10">
                  <c:v>Mees</c:v>
                </c:pt>
                <c:pt idx="11">
                  <c:v>Naine</c:v>
                </c:pt>
              </c:strCache>
            </c:strRef>
          </c:cat>
          <c:val>
            <c:numRef>
              <c:f>Q1_taust!$E$8:$E$19</c:f>
              <c:numCache>
                <c:formatCode>0</c:formatCode>
                <c:ptCount val="12"/>
                <c:pt idx="1">
                  <c:v>6.8783068783068799</c:v>
                </c:pt>
                <c:pt idx="2">
                  <c:v>10.4265402843602</c:v>
                </c:pt>
                <c:pt idx="4">
                  <c:v>7.1428571428571397</c:v>
                </c:pt>
                <c:pt idx="5">
                  <c:v>7.3459715639810401</c:v>
                </c:pt>
                <c:pt idx="7">
                  <c:v>10.0529100529101</c:v>
                </c:pt>
                <c:pt idx="8">
                  <c:v>10.6635071090047</c:v>
                </c:pt>
                <c:pt idx="10">
                  <c:v>9.2592592592592595</c:v>
                </c:pt>
                <c:pt idx="11">
                  <c:v>11.848341232227501</c:v>
                </c:pt>
              </c:numCache>
            </c:numRef>
          </c:val>
          <c:extLst>
            <c:ext xmlns:c16="http://schemas.microsoft.com/office/drawing/2014/chart" uri="{C3380CC4-5D6E-409C-BE32-E72D297353CC}">
              <c16:uniqueId val="{00000003-6907-4E13-9CFD-92BAD8024EDE}"/>
            </c:ext>
          </c:extLst>
        </c:ser>
        <c:ser>
          <c:idx val="4"/>
          <c:order val="4"/>
          <c:tx>
            <c:strRef>
              <c:f>Q1_taust!$F$7</c:f>
              <c:strCache>
                <c:ptCount val="1"/>
                <c:pt idx="0">
                  <c:v>Üldse ei nõustu</c:v>
                </c:pt>
              </c:strCache>
            </c:strRef>
          </c:tx>
          <c:spPr>
            <a:solidFill>
              <a:srgbClr val="ED7D31"/>
            </a:solidFill>
            <a:ln w="0">
              <a:noFill/>
            </a:ln>
          </c:spPr>
          <c:invertIfNegative val="0"/>
          <c:dPt>
            <c:idx val="5"/>
            <c:invertIfNegative val="0"/>
            <c:bubble3D val="0"/>
            <c:extLst>
              <c:ext xmlns:c16="http://schemas.microsoft.com/office/drawing/2014/chart" uri="{C3380CC4-5D6E-409C-BE32-E72D297353CC}">
                <c16:uniqueId val="{00000004-6907-4E13-9CFD-92BAD8024EDE}"/>
              </c:ext>
            </c:extLst>
          </c:dPt>
          <c:dLbls>
            <c:dLbl>
              <c:idx val="5"/>
              <c:layout>
                <c:manualLayout>
                  <c:x val="5.3220003522213297E-4"/>
                  <c:y val="3.8361447626275298E-3"/>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4-6907-4E13-9CFD-92BAD8024EDE}"/>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Q1_taust!$A$8:$A$19</c:f>
              <c:strCache>
                <c:ptCount val="12"/>
                <c:pt idx="0">
                  <c:v>Arvan, et üldiselt on toit ohutu</c:v>
                </c:pt>
                <c:pt idx="1">
                  <c:v>Mees</c:v>
                </c:pt>
                <c:pt idx="2">
                  <c:v>Naine</c:v>
                </c:pt>
                <c:pt idx="3">
                  <c:v>Olen toiduohutuse suhtes optimistlik</c:v>
                </c:pt>
                <c:pt idx="4">
                  <c:v>Mees</c:v>
                </c:pt>
                <c:pt idx="5">
                  <c:v>Naine</c:v>
                </c:pt>
                <c:pt idx="6">
                  <c:v>Olen toidu ohutusega rahul</c:v>
                </c:pt>
                <c:pt idx="7">
                  <c:v>Mees</c:v>
                </c:pt>
                <c:pt idx="8">
                  <c:v>Naine</c:v>
                </c:pt>
                <c:pt idx="9">
                  <c:v>Olen kindel, et  toit on ohutu</c:v>
                </c:pt>
                <c:pt idx="10">
                  <c:v>Mees</c:v>
                </c:pt>
                <c:pt idx="11">
                  <c:v>Naine</c:v>
                </c:pt>
              </c:strCache>
            </c:strRef>
          </c:cat>
          <c:val>
            <c:numRef>
              <c:f>Q1_taust!$F$8:$F$19</c:f>
              <c:numCache>
                <c:formatCode>0</c:formatCode>
                <c:ptCount val="12"/>
                <c:pt idx="1">
                  <c:v>2.38095238095238</c:v>
                </c:pt>
                <c:pt idx="2">
                  <c:v>2.3696682464454999</c:v>
                </c:pt>
                <c:pt idx="4">
                  <c:v>2.1164021164021198</c:v>
                </c:pt>
                <c:pt idx="5">
                  <c:v>2.3696682464454999</c:v>
                </c:pt>
                <c:pt idx="7">
                  <c:v>1.8518518518518501</c:v>
                </c:pt>
                <c:pt idx="8">
                  <c:v>2.8436018957345999</c:v>
                </c:pt>
                <c:pt idx="10">
                  <c:v>2.38095238095238</c:v>
                </c:pt>
                <c:pt idx="11">
                  <c:v>3.3175355450236999</c:v>
                </c:pt>
              </c:numCache>
            </c:numRef>
          </c:val>
          <c:extLst>
            <c:ext xmlns:c16="http://schemas.microsoft.com/office/drawing/2014/chart" uri="{C3380CC4-5D6E-409C-BE32-E72D297353CC}">
              <c16:uniqueId val="{00000005-6907-4E13-9CFD-92BAD8024EDE}"/>
            </c:ext>
          </c:extLst>
        </c:ser>
        <c:ser>
          <c:idx val="5"/>
          <c:order val="5"/>
          <c:tx>
            <c:strRef>
              <c:f>Q1_taust!$G$7</c:f>
              <c:strCache>
                <c:ptCount val="1"/>
                <c:pt idx="0">
                  <c:v>Ei oska öelda</c:v>
                </c:pt>
              </c:strCache>
            </c:strRef>
          </c:tx>
          <c:spPr>
            <a:solidFill>
              <a:srgbClr val="BFBFBF"/>
            </a:solidFill>
            <a:ln w="0">
              <a:noFill/>
            </a:ln>
          </c:spPr>
          <c:invertIfNegative val="0"/>
          <c:dPt>
            <c:idx val="4"/>
            <c:invertIfNegative val="0"/>
            <c:bubble3D val="0"/>
            <c:extLst>
              <c:ext xmlns:c16="http://schemas.microsoft.com/office/drawing/2014/chart" uri="{C3380CC4-5D6E-409C-BE32-E72D297353CC}">
                <c16:uniqueId val="{00000006-6907-4E13-9CFD-92BAD8024EDE}"/>
              </c:ext>
            </c:extLst>
          </c:dPt>
          <c:dLbls>
            <c:dLbl>
              <c:idx val="4"/>
              <c:layout>
                <c:manualLayout>
                  <c:x val="5.0793640636191103E-3"/>
                  <c:y val="1.87476530325516E-7"/>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6-6907-4E13-9CFD-92BAD8024EDE}"/>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Q1_taust!$A$8:$A$19</c:f>
              <c:strCache>
                <c:ptCount val="12"/>
                <c:pt idx="0">
                  <c:v>Arvan, et üldiselt on toit ohutu</c:v>
                </c:pt>
                <c:pt idx="1">
                  <c:v>Mees</c:v>
                </c:pt>
                <c:pt idx="2">
                  <c:v>Naine</c:v>
                </c:pt>
                <c:pt idx="3">
                  <c:v>Olen toiduohutuse suhtes optimistlik</c:v>
                </c:pt>
                <c:pt idx="4">
                  <c:v>Mees</c:v>
                </c:pt>
                <c:pt idx="5">
                  <c:v>Naine</c:v>
                </c:pt>
                <c:pt idx="6">
                  <c:v>Olen toidu ohutusega rahul</c:v>
                </c:pt>
                <c:pt idx="7">
                  <c:v>Mees</c:v>
                </c:pt>
                <c:pt idx="8">
                  <c:v>Naine</c:v>
                </c:pt>
                <c:pt idx="9">
                  <c:v>Olen kindel, et  toit on ohutu</c:v>
                </c:pt>
                <c:pt idx="10">
                  <c:v>Mees</c:v>
                </c:pt>
                <c:pt idx="11">
                  <c:v>Naine</c:v>
                </c:pt>
              </c:strCache>
            </c:strRef>
          </c:cat>
          <c:val>
            <c:numRef>
              <c:f>Q1_taust!$G$8:$G$19</c:f>
              <c:numCache>
                <c:formatCode>0</c:formatCode>
                <c:ptCount val="12"/>
                <c:pt idx="1">
                  <c:v>2.1164021164021198</c:v>
                </c:pt>
                <c:pt idx="2">
                  <c:v>1.8957345971563999</c:v>
                </c:pt>
                <c:pt idx="4">
                  <c:v>5.0264550264550296</c:v>
                </c:pt>
                <c:pt idx="5">
                  <c:v>4.0284360189573496</c:v>
                </c:pt>
                <c:pt idx="7">
                  <c:v>2.38095238095238</c:v>
                </c:pt>
                <c:pt idx="8">
                  <c:v>3.0805687203791501</c:v>
                </c:pt>
                <c:pt idx="10">
                  <c:v>1.8518518518518501</c:v>
                </c:pt>
                <c:pt idx="11">
                  <c:v>1.6587677725118499</c:v>
                </c:pt>
              </c:numCache>
            </c:numRef>
          </c:val>
          <c:extLst>
            <c:ext xmlns:c16="http://schemas.microsoft.com/office/drawing/2014/chart" uri="{C3380CC4-5D6E-409C-BE32-E72D297353CC}">
              <c16:uniqueId val="{00000007-6907-4E13-9CFD-92BAD8024EDE}"/>
            </c:ext>
          </c:extLst>
        </c:ser>
        <c:dLbls>
          <c:showLegendKey val="0"/>
          <c:showVal val="0"/>
          <c:showCatName val="0"/>
          <c:showSerName val="0"/>
          <c:showPercent val="0"/>
          <c:showBubbleSize val="0"/>
        </c:dLbls>
        <c:gapWidth val="150"/>
        <c:shape val="box"/>
        <c:axId val="399453664"/>
        <c:axId val="399455624"/>
        <c:axId val="0"/>
      </c:bar3DChart>
      <c:catAx>
        <c:axId val="399453664"/>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200" b="1" strike="noStrike" spc="-1">
                <a:solidFill>
                  <a:srgbClr val="595959"/>
                </a:solidFill>
                <a:latin typeface="Calibri"/>
              </a:defRPr>
            </a:pPr>
            <a:endParaRPr lang="et-EE"/>
          </a:p>
        </c:txPr>
        <c:crossAx val="399455624"/>
        <c:crosses val="autoZero"/>
        <c:auto val="1"/>
        <c:lblAlgn val="ctr"/>
        <c:lblOffset val="100"/>
        <c:noMultiLvlLbl val="0"/>
      </c:catAx>
      <c:valAx>
        <c:axId val="399455624"/>
        <c:scaling>
          <c:orientation val="minMax"/>
        </c:scaling>
        <c:delete val="1"/>
        <c:axPos val="t"/>
        <c:numFmt formatCode="0%" sourceLinked="1"/>
        <c:majorTickMark val="none"/>
        <c:minorTickMark val="none"/>
        <c:tickLblPos val="nextTo"/>
        <c:crossAx val="399453664"/>
        <c:crosses val="autoZero"/>
        <c:crossBetween val="between"/>
      </c:valAx>
    </c:plotArea>
    <c:legend>
      <c:legendPos val="b"/>
      <c:overlay val="0"/>
      <c:spPr>
        <a:noFill/>
        <a:ln w="0">
          <a:noFill/>
        </a:ln>
      </c:spPr>
      <c:txPr>
        <a:bodyPr/>
        <a:lstStyle/>
        <a:p>
          <a:pPr>
            <a:defRPr sz="1200"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a:solidFill>
                  <a:srgbClr val="595959"/>
                </a:solidFill>
                <a:latin typeface="Calibri"/>
              </a:rPr>
              <a:t>Milline on Teie kindlustunne järgmiste tootegruppide ohutuse osas? 
</a:t>
            </a:r>
            <a:r>
              <a:rPr lang="et-EE" sz="1400" b="0" strike="noStrike" spc="-1">
                <a:solidFill>
                  <a:srgbClr val="595959"/>
                </a:solidFill>
                <a:latin typeface="Calibri"/>
              </a:rPr>
              <a:t>N=800</a:t>
            </a:r>
          </a:p>
        </c:rich>
      </c:tx>
      <c:layout>
        <c:manualLayout>
          <c:xMode val="edge"/>
          <c:yMode val="edge"/>
          <c:x val="0.24021765264795703"/>
          <c:y val="5.6815944969954655E-3"/>
        </c:manualLayout>
      </c:layout>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manualLayout>
          <c:layoutTarget val="inner"/>
          <c:xMode val="edge"/>
          <c:yMode val="edge"/>
          <c:x val="0.30673212575244285"/>
          <c:y val="5.9749928326208152E-2"/>
          <c:w val="0.32423133773399559"/>
          <c:h val="0.91614575477327387"/>
        </c:manualLayout>
      </c:layout>
      <c:bar3DChart>
        <c:barDir val="bar"/>
        <c:grouping val="percentStacked"/>
        <c:varyColors val="0"/>
        <c:ser>
          <c:idx val="0"/>
          <c:order val="0"/>
          <c:tx>
            <c:strRef>
              <c:f>Q5_taust!$B$203</c:f>
              <c:strCache>
                <c:ptCount val="1"/>
                <c:pt idx="0">
                  <c:v>Olen täiesti kindel</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Q5_taust!$A$204:$A$230</c:f>
              <c:strCache>
                <c:ptCount val="27"/>
                <c:pt idx="0">
                  <c:v>Plekist konservikarpides toit</c:v>
                </c:pt>
                <c:pt idx="1">
                  <c:v>eesti</c:v>
                </c:pt>
                <c:pt idx="2">
                  <c:v>vene ja muu</c:v>
                </c:pt>
                <c:pt idx="3">
                  <c:v>Toidulisandid, sh vitamiinid</c:v>
                </c:pt>
                <c:pt idx="4">
                  <c:v>eesti</c:v>
                </c:pt>
                <c:pt idx="5">
                  <c:v>vene ja muu</c:v>
                </c:pt>
                <c:pt idx="6">
                  <c:v>Värsked puu- ja köögiviljad ning marjad</c:v>
                </c:pt>
                <c:pt idx="7">
                  <c:v>eesti</c:v>
                </c:pt>
                <c:pt idx="8">
                  <c:v>vene ja muu</c:v>
                </c:pt>
                <c:pt idx="9">
                  <c:v>Plastpakendis ja –pudelites ning kilepakendis toit</c:v>
                </c:pt>
                <c:pt idx="10">
                  <c:v>eesti</c:v>
                </c:pt>
                <c:pt idx="11">
                  <c:v>vene ja muu</c:v>
                </c:pt>
                <c:pt idx="12">
                  <c:v>Lihatooted</c:v>
                </c:pt>
                <c:pt idx="13">
                  <c:v>eesti</c:v>
                </c:pt>
                <c:pt idx="14">
                  <c:v>vene ja muu</c:v>
                </c:pt>
                <c:pt idx="15">
                  <c:v>Linnuliha</c:v>
                </c:pt>
                <c:pt idx="16">
                  <c:v>eesti</c:v>
                </c:pt>
                <c:pt idx="17">
                  <c:v>vene ja muu</c:v>
                </c:pt>
                <c:pt idx="18">
                  <c:v>Valmistoit</c:v>
                </c:pt>
                <c:pt idx="19">
                  <c:v>eesti</c:v>
                </c:pt>
                <c:pt idx="20">
                  <c:v>vene ja muu</c:v>
                </c:pt>
                <c:pt idx="21">
                  <c:v>Eelnevalt lõigatud ja pestud värsked köögiviljad</c:v>
                </c:pt>
                <c:pt idx="22">
                  <c:v>eesti</c:v>
                </c:pt>
                <c:pt idx="23">
                  <c:v>vene ja muu</c:v>
                </c:pt>
                <c:pt idx="24">
                  <c:v>Kala ja kalatooted</c:v>
                </c:pt>
                <c:pt idx="25">
                  <c:v>eesti</c:v>
                </c:pt>
                <c:pt idx="26">
                  <c:v>vene ja muu</c:v>
                </c:pt>
              </c:strCache>
            </c:strRef>
          </c:cat>
          <c:val>
            <c:numRef>
              <c:f>Q5_taust!$B$204:$B$230</c:f>
              <c:numCache>
                <c:formatCode>0</c:formatCode>
                <c:ptCount val="27"/>
                <c:pt idx="1">
                  <c:v>12.8623188405797</c:v>
                </c:pt>
                <c:pt idx="2">
                  <c:v>8.0645161290322598</c:v>
                </c:pt>
                <c:pt idx="4">
                  <c:v>11.413043478260899</c:v>
                </c:pt>
                <c:pt idx="5">
                  <c:v>10.080645161290301</c:v>
                </c:pt>
                <c:pt idx="7">
                  <c:v>10.144927536231901</c:v>
                </c:pt>
                <c:pt idx="8">
                  <c:v>10.4838709677419</c:v>
                </c:pt>
                <c:pt idx="10">
                  <c:v>10.326086956521699</c:v>
                </c:pt>
                <c:pt idx="11">
                  <c:v>7.2580645161290303</c:v>
                </c:pt>
                <c:pt idx="13">
                  <c:v>9.6014492753623202</c:v>
                </c:pt>
                <c:pt idx="14">
                  <c:v>6.8548387096774199</c:v>
                </c:pt>
                <c:pt idx="16">
                  <c:v>8.8768115942029002</c:v>
                </c:pt>
                <c:pt idx="17">
                  <c:v>8.4677419354838701</c:v>
                </c:pt>
                <c:pt idx="19">
                  <c:v>7.4275362318840603</c:v>
                </c:pt>
                <c:pt idx="20">
                  <c:v>6.0483870967741904</c:v>
                </c:pt>
                <c:pt idx="22">
                  <c:v>6.8840579710144896</c:v>
                </c:pt>
                <c:pt idx="23">
                  <c:v>6.4516129032258096</c:v>
                </c:pt>
                <c:pt idx="25">
                  <c:v>5.7971014492753596</c:v>
                </c:pt>
                <c:pt idx="26">
                  <c:v>6.0483870967741904</c:v>
                </c:pt>
              </c:numCache>
            </c:numRef>
          </c:val>
          <c:extLst>
            <c:ext xmlns:c16="http://schemas.microsoft.com/office/drawing/2014/chart" uri="{C3380CC4-5D6E-409C-BE32-E72D297353CC}">
              <c16:uniqueId val="{00000000-2629-41DD-B163-E38309663FB5}"/>
            </c:ext>
          </c:extLst>
        </c:ser>
        <c:ser>
          <c:idx val="1"/>
          <c:order val="1"/>
          <c:tx>
            <c:strRef>
              <c:f>Q5_taust!$C$203</c:f>
              <c:strCache>
                <c:ptCount val="1"/>
                <c:pt idx="0">
                  <c:v>Pigem olen kindel</c:v>
                </c:pt>
              </c:strCache>
            </c:strRef>
          </c:tx>
          <c:spPr>
            <a:solidFill>
              <a:srgbClr val="4472C4"/>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Q5_taust!$A$204:$A$230</c:f>
              <c:strCache>
                <c:ptCount val="27"/>
                <c:pt idx="0">
                  <c:v>Plekist konservikarpides toit</c:v>
                </c:pt>
                <c:pt idx="1">
                  <c:v>eesti</c:v>
                </c:pt>
                <c:pt idx="2">
                  <c:v>vene ja muu</c:v>
                </c:pt>
                <c:pt idx="3">
                  <c:v>Toidulisandid, sh vitamiinid</c:v>
                </c:pt>
                <c:pt idx="4">
                  <c:v>eesti</c:v>
                </c:pt>
                <c:pt idx="5">
                  <c:v>vene ja muu</c:v>
                </c:pt>
                <c:pt idx="6">
                  <c:v>Värsked puu- ja köögiviljad ning marjad</c:v>
                </c:pt>
                <c:pt idx="7">
                  <c:v>eesti</c:v>
                </c:pt>
                <c:pt idx="8">
                  <c:v>vene ja muu</c:v>
                </c:pt>
                <c:pt idx="9">
                  <c:v>Plastpakendis ja –pudelites ning kilepakendis toit</c:v>
                </c:pt>
                <c:pt idx="10">
                  <c:v>eesti</c:v>
                </c:pt>
                <c:pt idx="11">
                  <c:v>vene ja muu</c:v>
                </c:pt>
                <c:pt idx="12">
                  <c:v>Lihatooted</c:v>
                </c:pt>
                <c:pt idx="13">
                  <c:v>eesti</c:v>
                </c:pt>
                <c:pt idx="14">
                  <c:v>vene ja muu</c:v>
                </c:pt>
                <c:pt idx="15">
                  <c:v>Linnuliha</c:v>
                </c:pt>
                <c:pt idx="16">
                  <c:v>eesti</c:v>
                </c:pt>
                <c:pt idx="17">
                  <c:v>vene ja muu</c:v>
                </c:pt>
                <c:pt idx="18">
                  <c:v>Valmistoit</c:v>
                </c:pt>
                <c:pt idx="19">
                  <c:v>eesti</c:v>
                </c:pt>
                <c:pt idx="20">
                  <c:v>vene ja muu</c:v>
                </c:pt>
                <c:pt idx="21">
                  <c:v>Eelnevalt lõigatud ja pestud värsked köögiviljad</c:v>
                </c:pt>
                <c:pt idx="22">
                  <c:v>eesti</c:v>
                </c:pt>
                <c:pt idx="23">
                  <c:v>vene ja muu</c:v>
                </c:pt>
                <c:pt idx="24">
                  <c:v>Kala ja kalatooted</c:v>
                </c:pt>
                <c:pt idx="25">
                  <c:v>eesti</c:v>
                </c:pt>
                <c:pt idx="26">
                  <c:v>vene ja muu</c:v>
                </c:pt>
              </c:strCache>
            </c:strRef>
          </c:cat>
          <c:val>
            <c:numRef>
              <c:f>Q5_taust!$C$204:$C$230</c:f>
              <c:numCache>
                <c:formatCode>0</c:formatCode>
                <c:ptCount val="27"/>
                <c:pt idx="1">
                  <c:v>38.586956521739097</c:v>
                </c:pt>
                <c:pt idx="2">
                  <c:v>35.887096774193502</c:v>
                </c:pt>
                <c:pt idx="4">
                  <c:v>32.789855072463801</c:v>
                </c:pt>
                <c:pt idx="5">
                  <c:v>33.064516129032299</c:v>
                </c:pt>
                <c:pt idx="7">
                  <c:v>43.115942028985501</c:v>
                </c:pt>
                <c:pt idx="8">
                  <c:v>41.129032258064498</c:v>
                </c:pt>
                <c:pt idx="10">
                  <c:v>33.876811594202898</c:v>
                </c:pt>
                <c:pt idx="11">
                  <c:v>33.4677419354839</c:v>
                </c:pt>
                <c:pt idx="13">
                  <c:v>45.652173913043498</c:v>
                </c:pt>
                <c:pt idx="14">
                  <c:v>30.241935483871</c:v>
                </c:pt>
                <c:pt idx="16">
                  <c:v>42.934782608695599</c:v>
                </c:pt>
                <c:pt idx="17">
                  <c:v>36.290322580645203</c:v>
                </c:pt>
                <c:pt idx="19">
                  <c:v>35.326086956521699</c:v>
                </c:pt>
                <c:pt idx="20">
                  <c:v>18.548387096774199</c:v>
                </c:pt>
                <c:pt idx="22">
                  <c:v>30.978260869565201</c:v>
                </c:pt>
                <c:pt idx="23">
                  <c:v>27.0161290322581</c:v>
                </c:pt>
                <c:pt idx="25">
                  <c:v>35.326086956521699</c:v>
                </c:pt>
                <c:pt idx="26">
                  <c:v>26.209677419354801</c:v>
                </c:pt>
              </c:numCache>
            </c:numRef>
          </c:val>
          <c:extLst>
            <c:ext xmlns:c16="http://schemas.microsoft.com/office/drawing/2014/chart" uri="{C3380CC4-5D6E-409C-BE32-E72D297353CC}">
              <c16:uniqueId val="{00000001-2629-41DD-B163-E38309663FB5}"/>
            </c:ext>
          </c:extLst>
        </c:ser>
        <c:ser>
          <c:idx val="2"/>
          <c:order val="2"/>
          <c:tx>
            <c:strRef>
              <c:f>Q5_taust!$D$203</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Q5_taust!$A$204:$A$230</c:f>
              <c:strCache>
                <c:ptCount val="27"/>
                <c:pt idx="0">
                  <c:v>Plekist konservikarpides toit</c:v>
                </c:pt>
                <c:pt idx="1">
                  <c:v>eesti</c:v>
                </c:pt>
                <c:pt idx="2">
                  <c:v>vene ja muu</c:v>
                </c:pt>
                <c:pt idx="3">
                  <c:v>Toidulisandid, sh vitamiinid</c:v>
                </c:pt>
                <c:pt idx="4">
                  <c:v>eesti</c:v>
                </c:pt>
                <c:pt idx="5">
                  <c:v>vene ja muu</c:v>
                </c:pt>
                <c:pt idx="6">
                  <c:v>Värsked puu- ja köögiviljad ning marjad</c:v>
                </c:pt>
                <c:pt idx="7">
                  <c:v>eesti</c:v>
                </c:pt>
                <c:pt idx="8">
                  <c:v>vene ja muu</c:v>
                </c:pt>
                <c:pt idx="9">
                  <c:v>Plastpakendis ja –pudelites ning kilepakendis toit</c:v>
                </c:pt>
                <c:pt idx="10">
                  <c:v>eesti</c:v>
                </c:pt>
                <c:pt idx="11">
                  <c:v>vene ja muu</c:v>
                </c:pt>
                <c:pt idx="12">
                  <c:v>Lihatooted</c:v>
                </c:pt>
                <c:pt idx="13">
                  <c:v>eesti</c:v>
                </c:pt>
                <c:pt idx="14">
                  <c:v>vene ja muu</c:v>
                </c:pt>
                <c:pt idx="15">
                  <c:v>Linnuliha</c:v>
                </c:pt>
                <c:pt idx="16">
                  <c:v>eesti</c:v>
                </c:pt>
                <c:pt idx="17">
                  <c:v>vene ja muu</c:v>
                </c:pt>
                <c:pt idx="18">
                  <c:v>Valmistoit</c:v>
                </c:pt>
                <c:pt idx="19">
                  <c:v>eesti</c:v>
                </c:pt>
                <c:pt idx="20">
                  <c:v>vene ja muu</c:v>
                </c:pt>
                <c:pt idx="21">
                  <c:v>Eelnevalt lõigatud ja pestud värsked köögiviljad</c:v>
                </c:pt>
                <c:pt idx="22">
                  <c:v>eesti</c:v>
                </c:pt>
                <c:pt idx="23">
                  <c:v>vene ja muu</c:v>
                </c:pt>
                <c:pt idx="24">
                  <c:v>Kala ja kalatooted</c:v>
                </c:pt>
                <c:pt idx="25">
                  <c:v>eesti</c:v>
                </c:pt>
                <c:pt idx="26">
                  <c:v>vene ja muu</c:v>
                </c:pt>
              </c:strCache>
            </c:strRef>
          </c:cat>
          <c:val>
            <c:numRef>
              <c:f>Q5_taust!$D$204:$D$230</c:f>
              <c:numCache>
                <c:formatCode>0</c:formatCode>
                <c:ptCount val="27"/>
                <c:pt idx="1">
                  <c:v>27.355072463768099</c:v>
                </c:pt>
                <c:pt idx="2">
                  <c:v>35.4838709677419</c:v>
                </c:pt>
                <c:pt idx="4">
                  <c:v>27.898550724637701</c:v>
                </c:pt>
                <c:pt idx="5">
                  <c:v>35.080645161290299</c:v>
                </c:pt>
                <c:pt idx="7">
                  <c:v>31.884057971014499</c:v>
                </c:pt>
                <c:pt idx="8">
                  <c:v>34.274193548387103</c:v>
                </c:pt>
                <c:pt idx="10">
                  <c:v>36.050724637681199</c:v>
                </c:pt>
                <c:pt idx="11">
                  <c:v>41.129032258064498</c:v>
                </c:pt>
                <c:pt idx="13">
                  <c:v>28.4420289855072</c:v>
                </c:pt>
                <c:pt idx="14">
                  <c:v>41.935483870967701</c:v>
                </c:pt>
                <c:pt idx="16">
                  <c:v>28.804347826087</c:v>
                </c:pt>
                <c:pt idx="17">
                  <c:v>34.677419354838698</c:v>
                </c:pt>
                <c:pt idx="19">
                  <c:v>36.231884057971001</c:v>
                </c:pt>
                <c:pt idx="20">
                  <c:v>49.596774193548399</c:v>
                </c:pt>
                <c:pt idx="22">
                  <c:v>36.231884057971001</c:v>
                </c:pt>
                <c:pt idx="23">
                  <c:v>40.725806451612897</c:v>
                </c:pt>
                <c:pt idx="25">
                  <c:v>35.688405797101503</c:v>
                </c:pt>
                <c:pt idx="26">
                  <c:v>46.370967741935502</c:v>
                </c:pt>
              </c:numCache>
            </c:numRef>
          </c:val>
          <c:extLst>
            <c:ext xmlns:c16="http://schemas.microsoft.com/office/drawing/2014/chart" uri="{C3380CC4-5D6E-409C-BE32-E72D297353CC}">
              <c16:uniqueId val="{00000002-2629-41DD-B163-E38309663FB5}"/>
            </c:ext>
          </c:extLst>
        </c:ser>
        <c:ser>
          <c:idx val="3"/>
          <c:order val="3"/>
          <c:tx>
            <c:strRef>
              <c:f>Q5_taust!$E$203</c:f>
              <c:strCache>
                <c:ptCount val="1"/>
                <c:pt idx="0">
                  <c:v>Pigem ei ole kindel</c:v>
                </c:pt>
              </c:strCache>
            </c:strRef>
          </c:tx>
          <c:spPr>
            <a:solidFill>
              <a:srgbClr val="F4B18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Q5_taust!$A$204:$A$230</c:f>
              <c:strCache>
                <c:ptCount val="27"/>
                <c:pt idx="0">
                  <c:v>Plekist konservikarpides toit</c:v>
                </c:pt>
                <c:pt idx="1">
                  <c:v>eesti</c:v>
                </c:pt>
                <c:pt idx="2">
                  <c:v>vene ja muu</c:v>
                </c:pt>
                <c:pt idx="3">
                  <c:v>Toidulisandid, sh vitamiinid</c:v>
                </c:pt>
                <c:pt idx="4">
                  <c:v>eesti</c:v>
                </c:pt>
                <c:pt idx="5">
                  <c:v>vene ja muu</c:v>
                </c:pt>
                <c:pt idx="6">
                  <c:v>Värsked puu- ja köögiviljad ning marjad</c:v>
                </c:pt>
                <c:pt idx="7">
                  <c:v>eesti</c:v>
                </c:pt>
                <c:pt idx="8">
                  <c:v>vene ja muu</c:v>
                </c:pt>
                <c:pt idx="9">
                  <c:v>Plastpakendis ja –pudelites ning kilepakendis toit</c:v>
                </c:pt>
                <c:pt idx="10">
                  <c:v>eesti</c:v>
                </c:pt>
                <c:pt idx="11">
                  <c:v>vene ja muu</c:v>
                </c:pt>
                <c:pt idx="12">
                  <c:v>Lihatooted</c:v>
                </c:pt>
                <c:pt idx="13">
                  <c:v>eesti</c:v>
                </c:pt>
                <c:pt idx="14">
                  <c:v>vene ja muu</c:v>
                </c:pt>
                <c:pt idx="15">
                  <c:v>Linnuliha</c:v>
                </c:pt>
                <c:pt idx="16">
                  <c:v>eesti</c:v>
                </c:pt>
                <c:pt idx="17">
                  <c:v>vene ja muu</c:v>
                </c:pt>
                <c:pt idx="18">
                  <c:v>Valmistoit</c:v>
                </c:pt>
                <c:pt idx="19">
                  <c:v>eesti</c:v>
                </c:pt>
                <c:pt idx="20">
                  <c:v>vene ja muu</c:v>
                </c:pt>
                <c:pt idx="21">
                  <c:v>Eelnevalt lõigatud ja pestud värsked köögiviljad</c:v>
                </c:pt>
                <c:pt idx="22">
                  <c:v>eesti</c:v>
                </c:pt>
                <c:pt idx="23">
                  <c:v>vene ja muu</c:v>
                </c:pt>
                <c:pt idx="24">
                  <c:v>Kala ja kalatooted</c:v>
                </c:pt>
                <c:pt idx="25">
                  <c:v>eesti</c:v>
                </c:pt>
                <c:pt idx="26">
                  <c:v>vene ja muu</c:v>
                </c:pt>
              </c:strCache>
            </c:strRef>
          </c:cat>
          <c:val>
            <c:numRef>
              <c:f>Q5_taust!$E$204:$E$230</c:f>
              <c:numCache>
                <c:formatCode>0</c:formatCode>
                <c:ptCount val="27"/>
                <c:pt idx="1">
                  <c:v>12.6811594202899</c:v>
                </c:pt>
                <c:pt idx="2">
                  <c:v>11.693548387096801</c:v>
                </c:pt>
                <c:pt idx="4">
                  <c:v>11.5942028985507</c:v>
                </c:pt>
                <c:pt idx="5">
                  <c:v>8.8709677419354804</c:v>
                </c:pt>
                <c:pt idx="7">
                  <c:v>8.8768115942029002</c:v>
                </c:pt>
                <c:pt idx="8">
                  <c:v>9.67741935483871</c:v>
                </c:pt>
                <c:pt idx="10">
                  <c:v>12.3188405797101</c:v>
                </c:pt>
                <c:pt idx="11">
                  <c:v>11.693548387096801</c:v>
                </c:pt>
                <c:pt idx="13">
                  <c:v>9.2391304347826093</c:v>
                </c:pt>
                <c:pt idx="14">
                  <c:v>12.0967741935484</c:v>
                </c:pt>
                <c:pt idx="16">
                  <c:v>12.8623188405797</c:v>
                </c:pt>
                <c:pt idx="17">
                  <c:v>11.693548387096801</c:v>
                </c:pt>
                <c:pt idx="19">
                  <c:v>13.0434782608696</c:v>
                </c:pt>
                <c:pt idx="20">
                  <c:v>15.322580645161301</c:v>
                </c:pt>
                <c:pt idx="22">
                  <c:v>16.123188405797102</c:v>
                </c:pt>
                <c:pt idx="23">
                  <c:v>16.129032258064498</c:v>
                </c:pt>
                <c:pt idx="25">
                  <c:v>16.123188405797102</c:v>
                </c:pt>
                <c:pt idx="26">
                  <c:v>13.709677419354801</c:v>
                </c:pt>
              </c:numCache>
            </c:numRef>
          </c:val>
          <c:extLst>
            <c:ext xmlns:c16="http://schemas.microsoft.com/office/drawing/2014/chart" uri="{C3380CC4-5D6E-409C-BE32-E72D297353CC}">
              <c16:uniqueId val="{00000003-2629-41DD-B163-E38309663FB5}"/>
            </c:ext>
          </c:extLst>
        </c:ser>
        <c:ser>
          <c:idx val="4"/>
          <c:order val="4"/>
          <c:tx>
            <c:strRef>
              <c:f>Q5_taust!$F$203</c:f>
              <c:strCache>
                <c:ptCount val="1"/>
                <c:pt idx="0">
                  <c:v>Kindlustunne puudub täielikult</c:v>
                </c:pt>
              </c:strCache>
            </c:strRef>
          </c:tx>
          <c:spPr>
            <a:solidFill>
              <a:srgbClr val="ED7D31"/>
            </a:solidFill>
            <a:ln w="0">
              <a:noFill/>
            </a:ln>
          </c:spPr>
          <c:invertIfNegative val="0"/>
          <c:dPt>
            <c:idx val="5"/>
            <c:invertIfNegative val="0"/>
            <c:bubble3D val="0"/>
            <c:extLst>
              <c:ext xmlns:c16="http://schemas.microsoft.com/office/drawing/2014/chart" uri="{C3380CC4-5D6E-409C-BE32-E72D297353CC}">
                <c16:uniqueId val="{00000004-2629-41DD-B163-E38309663FB5}"/>
              </c:ext>
            </c:extLst>
          </c:dPt>
          <c:dLbls>
            <c:dLbl>
              <c:idx val="5"/>
              <c:layout>
                <c:manualLayout>
                  <c:x val="5.3220003522213297E-4"/>
                  <c:y val="3.8361447626275298E-3"/>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4-2629-41DD-B163-E38309663FB5}"/>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Q5_taust!$A$204:$A$230</c:f>
              <c:strCache>
                <c:ptCount val="27"/>
                <c:pt idx="0">
                  <c:v>Plekist konservikarpides toit</c:v>
                </c:pt>
                <c:pt idx="1">
                  <c:v>eesti</c:v>
                </c:pt>
                <c:pt idx="2">
                  <c:v>vene ja muu</c:v>
                </c:pt>
                <c:pt idx="3">
                  <c:v>Toidulisandid, sh vitamiinid</c:v>
                </c:pt>
                <c:pt idx="4">
                  <c:v>eesti</c:v>
                </c:pt>
                <c:pt idx="5">
                  <c:v>vene ja muu</c:v>
                </c:pt>
                <c:pt idx="6">
                  <c:v>Värsked puu- ja köögiviljad ning marjad</c:v>
                </c:pt>
                <c:pt idx="7">
                  <c:v>eesti</c:v>
                </c:pt>
                <c:pt idx="8">
                  <c:v>vene ja muu</c:v>
                </c:pt>
                <c:pt idx="9">
                  <c:v>Plastpakendis ja –pudelites ning kilepakendis toit</c:v>
                </c:pt>
                <c:pt idx="10">
                  <c:v>eesti</c:v>
                </c:pt>
                <c:pt idx="11">
                  <c:v>vene ja muu</c:v>
                </c:pt>
                <c:pt idx="12">
                  <c:v>Lihatooted</c:v>
                </c:pt>
                <c:pt idx="13">
                  <c:v>eesti</c:v>
                </c:pt>
                <c:pt idx="14">
                  <c:v>vene ja muu</c:v>
                </c:pt>
                <c:pt idx="15">
                  <c:v>Linnuliha</c:v>
                </c:pt>
                <c:pt idx="16">
                  <c:v>eesti</c:v>
                </c:pt>
                <c:pt idx="17">
                  <c:v>vene ja muu</c:v>
                </c:pt>
                <c:pt idx="18">
                  <c:v>Valmistoit</c:v>
                </c:pt>
                <c:pt idx="19">
                  <c:v>eesti</c:v>
                </c:pt>
                <c:pt idx="20">
                  <c:v>vene ja muu</c:v>
                </c:pt>
                <c:pt idx="21">
                  <c:v>Eelnevalt lõigatud ja pestud värsked köögiviljad</c:v>
                </c:pt>
                <c:pt idx="22">
                  <c:v>eesti</c:v>
                </c:pt>
                <c:pt idx="23">
                  <c:v>vene ja muu</c:v>
                </c:pt>
                <c:pt idx="24">
                  <c:v>Kala ja kalatooted</c:v>
                </c:pt>
                <c:pt idx="25">
                  <c:v>eesti</c:v>
                </c:pt>
                <c:pt idx="26">
                  <c:v>vene ja muu</c:v>
                </c:pt>
              </c:strCache>
            </c:strRef>
          </c:cat>
          <c:val>
            <c:numRef>
              <c:f>Q5_taust!$F$204:$F$230</c:f>
              <c:numCache>
                <c:formatCode>0</c:formatCode>
                <c:ptCount val="27"/>
                <c:pt idx="1">
                  <c:v>3.2608695652173898</c:v>
                </c:pt>
                <c:pt idx="2">
                  <c:v>4.8387096774193603</c:v>
                </c:pt>
                <c:pt idx="4">
                  <c:v>7.0652173913043503</c:v>
                </c:pt>
                <c:pt idx="5">
                  <c:v>4.8387096774193603</c:v>
                </c:pt>
                <c:pt idx="7">
                  <c:v>3.0797101449275401</c:v>
                </c:pt>
                <c:pt idx="8">
                  <c:v>2.82258064516129</c:v>
                </c:pt>
                <c:pt idx="10">
                  <c:v>4.1666666666666696</c:v>
                </c:pt>
                <c:pt idx="11">
                  <c:v>3.2258064516128999</c:v>
                </c:pt>
                <c:pt idx="13">
                  <c:v>2.3550724637681202</c:v>
                </c:pt>
                <c:pt idx="14">
                  <c:v>4.4354838709677402</c:v>
                </c:pt>
                <c:pt idx="16">
                  <c:v>2.1739130434782599</c:v>
                </c:pt>
                <c:pt idx="17">
                  <c:v>6.0483870967741904</c:v>
                </c:pt>
                <c:pt idx="19">
                  <c:v>4.1666666666666696</c:v>
                </c:pt>
                <c:pt idx="20">
                  <c:v>7.2580645161290303</c:v>
                </c:pt>
                <c:pt idx="22">
                  <c:v>5.0724637681159397</c:v>
                </c:pt>
                <c:pt idx="23">
                  <c:v>5.6451612903225801</c:v>
                </c:pt>
                <c:pt idx="25">
                  <c:v>2.3550724637681202</c:v>
                </c:pt>
                <c:pt idx="26">
                  <c:v>4.4354838709677402</c:v>
                </c:pt>
              </c:numCache>
            </c:numRef>
          </c:val>
          <c:extLst>
            <c:ext xmlns:c16="http://schemas.microsoft.com/office/drawing/2014/chart" uri="{C3380CC4-5D6E-409C-BE32-E72D297353CC}">
              <c16:uniqueId val="{00000005-2629-41DD-B163-E38309663FB5}"/>
            </c:ext>
          </c:extLst>
        </c:ser>
        <c:ser>
          <c:idx val="5"/>
          <c:order val="5"/>
          <c:tx>
            <c:strRef>
              <c:f>Q5_taust!$G$203</c:f>
              <c:strCache>
                <c:ptCount val="1"/>
                <c:pt idx="0">
                  <c:v>Ei oska öelda</c:v>
                </c:pt>
              </c:strCache>
            </c:strRef>
          </c:tx>
          <c:spPr>
            <a:solidFill>
              <a:srgbClr val="BFBFBF"/>
            </a:solidFill>
            <a:ln w="0">
              <a:noFill/>
            </a:ln>
          </c:spPr>
          <c:invertIfNegative val="0"/>
          <c:dPt>
            <c:idx val="4"/>
            <c:invertIfNegative val="0"/>
            <c:bubble3D val="0"/>
            <c:extLst>
              <c:ext xmlns:c16="http://schemas.microsoft.com/office/drawing/2014/chart" uri="{C3380CC4-5D6E-409C-BE32-E72D297353CC}">
                <c16:uniqueId val="{00000006-2629-41DD-B163-E38309663FB5}"/>
              </c:ext>
            </c:extLst>
          </c:dPt>
          <c:dLbls>
            <c:dLbl>
              <c:idx val="4"/>
              <c:layout>
                <c:manualLayout>
                  <c:x val="5.0793640636191103E-3"/>
                  <c:y val="1.8747653032552E-7"/>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6-2629-41DD-B163-E38309663FB5}"/>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Q5_taust!$A$204:$A$230</c:f>
              <c:strCache>
                <c:ptCount val="27"/>
                <c:pt idx="0">
                  <c:v>Plekist konservikarpides toit</c:v>
                </c:pt>
                <c:pt idx="1">
                  <c:v>eesti</c:v>
                </c:pt>
                <c:pt idx="2">
                  <c:v>vene ja muu</c:v>
                </c:pt>
                <c:pt idx="3">
                  <c:v>Toidulisandid, sh vitamiinid</c:v>
                </c:pt>
                <c:pt idx="4">
                  <c:v>eesti</c:v>
                </c:pt>
                <c:pt idx="5">
                  <c:v>vene ja muu</c:v>
                </c:pt>
                <c:pt idx="6">
                  <c:v>Värsked puu- ja köögiviljad ning marjad</c:v>
                </c:pt>
                <c:pt idx="7">
                  <c:v>eesti</c:v>
                </c:pt>
                <c:pt idx="8">
                  <c:v>vene ja muu</c:v>
                </c:pt>
                <c:pt idx="9">
                  <c:v>Plastpakendis ja –pudelites ning kilepakendis toit</c:v>
                </c:pt>
                <c:pt idx="10">
                  <c:v>eesti</c:v>
                </c:pt>
                <c:pt idx="11">
                  <c:v>vene ja muu</c:v>
                </c:pt>
                <c:pt idx="12">
                  <c:v>Lihatooted</c:v>
                </c:pt>
                <c:pt idx="13">
                  <c:v>eesti</c:v>
                </c:pt>
                <c:pt idx="14">
                  <c:v>vene ja muu</c:v>
                </c:pt>
                <c:pt idx="15">
                  <c:v>Linnuliha</c:v>
                </c:pt>
                <c:pt idx="16">
                  <c:v>eesti</c:v>
                </c:pt>
                <c:pt idx="17">
                  <c:v>vene ja muu</c:v>
                </c:pt>
                <c:pt idx="18">
                  <c:v>Valmistoit</c:v>
                </c:pt>
                <c:pt idx="19">
                  <c:v>eesti</c:v>
                </c:pt>
                <c:pt idx="20">
                  <c:v>vene ja muu</c:v>
                </c:pt>
                <c:pt idx="21">
                  <c:v>Eelnevalt lõigatud ja pestud värsked köögiviljad</c:v>
                </c:pt>
                <c:pt idx="22">
                  <c:v>eesti</c:v>
                </c:pt>
                <c:pt idx="23">
                  <c:v>vene ja muu</c:v>
                </c:pt>
                <c:pt idx="24">
                  <c:v>Kala ja kalatooted</c:v>
                </c:pt>
                <c:pt idx="25">
                  <c:v>eesti</c:v>
                </c:pt>
                <c:pt idx="26">
                  <c:v>vene ja muu</c:v>
                </c:pt>
              </c:strCache>
            </c:strRef>
          </c:cat>
          <c:val>
            <c:numRef>
              <c:f>Q5_taust!$G$204:$G$230</c:f>
              <c:numCache>
                <c:formatCode>0</c:formatCode>
                <c:ptCount val="27"/>
                <c:pt idx="1">
                  <c:v>5.2536231884057996</c:v>
                </c:pt>
                <c:pt idx="2">
                  <c:v>4.0322580645161299</c:v>
                </c:pt>
                <c:pt idx="4">
                  <c:v>9.2391304347826093</c:v>
                </c:pt>
                <c:pt idx="5">
                  <c:v>8.0645161290322598</c:v>
                </c:pt>
                <c:pt idx="7">
                  <c:v>2.8985507246376798</c:v>
                </c:pt>
                <c:pt idx="8">
                  <c:v>1.61290322580645</c:v>
                </c:pt>
                <c:pt idx="10">
                  <c:v>3.2608695652173898</c:v>
                </c:pt>
                <c:pt idx="11">
                  <c:v>3.2258064516128999</c:v>
                </c:pt>
                <c:pt idx="13">
                  <c:v>4.7101449275362297</c:v>
                </c:pt>
                <c:pt idx="14">
                  <c:v>4.4354838709677402</c:v>
                </c:pt>
                <c:pt idx="16">
                  <c:v>4.3478260869565197</c:v>
                </c:pt>
                <c:pt idx="17">
                  <c:v>2.82258064516129</c:v>
                </c:pt>
                <c:pt idx="19">
                  <c:v>3.8043478260869601</c:v>
                </c:pt>
                <c:pt idx="20">
                  <c:v>3.2258064516128999</c:v>
                </c:pt>
                <c:pt idx="22">
                  <c:v>4.7101449275362297</c:v>
                </c:pt>
                <c:pt idx="23">
                  <c:v>4.0322580645161299</c:v>
                </c:pt>
                <c:pt idx="25">
                  <c:v>4.7101449275362297</c:v>
                </c:pt>
                <c:pt idx="26">
                  <c:v>3.2258064516128999</c:v>
                </c:pt>
              </c:numCache>
            </c:numRef>
          </c:val>
          <c:extLst>
            <c:ext xmlns:c16="http://schemas.microsoft.com/office/drawing/2014/chart" uri="{C3380CC4-5D6E-409C-BE32-E72D297353CC}">
              <c16:uniqueId val="{00000007-2629-41DD-B163-E38309663FB5}"/>
            </c:ext>
          </c:extLst>
        </c:ser>
        <c:dLbls>
          <c:showLegendKey val="0"/>
          <c:showVal val="0"/>
          <c:showCatName val="0"/>
          <c:showSerName val="0"/>
          <c:showPercent val="0"/>
          <c:showBubbleSize val="0"/>
        </c:dLbls>
        <c:gapWidth val="60"/>
        <c:shape val="box"/>
        <c:axId val="460133064"/>
        <c:axId val="461721560"/>
        <c:axId val="0"/>
      </c:bar3DChart>
      <c:catAx>
        <c:axId val="460133064"/>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200" b="1" strike="noStrike" spc="-1">
                <a:solidFill>
                  <a:srgbClr val="595959"/>
                </a:solidFill>
                <a:latin typeface="Calibri"/>
              </a:defRPr>
            </a:pPr>
            <a:endParaRPr lang="et-EE"/>
          </a:p>
        </c:txPr>
        <c:crossAx val="461721560"/>
        <c:crosses val="autoZero"/>
        <c:auto val="1"/>
        <c:lblAlgn val="ctr"/>
        <c:lblOffset val="100"/>
        <c:noMultiLvlLbl val="0"/>
      </c:catAx>
      <c:valAx>
        <c:axId val="461721560"/>
        <c:scaling>
          <c:orientation val="minMax"/>
        </c:scaling>
        <c:delete val="1"/>
        <c:axPos val="t"/>
        <c:numFmt formatCode="0%" sourceLinked="1"/>
        <c:majorTickMark val="none"/>
        <c:minorTickMark val="none"/>
        <c:tickLblPos val="nextTo"/>
        <c:crossAx val="460133064"/>
        <c:crosses val="autoZero"/>
        <c:crossBetween val="between"/>
      </c:valAx>
    </c:plotArea>
    <c:legend>
      <c:legendPos val="r"/>
      <c:layout>
        <c:manualLayout>
          <c:xMode val="edge"/>
          <c:yMode val="edge"/>
          <c:x val="0.62637962240138334"/>
          <c:y val="0.37326137243463342"/>
          <c:w val="0.13974498814085293"/>
          <c:h val="0.3257850144291623"/>
        </c:manualLayout>
      </c:layout>
      <c:overlay val="0"/>
      <c:spPr>
        <a:noFill/>
        <a:ln w="0">
          <a:noFill/>
        </a:ln>
      </c:spPr>
      <c:txPr>
        <a:bodyPr/>
        <a:lstStyle/>
        <a:p>
          <a:pPr>
            <a:defRPr sz="1200"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a:solidFill>
                  <a:srgbClr val="595959"/>
                </a:solidFill>
                <a:latin typeface="Calibri"/>
              </a:rPr>
              <a:t>Milline on Teie kindlustunne järgmiste tootegruppide ohutuse osas? 
</a:t>
            </a:r>
            <a:r>
              <a:rPr lang="et-EE" sz="1400" b="0" strike="noStrike" spc="-1">
                <a:solidFill>
                  <a:srgbClr val="595959"/>
                </a:solidFill>
                <a:latin typeface="Calibri"/>
              </a:rPr>
              <a:t>N=800</a:t>
            </a:r>
          </a:p>
        </c:rich>
      </c:tx>
      <c:layout>
        <c:manualLayout>
          <c:xMode val="edge"/>
          <c:yMode val="edge"/>
          <c:x val="0.14732291827016622"/>
          <c:y val="5.050505719995986E-2"/>
        </c:manualLayout>
      </c:layout>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bar3DChart>
        <c:barDir val="bar"/>
        <c:grouping val="percentStacked"/>
        <c:varyColors val="0"/>
        <c:ser>
          <c:idx val="0"/>
          <c:order val="0"/>
          <c:tx>
            <c:strRef>
              <c:f>Q5_taust!$B$248</c:f>
              <c:strCache>
                <c:ptCount val="1"/>
                <c:pt idx="0">
                  <c:v>Olen täiesti kindel</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Q5_taust!$A$249:$A$278</c:f>
              <c:strCache>
                <c:ptCount val="30"/>
                <c:pt idx="0">
                  <c:v>Leiva- ja saiatooted</c:v>
                </c:pt>
                <c:pt idx="1">
                  <c:v>Põhja-Eesti</c:v>
                </c:pt>
                <c:pt idx="2">
                  <c:v>Virumaa</c:v>
                </c:pt>
                <c:pt idx="3">
                  <c:v>Kesk-Eesti</c:v>
                </c:pt>
                <c:pt idx="4">
                  <c:v>Lääne-Eesti</c:v>
                </c:pt>
                <c:pt idx="5">
                  <c:v>Lõuna-Eesti</c:v>
                </c:pt>
                <c:pt idx="6">
                  <c:v>Juust</c:v>
                </c:pt>
                <c:pt idx="7">
                  <c:v>Põhja-Eesti</c:v>
                </c:pt>
                <c:pt idx="8">
                  <c:v>Virumaa</c:v>
                </c:pt>
                <c:pt idx="9">
                  <c:v>Kesk-Eesti</c:v>
                </c:pt>
                <c:pt idx="10">
                  <c:v>Lääne-Eesti</c:v>
                </c:pt>
                <c:pt idx="11">
                  <c:v>Lõuna-Eesti</c:v>
                </c:pt>
                <c:pt idx="12">
                  <c:v>Piim ja värske piima tooted</c:v>
                </c:pt>
                <c:pt idx="13">
                  <c:v>Põhja-Eesti</c:v>
                </c:pt>
                <c:pt idx="14">
                  <c:v>Virumaa</c:v>
                </c:pt>
                <c:pt idx="15">
                  <c:v>Kesk-Eesti</c:v>
                </c:pt>
                <c:pt idx="16">
                  <c:v>Lääne-Eesti</c:v>
                </c:pt>
                <c:pt idx="17">
                  <c:v>Lõuna-Eesti</c:v>
                </c:pt>
                <c:pt idx="18">
                  <c:v>Mahlad</c:v>
                </c:pt>
                <c:pt idx="19">
                  <c:v>Põhja-Eesti</c:v>
                </c:pt>
                <c:pt idx="20">
                  <c:v>Virumaa</c:v>
                </c:pt>
                <c:pt idx="21">
                  <c:v>Kesk-Eesti</c:v>
                </c:pt>
                <c:pt idx="22">
                  <c:v>Lääne-Eesti</c:v>
                </c:pt>
                <c:pt idx="23">
                  <c:v>Lõuna-Eesti</c:v>
                </c:pt>
                <c:pt idx="24">
                  <c:v>Maiustused</c:v>
                </c:pt>
                <c:pt idx="25">
                  <c:v>Põhja-Eesti</c:v>
                </c:pt>
                <c:pt idx="26">
                  <c:v>Virumaa</c:v>
                </c:pt>
                <c:pt idx="27">
                  <c:v>Kesk-Eesti</c:v>
                </c:pt>
                <c:pt idx="28">
                  <c:v>Lääne-Eesti</c:v>
                </c:pt>
                <c:pt idx="29">
                  <c:v>Lõuna-Eesti</c:v>
                </c:pt>
              </c:strCache>
            </c:strRef>
          </c:cat>
          <c:val>
            <c:numRef>
              <c:f>Q5_taust!$B$249:$B$278</c:f>
              <c:numCache>
                <c:formatCode>0</c:formatCode>
                <c:ptCount val="30"/>
                <c:pt idx="1">
                  <c:v>24.384236453202</c:v>
                </c:pt>
                <c:pt idx="2">
                  <c:v>19.354838709677399</c:v>
                </c:pt>
                <c:pt idx="3">
                  <c:v>33.3333333333333</c:v>
                </c:pt>
                <c:pt idx="4">
                  <c:v>27.5</c:v>
                </c:pt>
                <c:pt idx="5">
                  <c:v>24.460431654676299</c:v>
                </c:pt>
                <c:pt idx="7">
                  <c:v>23.891625615763498</c:v>
                </c:pt>
                <c:pt idx="8">
                  <c:v>17.741935483871</c:v>
                </c:pt>
                <c:pt idx="9">
                  <c:v>35.294117647058798</c:v>
                </c:pt>
                <c:pt idx="10">
                  <c:v>25</c:v>
                </c:pt>
                <c:pt idx="11">
                  <c:v>25.179856115107899</c:v>
                </c:pt>
                <c:pt idx="13">
                  <c:v>16.748768472906399</c:v>
                </c:pt>
                <c:pt idx="14">
                  <c:v>17.741935483871</c:v>
                </c:pt>
                <c:pt idx="15">
                  <c:v>23.529411764705898</c:v>
                </c:pt>
                <c:pt idx="16">
                  <c:v>16.25</c:v>
                </c:pt>
                <c:pt idx="17">
                  <c:v>17.985611510791401</c:v>
                </c:pt>
                <c:pt idx="19">
                  <c:v>17.733990147783299</c:v>
                </c:pt>
                <c:pt idx="20">
                  <c:v>16.935483870967701</c:v>
                </c:pt>
                <c:pt idx="21">
                  <c:v>15.6862745098039</c:v>
                </c:pt>
                <c:pt idx="22">
                  <c:v>8.75</c:v>
                </c:pt>
                <c:pt idx="23">
                  <c:v>17.266187050359701</c:v>
                </c:pt>
                <c:pt idx="25">
                  <c:v>16.995073891625601</c:v>
                </c:pt>
                <c:pt idx="26">
                  <c:v>18.548387096774199</c:v>
                </c:pt>
                <c:pt idx="27">
                  <c:v>17.647058823529399</c:v>
                </c:pt>
                <c:pt idx="28">
                  <c:v>13.75</c:v>
                </c:pt>
                <c:pt idx="29">
                  <c:v>12.9496402877698</c:v>
                </c:pt>
              </c:numCache>
            </c:numRef>
          </c:val>
          <c:extLst>
            <c:ext xmlns:c16="http://schemas.microsoft.com/office/drawing/2014/chart" uri="{C3380CC4-5D6E-409C-BE32-E72D297353CC}">
              <c16:uniqueId val="{00000000-81A6-436C-9659-723889797A6E}"/>
            </c:ext>
          </c:extLst>
        </c:ser>
        <c:ser>
          <c:idx val="1"/>
          <c:order val="1"/>
          <c:tx>
            <c:strRef>
              <c:f>Q5_taust!$C$248</c:f>
              <c:strCache>
                <c:ptCount val="1"/>
                <c:pt idx="0">
                  <c:v>Pigem olen kindel</c:v>
                </c:pt>
              </c:strCache>
            </c:strRef>
          </c:tx>
          <c:spPr>
            <a:solidFill>
              <a:srgbClr val="4472C4"/>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Q5_taust!$A$249:$A$278</c:f>
              <c:strCache>
                <c:ptCount val="30"/>
                <c:pt idx="0">
                  <c:v>Leiva- ja saiatooted</c:v>
                </c:pt>
                <c:pt idx="1">
                  <c:v>Põhja-Eesti</c:v>
                </c:pt>
                <c:pt idx="2">
                  <c:v>Virumaa</c:v>
                </c:pt>
                <c:pt idx="3">
                  <c:v>Kesk-Eesti</c:v>
                </c:pt>
                <c:pt idx="4">
                  <c:v>Lääne-Eesti</c:v>
                </c:pt>
                <c:pt idx="5">
                  <c:v>Lõuna-Eesti</c:v>
                </c:pt>
                <c:pt idx="6">
                  <c:v>Juust</c:v>
                </c:pt>
                <c:pt idx="7">
                  <c:v>Põhja-Eesti</c:v>
                </c:pt>
                <c:pt idx="8">
                  <c:v>Virumaa</c:v>
                </c:pt>
                <c:pt idx="9">
                  <c:v>Kesk-Eesti</c:v>
                </c:pt>
                <c:pt idx="10">
                  <c:v>Lääne-Eesti</c:v>
                </c:pt>
                <c:pt idx="11">
                  <c:v>Lõuna-Eesti</c:v>
                </c:pt>
                <c:pt idx="12">
                  <c:v>Piim ja värske piima tooted</c:v>
                </c:pt>
                <c:pt idx="13">
                  <c:v>Põhja-Eesti</c:v>
                </c:pt>
                <c:pt idx="14">
                  <c:v>Virumaa</c:v>
                </c:pt>
                <c:pt idx="15">
                  <c:v>Kesk-Eesti</c:v>
                </c:pt>
                <c:pt idx="16">
                  <c:v>Lääne-Eesti</c:v>
                </c:pt>
                <c:pt idx="17">
                  <c:v>Lõuna-Eesti</c:v>
                </c:pt>
                <c:pt idx="18">
                  <c:v>Mahlad</c:v>
                </c:pt>
                <c:pt idx="19">
                  <c:v>Põhja-Eesti</c:v>
                </c:pt>
                <c:pt idx="20">
                  <c:v>Virumaa</c:v>
                </c:pt>
                <c:pt idx="21">
                  <c:v>Kesk-Eesti</c:v>
                </c:pt>
                <c:pt idx="22">
                  <c:v>Lääne-Eesti</c:v>
                </c:pt>
                <c:pt idx="23">
                  <c:v>Lõuna-Eesti</c:v>
                </c:pt>
                <c:pt idx="24">
                  <c:v>Maiustused</c:v>
                </c:pt>
                <c:pt idx="25">
                  <c:v>Põhja-Eesti</c:v>
                </c:pt>
                <c:pt idx="26">
                  <c:v>Virumaa</c:v>
                </c:pt>
                <c:pt idx="27">
                  <c:v>Kesk-Eesti</c:v>
                </c:pt>
                <c:pt idx="28">
                  <c:v>Lääne-Eesti</c:v>
                </c:pt>
                <c:pt idx="29">
                  <c:v>Lõuna-Eesti</c:v>
                </c:pt>
              </c:strCache>
            </c:strRef>
          </c:cat>
          <c:val>
            <c:numRef>
              <c:f>Q5_taust!$C$249:$C$278</c:f>
              <c:numCache>
                <c:formatCode>0</c:formatCode>
                <c:ptCount val="30"/>
                <c:pt idx="1">
                  <c:v>53.201970443349801</c:v>
                </c:pt>
                <c:pt idx="2">
                  <c:v>46.774193548387103</c:v>
                </c:pt>
                <c:pt idx="3">
                  <c:v>52.941176470588204</c:v>
                </c:pt>
                <c:pt idx="4">
                  <c:v>53.75</c:v>
                </c:pt>
                <c:pt idx="5">
                  <c:v>51.079136690647502</c:v>
                </c:pt>
                <c:pt idx="7">
                  <c:v>50.492610837438399</c:v>
                </c:pt>
                <c:pt idx="8">
                  <c:v>54.838709677419402</c:v>
                </c:pt>
                <c:pt idx="9">
                  <c:v>50.980392156862699</c:v>
                </c:pt>
                <c:pt idx="10">
                  <c:v>63.75</c:v>
                </c:pt>
                <c:pt idx="11">
                  <c:v>57.5539568345324</c:v>
                </c:pt>
                <c:pt idx="13">
                  <c:v>50.985221674876897</c:v>
                </c:pt>
                <c:pt idx="14">
                  <c:v>56.451612903225801</c:v>
                </c:pt>
                <c:pt idx="15">
                  <c:v>54.901960784313701</c:v>
                </c:pt>
                <c:pt idx="16">
                  <c:v>58.75</c:v>
                </c:pt>
                <c:pt idx="17">
                  <c:v>55.395683453237403</c:v>
                </c:pt>
                <c:pt idx="19">
                  <c:v>41.871921182266</c:v>
                </c:pt>
                <c:pt idx="20">
                  <c:v>45.9677419354839</c:v>
                </c:pt>
                <c:pt idx="21">
                  <c:v>49.019607843137301</c:v>
                </c:pt>
                <c:pt idx="22">
                  <c:v>57.5</c:v>
                </c:pt>
                <c:pt idx="23">
                  <c:v>48.920863309352498</c:v>
                </c:pt>
                <c:pt idx="25">
                  <c:v>42.857142857142897</c:v>
                </c:pt>
                <c:pt idx="26">
                  <c:v>43.548387096774199</c:v>
                </c:pt>
                <c:pt idx="27">
                  <c:v>49.019607843137301</c:v>
                </c:pt>
                <c:pt idx="28">
                  <c:v>60</c:v>
                </c:pt>
                <c:pt idx="29">
                  <c:v>49.640287769784202</c:v>
                </c:pt>
              </c:numCache>
            </c:numRef>
          </c:val>
          <c:extLst>
            <c:ext xmlns:c16="http://schemas.microsoft.com/office/drawing/2014/chart" uri="{C3380CC4-5D6E-409C-BE32-E72D297353CC}">
              <c16:uniqueId val="{00000001-81A6-436C-9659-723889797A6E}"/>
            </c:ext>
          </c:extLst>
        </c:ser>
        <c:ser>
          <c:idx val="2"/>
          <c:order val="2"/>
          <c:tx>
            <c:strRef>
              <c:f>Q5_taust!$D$248</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Q5_taust!$A$249:$A$278</c:f>
              <c:strCache>
                <c:ptCount val="30"/>
                <c:pt idx="0">
                  <c:v>Leiva- ja saiatooted</c:v>
                </c:pt>
                <c:pt idx="1">
                  <c:v>Põhja-Eesti</c:v>
                </c:pt>
                <c:pt idx="2">
                  <c:v>Virumaa</c:v>
                </c:pt>
                <c:pt idx="3">
                  <c:v>Kesk-Eesti</c:v>
                </c:pt>
                <c:pt idx="4">
                  <c:v>Lääne-Eesti</c:v>
                </c:pt>
                <c:pt idx="5">
                  <c:v>Lõuna-Eesti</c:v>
                </c:pt>
                <c:pt idx="6">
                  <c:v>Juust</c:v>
                </c:pt>
                <c:pt idx="7">
                  <c:v>Põhja-Eesti</c:v>
                </c:pt>
                <c:pt idx="8">
                  <c:v>Virumaa</c:v>
                </c:pt>
                <c:pt idx="9">
                  <c:v>Kesk-Eesti</c:v>
                </c:pt>
                <c:pt idx="10">
                  <c:v>Lääne-Eesti</c:v>
                </c:pt>
                <c:pt idx="11">
                  <c:v>Lõuna-Eesti</c:v>
                </c:pt>
                <c:pt idx="12">
                  <c:v>Piim ja värske piima tooted</c:v>
                </c:pt>
                <c:pt idx="13">
                  <c:v>Põhja-Eesti</c:v>
                </c:pt>
                <c:pt idx="14">
                  <c:v>Virumaa</c:v>
                </c:pt>
                <c:pt idx="15">
                  <c:v>Kesk-Eesti</c:v>
                </c:pt>
                <c:pt idx="16">
                  <c:v>Lääne-Eesti</c:v>
                </c:pt>
                <c:pt idx="17">
                  <c:v>Lõuna-Eesti</c:v>
                </c:pt>
                <c:pt idx="18">
                  <c:v>Mahlad</c:v>
                </c:pt>
                <c:pt idx="19">
                  <c:v>Põhja-Eesti</c:v>
                </c:pt>
                <c:pt idx="20">
                  <c:v>Virumaa</c:v>
                </c:pt>
                <c:pt idx="21">
                  <c:v>Kesk-Eesti</c:v>
                </c:pt>
                <c:pt idx="22">
                  <c:v>Lääne-Eesti</c:v>
                </c:pt>
                <c:pt idx="23">
                  <c:v>Lõuna-Eesti</c:v>
                </c:pt>
                <c:pt idx="24">
                  <c:v>Maiustused</c:v>
                </c:pt>
                <c:pt idx="25">
                  <c:v>Põhja-Eesti</c:v>
                </c:pt>
                <c:pt idx="26">
                  <c:v>Virumaa</c:v>
                </c:pt>
                <c:pt idx="27">
                  <c:v>Kesk-Eesti</c:v>
                </c:pt>
                <c:pt idx="28">
                  <c:v>Lääne-Eesti</c:v>
                </c:pt>
                <c:pt idx="29">
                  <c:v>Lõuna-Eesti</c:v>
                </c:pt>
              </c:strCache>
            </c:strRef>
          </c:cat>
          <c:val>
            <c:numRef>
              <c:f>Q5_taust!$D$249:$D$278</c:f>
              <c:numCache>
                <c:formatCode>0</c:formatCode>
                <c:ptCount val="30"/>
                <c:pt idx="1">
                  <c:v>15.2709359605911</c:v>
                </c:pt>
                <c:pt idx="2">
                  <c:v>24.193548387096801</c:v>
                </c:pt>
                <c:pt idx="3">
                  <c:v>11.764705882352899</c:v>
                </c:pt>
                <c:pt idx="4">
                  <c:v>12.5</c:v>
                </c:pt>
                <c:pt idx="5">
                  <c:v>14.3884892086331</c:v>
                </c:pt>
                <c:pt idx="7">
                  <c:v>18.226600985221701</c:v>
                </c:pt>
                <c:pt idx="8">
                  <c:v>16.129032258064498</c:v>
                </c:pt>
                <c:pt idx="9">
                  <c:v>11.764705882352899</c:v>
                </c:pt>
                <c:pt idx="10">
                  <c:v>6.25</c:v>
                </c:pt>
                <c:pt idx="11">
                  <c:v>10.791366906474799</c:v>
                </c:pt>
                <c:pt idx="13">
                  <c:v>21.428571428571399</c:v>
                </c:pt>
                <c:pt idx="14">
                  <c:v>18.548387096774199</c:v>
                </c:pt>
                <c:pt idx="15">
                  <c:v>17.647058823529399</c:v>
                </c:pt>
                <c:pt idx="16">
                  <c:v>17.5</c:v>
                </c:pt>
                <c:pt idx="17">
                  <c:v>20.143884892086302</c:v>
                </c:pt>
                <c:pt idx="19">
                  <c:v>22.906403940886701</c:v>
                </c:pt>
                <c:pt idx="20">
                  <c:v>25.806451612903199</c:v>
                </c:pt>
                <c:pt idx="21">
                  <c:v>31.372549019607799</c:v>
                </c:pt>
                <c:pt idx="22">
                  <c:v>15</c:v>
                </c:pt>
                <c:pt idx="23">
                  <c:v>25.899280575539599</c:v>
                </c:pt>
                <c:pt idx="25">
                  <c:v>25.615763546798</c:v>
                </c:pt>
                <c:pt idx="26">
                  <c:v>23.387096774193498</c:v>
                </c:pt>
                <c:pt idx="27">
                  <c:v>25.490196078431399</c:v>
                </c:pt>
                <c:pt idx="28">
                  <c:v>15</c:v>
                </c:pt>
                <c:pt idx="29">
                  <c:v>23.741007194244599</c:v>
                </c:pt>
              </c:numCache>
            </c:numRef>
          </c:val>
          <c:extLst>
            <c:ext xmlns:c16="http://schemas.microsoft.com/office/drawing/2014/chart" uri="{C3380CC4-5D6E-409C-BE32-E72D297353CC}">
              <c16:uniqueId val="{00000002-81A6-436C-9659-723889797A6E}"/>
            </c:ext>
          </c:extLst>
        </c:ser>
        <c:ser>
          <c:idx val="3"/>
          <c:order val="3"/>
          <c:tx>
            <c:strRef>
              <c:f>Q5_taust!$E$248</c:f>
              <c:strCache>
                <c:ptCount val="1"/>
                <c:pt idx="0">
                  <c:v>Pigem ei ole kindel</c:v>
                </c:pt>
              </c:strCache>
            </c:strRef>
          </c:tx>
          <c:spPr>
            <a:solidFill>
              <a:srgbClr val="F4B18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Q5_taust!$A$249:$A$278</c:f>
              <c:strCache>
                <c:ptCount val="30"/>
                <c:pt idx="0">
                  <c:v>Leiva- ja saiatooted</c:v>
                </c:pt>
                <c:pt idx="1">
                  <c:v>Põhja-Eesti</c:v>
                </c:pt>
                <c:pt idx="2">
                  <c:v>Virumaa</c:v>
                </c:pt>
                <c:pt idx="3">
                  <c:v>Kesk-Eesti</c:v>
                </c:pt>
                <c:pt idx="4">
                  <c:v>Lääne-Eesti</c:v>
                </c:pt>
                <c:pt idx="5">
                  <c:v>Lõuna-Eesti</c:v>
                </c:pt>
                <c:pt idx="6">
                  <c:v>Juust</c:v>
                </c:pt>
                <c:pt idx="7">
                  <c:v>Põhja-Eesti</c:v>
                </c:pt>
                <c:pt idx="8">
                  <c:v>Virumaa</c:v>
                </c:pt>
                <c:pt idx="9">
                  <c:v>Kesk-Eesti</c:v>
                </c:pt>
                <c:pt idx="10">
                  <c:v>Lääne-Eesti</c:v>
                </c:pt>
                <c:pt idx="11">
                  <c:v>Lõuna-Eesti</c:v>
                </c:pt>
                <c:pt idx="12">
                  <c:v>Piim ja värske piima tooted</c:v>
                </c:pt>
                <c:pt idx="13">
                  <c:v>Põhja-Eesti</c:v>
                </c:pt>
                <c:pt idx="14">
                  <c:v>Virumaa</c:v>
                </c:pt>
                <c:pt idx="15">
                  <c:v>Kesk-Eesti</c:v>
                </c:pt>
                <c:pt idx="16">
                  <c:v>Lääne-Eesti</c:v>
                </c:pt>
                <c:pt idx="17">
                  <c:v>Lõuna-Eesti</c:v>
                </c:pt>
                <c:pt idx="18">
                  <c:v>Mahlad</c:v>
                </c:pt>
                <c:pt idx="19">
                  <c:v>Põhja-Eesti</c:v>
                </c:pt>
                <c:pt idx="20">
                  <c:v>Virumaa</c:v>
                </c:pt>
                <c:pt idx="21">
                  <c:v>Kesk-Eesti</c:v>
                </c:pt>
                <c:pt idx="22">
                  <c:v>Lääne-Eesti</c:v>
                </c:pt>
                <c:pt idx="23">
                  <c:v>Lõuna-Eesti</c:v>
                </c:pt>
                <c:pt idx="24">
                  <c:v>Maiustused</c:v>
                </c:pt>
                <c:pt idx="25">
                  <c:v>Põhja-Eesti</c:v>
                </c:pt>
                <c:pt idx="26">
                  <c:v>Virumaa</c:v>
                </c:pt>
                <c:pt idx="27">
                  <c:v>Kesk-Eesti</c:v>
                </c:pt>
                <c:pt idx="28">
                  <c:v>Lääne-Eesti</c:v>
                </c:pt>
                <c:pt idx="29">
                  <c:v>Lõuna-Eesti</c:v>
                </c:pt>
              </c:strCache>
            </c:strRef>
          </c:cat>
          <c:val>
            <c:numRef>
              <c:f>Q5_taust!$E$249:$E$278</c:f>
              <c:numCache>
                <c:formatCode>0</c:formatCode>
                <c:ptCount val="30"/>
                <c:pt idx="1">
                  <c:v>3.6945812807881802</c:v>
                </c:pt>
                <c:pt idx="2">
                  <c:v>4.8387096774193603</c:v>
                </c:pt>
                <c:pt idx="3">
                  <c:v>1.9607843137254899</c:v>
                </c:pt>
                <c:pt idx="4">
                  <c:v>2.5</c:v>
                </c:pt>
                <c:pt idx="5">
                  <c:v>5.7553956834532398</c:v>
                </c:pt>
                <c:pt idx="7">
                  <c:v>3.20197044334975</c:v>
                </c:pt>
                <c:pt idx="8">
                  <c:v>7.2580645161290303</c:v>
                </c:pt>
                <c:pt idx="11">
                  <c:v>2.1582733812949599</c:v>
                </c:pt>
                <c:pt idx="13">
                  <c:v>5.1724137931034502</c:v>
                </c:pt>
                <c:pt idx="14">
                  <c:v>4.0322580645161299</c:v>
                </c:pt>
                <c:pt idx="15">
                  <c:v>3.9215686274509798</c:v>
                </c:pt>
                <c:pt idx="16">
                  <c:v>2.5</c:v>
                </c:pt>
                <c:pt idx="17">
                  <c:v>2.1582733812949599</c:v>
                </c:pt>
                <c:pt idx="19">
                  <c:v>9.3596059113300498</c:v>
                </c:pt>
                <c:pt idx="20">
                  <c:v>5.6451612903225801</c:v>
                </c:pt>
                <c:pt idx="21">
                  <c:v>3.9215686274509798</c:v>
                </c:pt>
                <c:pt idx="22">
                  <c:v>10</c:v>
                </c:pt>
                <c:pt idx="23">
                  <c:v>4.3165467625899296</c:v>
                </c:pt>
                <c:pt idx="25">
                  <c:v>7.1428571428571397</c:v>
                </c:pt>
                <c:pt idx="26">
                  <c:v>8.0645161290322598</c:v>
                </c:pt>
                <c:pt idx="27">
                  <c:v>5.8823529411764701</c:v>
                </c:pt>
                <c:pt idx="28">
                  <c:v>2.5</c:v>
                </c:pt>
                <c:pt idx="29">
                  <c:v>5.7553956834532398</c:v>
                </c:pt>
              </c:numCache>
            </c:numRef>
          </c:val>
          <c:extLst>
            <c:ext xmlns:c16="http://schemas.microsoft.com/office/drawing/2014/chart" uri="{C3380CC4-5D6E-409C-BE32-E72D297353CC}">
              <c16:uniqueId val="{00000003-81A6-436C-9659-723889797A6E}"/>
            </c:ext>
          </c:extLst>
        </c:ser>
        <c:ser>
          <c:idx val="4"/>
          <c:order val="4"/>
          <c:tx>
            <c:strRef>
              <c:f>Q5_taust!$F$248</c:f>
              <c:strCache>
                <c:ptCount val="1"/>
                <c:pt idx="0">
                  <c:v>Kindlustunne puudub täielikult</c:v>
                </c:pt>
              </c:strCache>
            </c:strRef>
          </c:tx>
          <c:spPr>
            <a:solidFill>
              <a:srgbClr val="ED7D31"/>
            </a:solidFill>
            <a:ln w="0">
              <a:noFill/>
            </a:ln>
          </c:spPr>
          <c:invertIfNegative val="0"/>
          <c:dPt>
            <c:idx val="5"/>
            <c:invertIfNegative val="0"/>
            <c:bubble3D val="0"/>
            <c:extLst>
              <c:ext xmlns:c16="http://schemas.microsoft.com/office/drawing/2014/chart" uri="{C3380CC4-5D6E-409C-BE32-E72D297353CC}">
                <c16:uniqueId val="{00000004-81A6-436C-9659-723889797A6E}"/>
              </c:ext>
            </c:extLst>
          </c:dPt>
          <c:dLbls>
            <c:dLbl>
              <c:idx val="5"/>
              <c:layout>
                <c:manualLayout>
                  <c:x val="5.3220003522213297E-4"/>
                  <c:y val="3.8361447626275298E-3"/>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4-81A6-436C-9659-723889797A6E}"/>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Q5_taust!$A$249:$A$278</c:f>
              <c:strCache>
                <c:ptCount val="30"/>
                <c:pt idx="0">
                  <c:v>Leiva- ja saiatooted</c:v>
                </c:pt>
                <c:pt idx="1">
                  <c:v>Põhja-Eesti</c:v>
                </c:pt>
                <c:pt idx="2">
                  <c:v>Virumaa</c:v>
                </c:pt>
                <c:pt idx="3">
                  <c:v>Kesk-Eesti</c:v>
                </c:pt>
                <c:pt idx="4">
                  <c:v>Lääne-Eesti</c:v>
                </c:pt>
                <c:pt idx="5">
                  <c:v>Lõuna-Eesti</c:v>
                </c:pt>
                <c:pt idx="6">
                  <c:v>Juust</c:v>
                </c:pt>
                <c:pt idx="7">
                  <c:v>Põhja-Eesti</c:v>
                </c:pt>
                <c:pt idx="8">
                  <c:v>Virumaa</c:v>
                </c:pt>
                <c:pt idx="9">
                  <c:v>Kesk-Eesti</c:v>
                </c:pt>
                <c:pt idx="10">
                  <c:v>Lääne-Eesti</c:v>
                </c:pt>
                <c:pt idx="11">
                  <c:v>Lõuna-Eesti</c:v>
                </c:pt>
                <c:pt idx="12">
                  <c:v>Piim ja värske piima tooted</c:v>
                </c:pt>
                <c:pt idx="13">
                  <c:v>Põhja-Eesti</c:v>
                </c:pt>
                <c:pt idx="14">
                  <c:v>Virumaa</c:v>
                </c:pt>
                <c:pt idx="15">
                  <c:v>Kesk-Eesti</c:v>
                </c:pt>
                <c:pt idx="16">
                  <c:v>Lääne-Eesti</c:v>
                </c:pt>
                <c:pt idx="17">
                  <c:v>Lõuna-Eesti</c:v>
                </c:pt>
                <c:pt idx="18">
                  <c:v>Mahlad</c:v>
                </c:pt>
                <c:pt idx="19">
                  <c:v>Põhja-Eesti</c:v>
                </c:pt>
                <c:pt idx="20">
                  <c:v>Virumaa</c:v>
                </c:pt>
                <c:pt idx="21">
                  <c:v>Kesk-Eesti</c:v>
                </c:pt>
                <c:pt idx="22">
                  <c:v>Lääne-Eesti</c:v>
                </c:pt>
                <c:pt idx="23">
                  <c:v>Lõuna-Eesti</c:v>
                </c:pt>
                <c:pt idx="24">
                  <c:v>Maiustused</c:v>
                </c:pt>
                <c:pt idx="25">
                  <c:v>Põhja-Eesti</c:v>
                </c:pt>
                <c:pt idx="26">
                  <c:v>Virumaa</c:v>
                </c:pt>
                <c:pt idx="27">
                  <c:v>Kesk-Eesti</c:v>
                </c:pt>
                <c:pt idx="28">
                  <c:v>Lääne-Eesti</c:v>
                </c:pt>
                <c:pt idx="29">
                  <c:v>Lõuna-Eesti</c:v>
                </c:pt>
              </c:strCache>
            </c:strRef>
          </c:cat>
          <c:val>
            <c:numRef>
              <c:f>Q5_taust!$F$249:$F$278</c:f>
              <c:numCache>
                <c:formatCode>0</c:formatCode>
                <c:ptCount val="30"/>
                <c:pt idx="1">
                  <c:v>1.47783251231527</c:v>
                </c:pt>
                <c:pt idx="2">
                  <c:v>3.2258064516128999</c:v>
                </c:pt>
                <c:pt idx="5">
                  <c:v>0.71942446043165498</c:v>
                </c:pt>
                <c:pt idx="7">
                  <c:v>1.97044334975369</c:v>
                </c:pt>
                <c:pt idx="8">
                  <c:v>1.61290322580645</c:v>
                </c:pt>
                <c:pt idx="11">
                  <c:v>1.43884892086331</c:v>
                </c:pt>
                <c:pt idx="13">
                  <c:v>3.20197044334975</c:v>
                </c:pt>
                <c:pt idx="14">
                  <c:v>0.80645161290322598</c:v>
                </c:pt>
                <c:pt idx="16">
                  <c:v>1.25</c:v>
                </c:pt>
                <c:pt idx="17">
                  <c:v>1.43884892086331</c:v>
                </c:pt>
                <c:pt idx="19">
                  <c:v>5.4187192118226601</c:v>
                </c:pt>
                <c:pt idx="20">
                  <c:v>1.61290322580645</c:v>
                </c:pt>
                <c:pt idx="22">
                  <c:v>2.5</c:v>
                </c:pt>
                <c:pt idx="23">
                  <c:v>1.43884892086331</c:v>
                </c:pt>
                <c:pt idx="25">
                  <c:v>4.1871921182265996</c:v>
                </c:pt>
                <c:pt idx="26">
                  <c:v>2.4193548387096802</c:v>
                </c:pt>
                <c:pt idx="27">
                  <c:v>1.9607843137254899</c:v>
                </c:pt>
                <c:pt idx="28">
                  <c:v>3.75</c:v>
                </c:pt>
                <c:pt idx="29">
                  <c:v>3.5971223021582701</c:v>
                </c:pt>
              </c:numCache>
            </c:numRef>
          </c:val>
          <c:extLst>
            <c:ext xmlns:c16="http://schemas.microsoft.com/office/drawing/2014/chart" uri="{C3380CC4-5D6E-409C-BE32-E72D297353CC}">
              <c16:uniqueId val="{00000005-81A6-436C-9659-723889797A6E}"/>
            </c:ext>
          </c:extLst>
        </c:ser>
        <c:ser>
          <c:idx val="5"/>
          <c:order val="5"/>
          <c:tx>
            <c:strRef>
              <c:f>Q5_taust!$G$248</c:f>
              <c:strCache>
                <c:ptCount val="1"/>
                <c:pt idx="0">
                  <c:v>Ei oska öelda</c:v>
                </c:pt>
              </c:strCache>
            </c:strRef>
          </c:tx>
          <c:spPr>
            <a:solidFill>
              <a:srgbClr val="BFBFBF"/>
            </a:solidFill>
            <a:ln w="0">
              <a:noFill/>
            </a:ln>
          </c:spPr>
          <c:invertIfNegative val="0"/>
          <c:dPt>
            <c:idx val="4"/>
            <c:invertIfNegative val="0"/>
            <c:bubble3D val="0"/>
            <c:extLst>
              <c:ext xmlns:c16="http://schemas.microsoft.com/office/drawing/2014/chart" uri="{C3380CC4-5D6E-409C-BE32-E72D297353CC}">
                <c16:uniqueId val="{00000006-81A6-436C-9659-723889797A6E}"/>
              </c:ext>
            </c:extLst>
          </c:dPt>
          <c:dLbls>
            <c:dLbl>
              <c:idx val="4"/>
              <c:layout>
                <c:manualLayout>
                  <c:x val="5.0793640636191103E-3"/>
                  <c:y val="1.8747653032552E-7"/>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6-81A6-436C-9659-723889797A6E}"/>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Q5_taust!$A$249:$A$278</c:f>
              <c:strCache>
                <c:ptCount val="30"/>
                <c:pt idx="0">
                  <c:v>Leiva- ja saiatooted</c:v>
                </c:pt>
                <c:pt idx="1">
                  <c:v>Põhja-Eesti</c:v>
                </c:pt>
                <c:pt idx="2">
                  <c:v>Virumaa</c:v>
                </c:pt>
                <c:pt idx="3">
                  <c:v>Kesk-Eesti</c:v>
                </c:pt>
                <c:pt idx="4">
                  <c:v>Lääne-Eesti</c:v>
                </c:pt>
                <c:pt idx="5">
                  <c:v>Lõuna-Eesti</c:v>
                </c:pt>
                <c:pt idx="6">
                  <c:v>Juust</c:v>
                </c:pt>
                <c:pt idx="7">
                  <c:v>Põhja-Eesti</c:v>
                </c:pt>
                <c:pt idx="8">
                  <c:v>Virumaa</c:v>
                </c:pt>
                <c:pt idx="9">
                  <c:v>Kesk-Eesti</c:v>
                </c:pt>
                <c:pt idx="10">
                  <c:v>Lääne-Eesti</c:v>
                </c:pt>
                <c:pt idx="11">
                  <c:v>Lõuna-Eesti</c:v>
                </c:pt>
                <c:pt idx="12">
                  <c:v>Piim ja värske piima tooted</c:v>
                </c:pt>
                <c:pt idx="13">
                  <c:v>Põhja-Eesti</c:v>
                </c:pt>
                <c:pt idx="14">
                  <c:v>Virumaa</c:v>
                </c:pt>
                <c:pt idx="15">
                  <c:v>Kesk-Eesti</c:v>
                </c:pt>
                <c:pt idx="16">
                  <c:v>Lääne-Eesti</c:v>
                </c:pt>
                <c:pt idx="17">
                  <c:v>Lõuna-Eesti</c:v>
                </c:pt>
                <c:pt idx="18">
                  <c:v>Mahlad</c:v>
                </c:pt>
                <c:pt idx="19">
                  <c:v>Põhja-Eesti</c:v>
                </c:pt>
                <c:pt idx="20">
                  <c:v>Virumaa</c:v>
                </c:pt>
                <c:pt idx="21">
                  <c:v>Kesk-Eesti</c:v>
                </c:pt>
                <c:pt idx="22">
                  <c:v>Lääne-Eesti</c:v>
                </c:pt>
                <c:pt idx="23">
                  <c:v>Lõuna-Eesti</c:v>
                </c:pt>
                <c:pt idx="24">
                  <c:v>Maiustused</c:v>
                </c:pt>
                <c:pt idx="25">
                  <c:v>Põhja-Eesti</c:v>
                </c:pt>
                <c:pt idx="26">
                  <c:v>Virumaa</c:v>
                </c:pt>
                <c:pt idx="27">
                  <c:v>Kesk-Eesti</c:v>
                </c:pt>
                <c:pt idx="28">
                  <c:v>Lääne-Eesti</c:v>
                </c:pt>
                <c:pt idx="29">
                  <c:v>Lõuna-Eesti</c:v>
                </c:pt>
              </c:strCache>
            </c:strRef>
          </c:cat>
          <c:val>
            <c:numRef>
              <c:f>Q5_taust!$G$249:$G$278</c:f>
              <c:numCache>
                <c:formatCode>0</c:formatCode>
                <c:ptCount val="30"/>
                <c:pt idx="1">
                  <c:v>1.97044334975369</c:v>
                </c:pt>
                <c:pt idx="2">
                  <c:v>1.61290322580645</c:v>
                </c:pt>
                <c:pt idx="4">
                  <c:v>3.75</c:v>
                </c:pt>
                <c:pt idx="5">
                  <c:v>3.5971223021582701</c:v>
                </c:pt>
                <c:pt idx="7">
                  <c:v>2.2167487684729101</c:v>
                </c:pt>
                <c:pt idx="8">
                  <c:v>2.4193548387096802</c:v>
                </c:pt>
                <c:pt idx="9">
                  <c:v>1.9607843137254899</c:v>
                </c:pt>
                <c:pt idx="10">
                  <c:v>5</c:v>
                </c:pt>
                <c:pt idx="11">
                  <c:v>2.8776978417266199</c:v>
                </c:pt>
                <c:pt idx="13">
                  <c:v>2.4630541871921201</c:v>
                </c:pt>
                <c:pt idx="14">
                  <c:v>2.4193548387096802</c:v>
                </c:pt>
                <c:pt idx="16">
                  <c:v>3.75</c:v>
                </c:pt>
                <c:pt idx="17">
                  <c:v>2.8776978417266199</c:v>
                </c:pt>
                <c:pt idx="19">
                  <c:v>2.7093596059113301</c:v>
                </c:pt>
                <c:pt idx="20">
                  <c:v>4.0322580645161299</c:v>
                </c:pt>
                <c:pt idx="22">
                  <c:v>6.25</c:v>
                </c:pt>
                <c:pt idx="23">
                  <c:v>2.1582733812949599</c:v>
                </c:pt>
                <c:pt idx="25">
                  <c:v>3.20197044334975</c:v>
                </c:pt>
                <c:pt idx="26">
                  <c:v>4.0322580645161299</c:v>
                </c:pt>
                <c:pt idx="28">
                  <c:v>5</c:v>
                </c:pt>
                <c:pt idx="29">
                  <c:v>4.3165467625899296</c:v>
                </c:pt>
              </c:numCache>
            </c:numRef>
          </c:val>
          <c:extLst>
            <c:ext xmlns:c16="http://schemas.microsoft.com/office/drawing/2014/chart" uri="{C3380CC4-5D6E-409C-BE32-E72D297353CC}">
              <c16:uniqueId val="{00000007-81A6-436C-9659-723889797A6E}"/>
            </c:ext>
          </c:extLst>
        </c:ser>
        <c:dLbls>
          <c:showLegendKey val="0"/>
          <c:showVal val="0"/>
          <c:showCatName val="0"/>
          <c:showSerName val="0"/>
          <c:showPercent val="0"/>
          <c:showBubbleSize val="0"/>
        </c:dLbls>
        <c:gapWidth val="60"/>
        <c:shape val="box"/>
        <c:axId val="461718816"/>
        <c:axId val="461719208"/>
        <c:axId val="0"/>
      </c:bar3DChart>
      <c:catAx>
        <c:axId val="461718816"/>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200" b="1" strike="noStrike" spc="-1">
                <a:solidFill>
                  <a:srgbClr val="595959"/>
                </a:solidFill>
                <a:latin typeface="Calibri"/>
              </a:defRPr>
            </a:pPr>
            <a:endParaRPr lang="et-EE"/>
          </a:p>
        </c:txPr>
        <c:crossAx val="461719208"/>
        <c:crosses val="autoZero"/>
        <c:auto val="1"/>
        <c:lblAlgn val="ctr"/>
        <c:lblOffset val="100"/>
        <c:noMultiLvlLbl val="0"/>
      </c:catAx>
      <c:valAx>
        <c:axId val="461719208"/>
        <c:scaling>
          <c:orientation val="minMax"/>
        </c:scaling>
        <c:delete val="1"/>
        <c:axPos val="t"/>
        <c:numFmt formatCode="0%" sourceLinked="1"/>
        <c:majorTickMark val="none"/>
        <c:minorTickMark val="none"/>
        <c:tickLblPos val="nextTo"/>
        <c:crossAx val="461718816"/>
        <c:crosses val="autoZero"/>
        <c:crossBetween val="between"/>
      </c:valAx>
    </c:plotArea>
    <c:legend>
      <c:legendPos val="r"/>
      <c:overlay val="0"/>
      <c:spPr>
        <a:noFill/>
        <a:ln w="0">
          <a:noFill/>
        </a:ln>
      </c:spPr>
      <c:txPr>
        <a:bodyPr/>
        <a:lstStyle/>
        <a:p>
          <a:pPr>
            <a:defRPr sz="1200"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a:solidFill>
                  <a:srgbClr val="595959"/>
                </a:solidFill>
                <a:latin typeface="Calibri"/>
              </a:rPr>
              <a:t>Milline on Teie kindlustunne järgmiste tootegruppide ohutuse osas? 
</a:t>
            </a:r>
            <a:r>
              <a:rPr lang="et-EE" sz="1400" b="0" strike="noStrike" spc="-1">
                <a:solidFill>
                  <a:srgbClr val="595959"/>
                </a:solidFill>
                <a:latin typeface="Calibri"/>
              </a:rPr>
              <a:t>N=800</a:t>
            </a:r>
          </a:p>
        </c:rich>
      </c:tx>
      <c:layout>
        <c:manualLayout>
          <c:xMode val="edge"/>
          <c:yMode val="edge"/>
          <c:x val="0.17694565408929416"/>
          <c:y val="6.1023708751937022E-2"/>
        </c:manualLayout>
      </c:layout>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bar3DChart>
        <c:barDir val="bar"/>
        <c:grouping val="percentStacked"/>
        <c:varyColors val="0"/>
        <c:ser>
          <c:idx val="0"/>
          <c:order val="0"/>
          <c:tx>
            <c:strRef>
              <c:f>Q5_taust!$B$285</c:f>
              <c:strCache>
                <c:ptCount val="1"/>
                <c:pt idx="0">
                  <c:v>Olen täiesti kindel</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Q5_taust!$A$286:$A$315</c:f>
              <c:strCache>
                <c:ptCount val="30"/>
                <c:pt idx="0">
                  <c:v>Klaaspurkides ja –pudelites toit</c:v>
                </c:pt>
                <c:pt idx="1">
                  <c:v>Põhja-Eesti</c:v>
                </c:pt>
                <c:pt idx="2">
                  <c:v>Virumaa</c:v>
                </c:pt>
                <c:pt idx="3">
                  <c:v>Kesk-Eesti</c:v>
                </c:pt>
                <c:pt idx="4">
                  <c:v>Lääne-Eesti</c:v>
                </c:pt>
                <c:pt idx="5">
                  <c:v>Lõuna-Eesti</c:v>
                </c:pt>
                <c:pt idx="6">
                  <c:v>Külmutatud tooted</c:v>
                </c:pt>
                <c:pt idx="7">
                  <c:v>Põhja-Eesti</c:v>
                </c:pt>
                <c:pt idx="8">
                  <c:v>Virumaa</c:v>
                </c:pt>
                <c:pt idx="9">
                  <c:v>Kesk-Eesti</c:v>
                </c:pt>
                <c:pt idx="10">
                  <c:v>Lääne-Eesti</c:v>
                </c:pt>
                <c:pt idx="11">
                  <c:v>Lõuna-Eesti</c:v>
                </c:pt>
                <c:pt idx="12">
                  <c:v>Sealiha</c:v>
                </c:pt>
                <c:pt idx="13">
                  <c:v>Põhja-Eesti</c:v>
                </c:pt>
                <c:pt idx="14">
                  <c:v>Virumaa</c:v>
                </c:pt>
                <c:pt idx="15">
                  <c:v>Kesk-Eesti</c:v>
                </c:pt>
                <c:pt idx="16">
                  <c:v>Lääne-Eesti</c:v>
                </c:pt>
                <c:pt idx="17">
                  <c:v>Lõuna-Eesti</c:v>
                </c:pt>
                <c:pt idx="18">
                  <c:v>Veiseliha</c:v>
                </c:pt>
                <c:pt idx="19">
                  <c:v>Põhja-Eesti</c:v>
                </c:pt>
                <c:pt idx="20">
                  <c:v>Virumaa</c:v>
                </c:pt>
                <c:pt idx="21">
                  <c:v>Kesk-Eesti</c:v>
                </c:pt>
                <c:pt idx="22">
                  <c:v>Lääne-Eesti</c:v>
                </c:pt>
                <c:pt idx="23">
                  <c:v>Lõuna-Eesti</c:v>
                </c:pt>
                <c:pt idx="24">
                  <c:v>Plekist konservikarpides toit</c:v>
                </c:pt>
                <c:pt idx="25">
                  <c:v>Põhja-Eesti</c:v>
                </c:pt>
                <c:pt idx="26">
                  <c:v>Virumaa</c:v>
                </c:pt>
                <c:pt idx="27">
                  <c:v>Kesk-Eesti</c:v>
                </c:pt>
                <c:pt idx="28">
                  <c:v>Lääne-Eesti</c:v>
                </c:pt>
                <c:pt idx="29">
                  <c:v>Lõuna-Eesti</c:v>
                </c:pt>
              </c:strCache>
            </c:strRef>
          </c:cat>
          <c:val>
            <c:numRef>
              <c:f>Q5_taust!$B$286:$B$315</c:f>
              <c:numCache>
                <c:formatCode>0</c:formatCode>
                <c:ptCount val="30"/>
                <c:pt idx="1">
                  <c:v>16.995073891625601</c:v>
                </c:pt>
                <c:pt idx="2">
                  <c:v>13.709677419354801</c:v>
                </c:pt>
                <c:pt idx="3">
                  <c:v>19.6078431372549</c:v>
                </c:pt>
                <c:pt idx="4">
                  <c:v>8.75</c:v>
                </c:pt>
                <c:pt idx="5">
                  <c:v>12.9496402877698</c:v>
                </c:pt>
                <c:pt idx="7">
                  <c:v>14.0394088669951</c:v>
                </c:pt>
                <c:pt idx="8">
                  <c:v>17.741935483871</c:v>
                </c:pt>
                <c:pt idx="9">
                  <c:v>13.7254901960784</c:v>
                </c:pt>
                <c:pt idx="10">
                  <c:v>10</c:v>
                </c:pt>
                <c:pt idx="11">
                  <c:v>12.9496402877698</c:v>
                </c:pt>
                <c:pt idx="13">
                  <c:v>9.3596059113300498</c:v>
                </c:pt>
                <c:pt idx="14">
                  <c:v>16.129032258064498</c:v>
                </c:pt>
                <c:pt idx="15">
                  <c:v>19.6078431372549</c:v>
                </c:pt>
                <c:pt idx="16">
                  <c:v>15</c:v>
                </c:pt>
                <c:pt idx="17">
                  <c:v>13.6690647482014</c:v>
                </c:pt>
                <c:pt idx="19">
                  <c:v>9.3596059113300498</c:v>
                </c:pt>
                <c:pt idx="20">
                  <c:v>16.935483870967701</c:v>
                </c:pt>
                <c:pt idx="21">
                  <c:v>19.6078431372549</c:v>
                </c:pt>
                <c:pt idx="22">
                  <c:v>12.5</c:v>
                </c:pt>
                <c:pt idx="23">
                  <c:v>10.791366906474799</c:v>
                </c:pt>
                <c:pt idx="25">
                  <c:v>11.822660098522199</c:v>
                </c:pt>
                <c:pt idx="26">
                  <c:v>10.4838709677419</c:v>
                </c:pt>
                <c:pt idx="27">
                  <c:v>15.6862745098039</c:v>
                </c:pt>
                <c:pt idx="28">
                  <c:v>5</c:v>
                </c:pt>
                <c:pt idx="29">
                  <c:v>12.9496402877698</c:v>
                </c:pt>
              </c:numCache>
            </c:numRef>
          </c:val>
          <c:extLst>
            <c:ext xmlns:c16="http://schemas.microsoft.com/office/drawing/2014/chart" uri="{C3380CC4-5D6E-409C-BE32-E72D297353CC}">
              <c16:uniqueId val="{00000000-BB7A-4779-B341-9E1D94B4A93C}"/>
            </c:ext>
          </c:extLst>
        </c:ser>
        <c:ser>
          <c:idx val="1"/>
          <c:order val="1"/>
          <c:tx>
            <c:strRef>
              <c:f>Q5_taust!$C$285</c:f>
              <c:strCache>
                <c:ptCount val="1"/>
                <c:pt idx="0">
                  <c:v>Pigem olen kindel</c:v>
                </c:pt>
              </c:strCache>
            </c:strRef>
          </c:tx>
          <c:spPr>
            <a:solidFill>
              <a:srgbClr val="4472C4"/>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Q5_taust!$A$286:$A$315</c:f>
              <c:strCache>
                <c:ptCount val="30"/>
                <c:pt idx="0">
                  <c:v>Klaaspurkides ja –pudelites toit</c:v>
                </c:pt>
                <c:pt idx="1">
                  <c:v>Põhja-Eesti</c:v>
                </c:pt>
                <c:pt idx="2">
                  <c:v>Virumaa</c:v>
                </c:pt>
                <c:pt idx="3">
                  <c:v>Kesk-Eesti</c:v>
                </c:pt>
                <c:pt idx="4">
                  <c:v>Lääne-Eesti</c:v>
                </c:pt>
                <c:pt idx="5">
                  <c:v>Lõuna-Eesti</c:v>
                </c:pt>
                <c:pt idx="6">
                  <c:v>Külmutatud tooted</c:v>
                </c:pt>
                <c:pt idx="7">
                  <c:v>Põhja-Eesti</c:v>
                </c:pt>
                <c:pt idx="8">
                  <c:v>Virumaa</c:v>
                </c:pt>
                <c:pt idx="9">
                  <c:v>Kesk-Eesti</c:v>
                </c:pt>
                <c:pt idx="10">
                  <c:v>Lääne-Eesti</c:v>
                </c:pt>
                <c:pt idx="11">
                  <c:v>Lõuna-Eesti</c:v>
                </c:pt>
                <c:pt idx="12">
                  <c:v>Sealiha</c:v>
                </c:pt>
                <c:pt idx="13">
                  <c:v>Põhja-Eesti</c:v>
                </c:pt>
                <c:pt idx="14">
                  <c:v>Virumaa</c:v>
                </c:pt>
                <c:pt idx="15">
                  <c:v>Kesk-Eesti</c:v>
                </c:pt>
                <c:pt idx="16">
                  <c:v>Lääne-Eesti</c:v>
                </c:pt>
                <c:pt idx="17">
                  <c:v>Lõuna-Eesti</c:v>
                </c:pt>
                <c:pt idx="18">
                  <c:v>Veiseliha</c:v>
                </c:pt>
                <c:pt idx="19">
                  <c:v>Põhja-Eesti</c:v>
                </c:pt>
                <c:pt idx="20">
                  <c:v>Virumaa</c:v>
                </c:pt>
                <c:pt idx="21">
                  <c:v>Kesk-Eesti</c:v>
                </c:pt>
                <c:pt idx="22">
                  <c:v>Lääne-Eesti</c:v>
                </c:pt>
                <c:pt idx="23">
                  <c:v>Lõuna-Eesti</c:v>
                </c:pt>
                <c:pt idx="24">
                  <c:v>Plekist konservikarpides toit</c:v>
                </c:pt>
                <c:pt idx="25">
                  <c:v>Põhja-Eesti</c:v>
                </c:pt>
                <c:pt idx="26">
                  <c:v>Virumaa</c:v>
                </c:pt>
                <c:pt idx="27">
                  <c:v>Kesk-Eesti</c:v>
                </c:pt>
                <c:pt idx="28">
                  <c:v>Lääne-Eesti</c:v>
                </c:pt>
                <c:pt idx="29">
                  <c:v>Lõuna-Eesti</c:v>
                </c:pt>
              </c:strCache>
            </c:strRef>
          </c:cat>
          <c:val>
            <c:numRef>
              <c:f>Q5_taust!$C$286:$C$315</c:f>
              <c:numCache>
                <c:formatCode>0</c:formatCode>
                <c:ptCount val="30"/>
                <c:pt idx="1">
                  <c:v>47.044334975369502</c:v>
                </c:pt>
                <c:pt idx="2">
                  <c:v>48.387096774193601</c:v>
                </c:pt>
                <c:pt idx="3">
                  <c:v>58.823529411764703</c:v>
                </c:pt>
                <c:pt idx="4">
                  <c:v>60</c:v>
                </c:pt>
                <c:pt idx="5">
                  <c:v>54.676258992805799</c:v>
                </c:pt>
                <c:pt idx="7">
                  <c:v>44.088669950738897</c:v>
                </c:pt>
                <c:pt idx="8">
                  <c:v>35.4838709677419</c:v>
                </c:pt>
                <c:pt idx="9">
                  <c:v>45.098039215686299</c:v>
                </c:pt>
                <c:pt idx="10">
                  <c:v>45</c:v>
                </c:pt>
                <c:pt idx="11">
                  <c:v>41.0071942446043</c:v>
                </c:pt>
                <c:pt idx="13">
                  <c:v>42.857142857142897</c:v>
                </c:pt>
                <c:pt idx="14">
                  <c:v>43.548387096774199</c:v>
                </c:pt>
                <c:pt idx="15">
                  <c:v>54.901960784313701</c:v>
                </c:pt>
                <c:pt idx="16">
                  <c:v>53.75</c:v>
                </c:pt>
                <c:pt idx="17">
                  <c:v>50.359712230215798</c:v>
                </c:pt>
                <c:pt idx="19">
                  <c:v>47.783251231527103</c:v>
                </c:pt>
                <c:pt idx="20">
                  <c:v>39.5161290322581</c:v>
                </c:pt>
                <c:pt idx="21">
                  <c:v>49.019607843137301</c:v>
                </c:pt>
                <c:pt idx="22">
                  <c:v>60</c:v>
                </c:pt>
                <c:pt idx="23">
                  <c:v>50.359712230215798</c:v>
                </c:pt>
                <c:pt idx="25">
                  <c:v>33.743842364532</c:v>
                </c:pt>
                <c:pt idx="26">
                  <c:v>39.5161290322581</c:v>
                </c:pt>
                <c:pt idx="27">
                  <c:v>43.137254901960802</c:v>
                </c:pt>
                <c:pt idx="28">
                  <c:v>46.25</c:v>
                </c:pt>
                <c:pt idx="29">
                  <c:v>41.0071942446043</c:v>
                </c:pt>
              </c:numCache>
            </c:numRef>
          </c:val>
          <c:extLst>
            <c:ext xmlns:c16="http://schemas.microsoft.com/office/drawing/2014/chart" uri="{C3380CC4-5D6E-409C-BE32-E72D297353CC}">
              <c16:uniqueId val="{00000001-BB7A-4779-B341-9E1D94B4A93C}"/>
            </c:ext>
          </c:extLst>
        </c:ser>
        <c:ser>
          <c:idx val="2"/>
          <c:order val="2"/>
          <c:tx>
            <c:strRef>
              <c:f>Q5_taust!$D$285</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Q5_taust!$A$286:$A$315</c:f>
              <c:strCache>
                <c:ptCount val="30"/>
                <c:pt idx="0">
                  <c:v>Klaaspurkides ja –pudelites toit</c:v>
                </c:pt>
                <c:pt idx="1">
                  <c:v>Põhja-Eesti</c:v>
                </c:pt>
                <c:pt idx="2">
                  <c:v>Virumaa</c:v>
                </c:pt>
                <c:pt idx="3">
                  <c:v>Kesk-Eesti</c:v>
                </c:pt>
                <c:pt idx="4">
                  <c:v>Lääne-Eesti</c:v>
                </c:pt>
                <c:pt idx="5">
                  <c:v>Lõuna-Eesti</c:v>
                </c:pt>
                <c:pt idx="6">
                  <c:v>Külmutatud tooted</c:v>
                </c:pt>
                <c:pt idx="7">
                  <c:v>Põhja-Eesti</c:v>
                </c:pt>
                <c:pt idx="8">
                  <c:v>Virumaa</c:v>
                </c:pt>
                <c:pt idx="9">
                  <c:v>Kesk-Eesti</c:v>
                </c:pt>
                <c:pt idx="10">
                  <c:v>Lääne-Eesti</c:v>
                </c:pt>
                <c:pt idx="11">
                  <c:v>Lõuna-Eesti</c:v>
                </c:pt>
                <c:pt idx="12">
                  <c:v>Sealiha</c:v>
                </c:pt>
                <c:pt idx="13">
                  <c:v>Põhja-Eesti</c:v>
                </c:pt>
                <c:pt idx="14">
                  <c:v>Virumaa</c:v>
                </c:pt>
                <c:pt idx="15">
                  <c:v>Kesk-Eesti</c:v>
                </c:pt>
                <c:pt idx="16">
                  <c:v>Lääne-Eesti</c:v>
                </c:pt>
                <c:pt idx="17">
                  <c:v>Lõuna-Eesti</c:v>
                </c:pt>
                <c:pt idx="18">
                  <c:v>Veiseliha</c:v>
                </c:pt>
                <c:pt idx="19">
                  <c:v>Põhja-Eesti</c:v>
                </c:pt>
                <c:pt idx="20">
                  <c:v>Virumaa</c:v>
                </c:pt>
                <c:pt idx="21">
                  <c:v>Kesk-Eesti</c:v>
                </c:pt>
                <c:pt idx="22">
                  <c:v>Lääne-Eesti</c:v>
                </c:pt>
                <c:pt idx="23">
                  <c:v>Lõuna-Eesti</c:v>
                </c:pt>
                <c:pt idx="24">
                  <c:v>Plekist konservikarpides toit</c:v>
                </c:pt>
                <c:pt idx="25">
                  <c:v>Põhja-Eesti</c:v>
                </c:pt>
                <c:pt idx="26">
                  <c:v>Virumaa</c:v>
                </c:pt>
                <c:pt idx="27">
                  <c:v>Kesk-Eesti</c:v>
                </c:pt>
                <c:pt idx="28">
                  <c:v>Lääne-Eesti</c:v>
                </c:pt>
                <c:pt idx="29">
                  <c:v>Lõuna-Eesti</c:v>
                </c:pt>
              </c:strCache>
            </c:strRef>
          </c:cat>
          <c:val>
            <c:numRef>
              <c:f>Q5_taust!$D$286:$D$315</c:f>
              <c:numCache>
                <c:formatCode>0</c:formatCode>
                <c:ptCount val="30"/>
                <c:pt idx="1">
                  <c:v>24.630541871921199</c:v>
                </c:pt>
                <c:pt idx="2">
                  <c:v>21.7741935483871</c:v>
                </c:pt>
                <c:pt idx="3">
                  <c:v>19.6078431372549</c:v>
                </c:pt>
                <c:pt idx="4">
                  <c:v>15</c:v>
                </c:pt>
                <c:pt idx="5">
                  <c:v>23.741007194244599</c:v>
                </c:pt>
                <c:pt idx="7">
                  <c:v>28.0788177339901</c:v>
                </c:pt>
                <c:pt idx="8">
                  <c:v>29.0322580645161</c:v>
                </c:pt>
                <c:pt idx="9">
                  <c:v>33.3333333333333</c:v>
                </c:pt>
                <c:pt idx="10">
                  <c:v>28.75</c:v>
                </c:pt>
                <c:pt idx="11">
                  <c:v>34.532374100719402</c:v>
                </c:pt>
                <c:pt idx="13">
                  <c:v>28.325123152709399</c:v>
                </c:pt>
                <c:pt idx="14">
                  <c:v>29.838709677419399</c:v>
                </c:pt>
                <c:pt idx="15">
                  <c:v>21.568627450980401</c:v>
                </c:pt>
                <c:pt idx="16">
                  <c:v>17.5</c:v>
                </c:pt>
                <c:pt idx="17">
                  <c:v>20.863309352518002</c:v>
                </c:pt>
                <c:pt idx="19">
                  <c:v>23.1527093596059</c:v>
                </c:pt>
                <c:pt idx="20">
                  <c:v>31.451612903225801</c:v>
                </c:pt>
                <c:pt idx="21">
                  <c:v>21.568627450980401</c:v>
                </c:pt>
                <c:pt idx="22">
                  <c:v>12.5</c:v>
                </c:pt>
                <c:pt idx="23">
                  <c:v>17.266187050359701</c:v>
                </c:pt>
                <c:pt idx="25">
                  <c:v>31.5270935960591</c:v>
                </c:pt>
                <c:pt idx="26">
                  <c:v>29.838709677419399</c:v>
                </c:pt>
                <c:pt idx="27">
                  <c:v>37.254901960784302</c:v>
                </c:pt>
                <c:pt idx="28">
                  <c:v>26.25</c:v>
                </c:pt>
                <c:pt idx="29">
                  <c:v>24.460431654676299</c:v>
                </c:pt>
              </c:numCache>
            </c:numRef>
          </c:val>
          <c:extLst>
            <c:ext xmlns:c16="http://schemas.microsoft.com/office/drawing/2014/chart" uri="{C3380CC4-5D6E-409C-BE32-E72D297353CC}">
              <c16:uniqueId val="{00000002-BB7A-4779-B341-9E1D94B4A93C}"/>
            </c:ext>
          </c:extLst>
        </c:ser>
        <c:ser>
          <c:idx val="3"/>
          <c:order val="3"/>
          <c:tx>
            <c:strRef>
              <c:f>Q5_taust!$E$285</c:f>
              <c:strCache>
                <c:ptCount val="1"/>
                <c:pt idx="0">
                  <c:v>Pigem ei ole kindel</c:v>
                </c:pt>
              </c:strCache>
            </c:strRef>
          </c:tx>
          <c:spPr>
            <a:solidFill>
              <a:srgbClr val="F4B18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Q5_taust!$A$286:$A$315</c:f>
              <c:strCache>
                <c:ptCount val="30"/>
                <c:pt idx="0">
                  <c:v>Klaaspurkides ja –pudelites toit</c:v>
                </c:pt>
                <c:pt idx="1">
                  <c:v>Põhja-Eesti</c:v>
                </c:pt>
                <c:pt idx="2">
                  <c:v>Virumaa</c:v>
                </c:pt>
                <c:pt idx="3">
                  <c:v>Kesk-Eesti</c:v>
                </c:pt>
                <c:pt idx="4">
                  <c:v>Lääne-Eesti</c:v>
                </c:pt>
                <c:pt idx="5">
                  <c:v>Lõuna-Eesti</c:v>
                </c:pt>
                <c:pt idx="6">
                  <c:v>Külmutatud tooted</c:v>
                </c:pt>
                <c:pt idx="7">
                  <c:v>Põhja-Eesti</c:v>
                </c:pt>
                <c:pt idx="8">
                  <c:v>Virumaa</c:v>
                </c:pt>
                <c:pt idx="9">
                  <c:v>Kesk-Eesti</c:v>
                </c:pt>
                <c:pt idx="10">
                  <c:v>Lääne-Eesti</c:v>
                </c:pt>
                <c:pt idx="11">
                  <c:v>Lõuna-Eesti</c:v>
                </c:pt>
                <c:pt idx="12">
                  <c:v>Sealiha</c:v>
                </c:pt>
                <c:pt idx="13">
                  <c:v>Põhja-Eesti</c:v>
                </c:pt>
                <c:pt idx="14">
                  <c:v>Virumaa</c:v>
                </c:pt>
                <c:pt idx="15">
                  <c:v>Kesk-Eesti</c:v>
                </c:pt>
                <c:pt idx="16">
                  <c:v>Lääne-Eesti</c:v>
                </c:pt>
                <c:pt idx="17">
                  <c:v>Lõuna-Eesti</c:v>
                </c:pt>
                <c:pt idx="18">
                  <c:v>Veiseliha</c:v>
                </c:pt>
                <c:pt idx="19">
                  <c:v>Põhja-Eesti</c:v>
                </c:pt>
                <c:pt idx="20">
                  <c:v>Virumaa</c:v>
                </c:pt>
                <c:pt idx="21">
                  <c:v>Kesk-Eesti</c:v>
                </c:pt>
                <c:pt idx="22">
                  <c:v>Lääne-Eesti</c:v>
                </c:pt>
                <c:pt idx="23">
                  <c:v>Lõuna-Eesti</c:v>
                </c:pt>
                <c:pt idx="24">
                  <c:v>Plekist konservikarpides toit</c:v>
                </c:pt>
                <c:pt idx="25">
                  <c:v>Põhja-Eesti</c:v>
                </c:pt>
                <c:pt idx="26">
                  <c:v>Virumaa</c:v>
                </c:pt>
                <c:pt idx="27">
                  <c:v>Kesk-Eesti</c:v>
                </c:pt>
                <c:pt idx="28">
                  <c:v>Lääne-Eesti</c:v>
                </c:pt>
                <c:pt idx="29">
                  <c:v>Lõuna-Eesti</c:v>
                </c:pt>
              </c:strCache>
            </c:strRef>
          </c:cat>
          <c:val>
            <c:numRef>
              <c:f>Q5_taust!$E$286:$E$315</c:f>
              <c:numCache>
                <c:formatCode>0</c:formatCode>
                <c:ptCount val="30"/>
                <c:pt idx="1">
                  <c:v>6.4039408866995098</c:v>
                </c:pt>
                <c:pt idx="2">
                  <c:v>12.0967741935484</c:v>
                </c:pt>
                <c:pt idx="3">
                  <c:v>1.9607843137254899</c:v>
                </c:pt>
                <c:pt idx="4">
                  <c:v>8.75</c:v>
                </c:pt>
                <c:pt idx="5">
                  <c:v>2.8776978417266199</c:v>
                </c:pt>
                <c:pt idx="7">
                  <c:v>7.8817733990147802</c:v>
                </c:pt>
                <c:pt idx="8">
                  <c:v>13.709677419354801</c:v>
                </c:pt>
                <c:pt idx="9">
                  <c:v>5.8823529411764701</c:v>
                </c:pt>
                <c:pt idx="10">
                  <c:v>8.75</c:v>
                </c:pt>
                <c:pt idx="11">
                  <c:v>6.47482014388489</c:v>
                </c:pt>
                <c:pt idx="13">
                  <c:v>8.8669950738916299</c:v>
                </c:pt>
                <c:pt idx="14">
                  <c:v>6.4516129032258096</c:v>
                </c:pt>
                <c:pt idx="15">
                  <c:v>3.9215686274509798</c:v>
                </c:pt>
                <c:pt idx="16">
                  <c:v>7.5</c:v>
                </c:pt>
                <c:pt idx="17">
                  <c:v>10.071942446043201</c:v>
                </c:pt>
                <c:pt idx="19">
                  <c:v>7.6354679802955703</c:v>
                </c:pt>
                <c:pt idx="20">
                  <c:v>5.6451612903225801</c:v>
                </c:pt>
                <c:pt idx="21">
                  <c:v>1.9607843137254899</c:v>
                </c:pt>
                <c:pt idx="22">
                  <c:v>7.5</c:v>
                </c:pt>
                <c:pt idx="23">
                  <c:v>7.9136690647482002</c:v>
                </c:pt>
                <c:pt idx="25">
                  <c:v>13.7931034482759</c:v>
                </c:pt>
                <c:pt idx="26">
                  <c:v>11.290322580645199</c:v>
                </c:pt>
                <c:pt idx="27">
                  <c:v>3.9215686274509798</c:v>
                </c:pt>
                <c:pt idx="28">
                  <c:v>12.5</c:v>
                </c:pt>
                <c:pt idx="29">
                  <c:v>12.2302158273381</c:v>
                </c:pt>
              </c:numCache>
            </c:numRef>
          </c:val>
          <c:extLst>
            <c:ext xmlns:c16="http://schemas.microsoft.com/office/drawing/2014/chart" uri="{C3380CC4-5D6E-409C-BE32-E72D297353CC}">
              <c16:uniqueId val="{00000003-BB7A-4779-B341-9E1D94B4A93C}"/>
            </c:ext>
          </c:extLst>
        </c:ser>
        <c:ser>
          <c:idx val="4"/>
          <c:order val="4"/>
          <c:tx>
            <c:strRef>
              <c:f>Q5_taust!$F$285</c:f>
              <c:strCache>
                <c:ptCount val="1"/>
                <c:pt idx="0">
                  <c:v>Kindlustunne puudub täielikult</c:v>
                </c:pt>
              </c:strCache>
            </c:strRef>
          </c:tx>
          <c:spPr>
            <a:solidFill>
              <a:srgbClr val="ED7D31"/>
            </a:solidFill>
            <a:ln w="0">
              <a:noFill/>
            </a:ln>
          </c:spPr>
          <c:invertIfNegative val="0"/>
          <c:dPt>
            <c:idx val="5"/>
            <c:invertIfNegative val="0"/>
            <c:bubble3D val="0"/>
            <c:extLst>
              <c:ext xmlns:c16="http://schemas.microsoft.com/office/drawing/2014/chart" uri="{C3380CC4-5D6E-409C-BE32-E72D297353CC}">
                <c16:uniqueId val="{00000004-BB7A-4779-B341-9E1D94B4A93C}"/>
              </c:ext>
            </c:extLst>
          </c:dPt>
          <c:dLbls>
            <c:dLbl>
              <c:idx val="5"/>
              <c:layout>
                <c:manualLayout>
                  <c:x val="5.3220003522213297E-4"/>
                  <c:y val="3.8361447626275298E-3"/>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4-BB7A-4779-B341-9E1D94B4A93C}"/>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Q5_taust!$A$286:$A$315</c:f>
              <c:strCache>
                <c:ptCount val="30"/>
                <c:pt idx="0">
                  <c:v>Klaaspurkides ja –pudelites toit</c:v>
                </c:pt>
                <c:pt idx="1">
                  <c:v>Põhja-Eesti</c:v>
                </c:pt>
                <c:pt idx="2">
                  <c:v>Virumaa</c:v>
                </c:pt>
                <c:pt idx="3">
                  <c:v>Kesk-Eesti</c:v>
                </c:pt>
                <c:pt idx="4">
                  <c:v>Lääne-Eesti</c:v>
                </c:pt>
                <c:pt idx="5">
                  <c:v>Lõuna-Eesti</c:v>
                </c:pt>
                <c:pt idx="6">
                  <c:v>Külmutatud tooted</c:v>
                </c:pt>
                <c:pt idx="7">
                  <c:v>Põhja-Eesti</c:v>
                </c:pt>
                <c:pt idx="8">
                  <c:v>Virumaa</c:v>
                </c:pt>
                <c:pt idx="9">
                  <c:v>Kesk-Eesti</c:v>
                </c:pt>
                <c:pt idx="10">
                  <c:v>Lääne-Eesti</c:v>
                </c:pt>
                <c:pt idx="11">
                  <c:v>Lõuna-Eesti</c:v>
                </c:pt>
                <c:pt idx="12">
                  <c:v>Sealiha</c:v>
                </c:pt>
                <c:pt idx="13">
                  <c:v>Põhja-Eesti</c:v>
                </c:pt>
                <c:pt idx="14">
                  <c:v>Virumaa</c:v>
                </c:pt>
                <c:pt idx="15">
                  <c:v>Kesk-Eesti</c:v>
                </c:pt>
                <c:pt idx="16">
                  <c:v>Lääne-Eesti</c:v>
                </c:pt>
                <c:pt idx="17">
                  <c:v>Lõuna-Eesti</c:v>
                </c:pt>
                <c:pt idx="18">
                  <c:v>Veiseliha</c:v>
                </c:pt>
                <c:pt idx="19">
                  <c:v>Põhja-Eesti</c:v>
                </c:pt>
                <c:pt idx="20">
                  <c:v>Virumaa</c:v>
                </c:pt>
                <c:pt idx="21">
                  <c:v>Kesk-Eesti</c:v>
                </c:pt>
                <c:pt idx="22">
                  <c:v>Lääne-Eesti</c:v>
                </c:pt>
                <c:pt idx="23">
                  <c:v>Lõuna-Eesti</c:v>
                </c:pt>
                <c:pt idx="24">
                  <c:v>Plekist konservikarpides toit</c:v>
                </c:pt>
                <c:pt idx="25">
                  <c:v>Põhja-Eesti</c:v>
                </c:pt>
                <c:pt idx="26">
                  <c:v>Virumaa</c:v>
                </c:pt>
                <c:pt idx="27">
                  <c:v>Kesk-Eesti</c:v>
                </c:pt>
                <c:pt idx="28">
                  <c:v>Lääne-Eesti</c:v>
                </c:pt>
                <c:pt idx="29">
                  <c:v>Lõuna-Eesti</c:v>
                </c:pt>
              </c:strCache>
            </c:strRef>
          </c:cat>
          <c:val>
            <c:numRef>
              <c:f>Q5_taust!$F$286:$F$315</c:f>
              <c:numCache>
                <c:formatCode>0</c:formatCode>
                <c:ptCount val="30"/>
                <c:pt idx="1">
                  <c:v>1.72413793103448</c:v>
                </c:pt>
                <c:pt idx="2">
                  <c:v>1.61290322580645</c:v>
                </c:pt>
                <c:pt idx="4">
                  <c:v>1.25</c:v>
                </c:pt>
                <c:pt idx="5">
                  <c:v>2.1582733812949599</c:v>
                </c:pt>
                <c:pt idx="7">
                  <c:v>3.20197044334975</c:v>
                </c:pt>
                <c:pt idx="8">
                  <c:v>2.4193548387096802</c:v>
                </c:pt>
                <c:pt idx="9">
                  <c:v>1.9607843137254899</c:v>
                </c:pt>
                <c:pt idx="10">
                  <c:v>2.5</c:v>
                </c:pt>
                <c:pt idx="11">
                  <c:v>2.8776978417266199</c:v>
                </c:pt>
                <c:pt idx="13">
                  <c:v>3.9408866995073901</c:v>
                </c:pt>
                <c:pt idx="16">
                  <c:v>1.25</c:v>
                </c:pt>
                <c:pt idx="17">
                  <c:v>0.71942446043165498</c:v>
                </c:pt>
                <c:pt idx="19">
                  <c:v>3.4482758620689702</c:v>
                </c:pt>
                <c:pt idx="22">
                  <c:v>1.25</c:v>
                </c:pt>
                <c:pt idx="23">
                  <c:v>3.5971223021582701</c:v>
                </c:pt>
                <c:pt idx="25">
                  <c:v>3.6945812807881802</c:v>
                </c:pt>
                <c:pt idx="26">
                  <c:v>4.0322580645161299</c:v>
                </c:pt>
                <c:pt idx="28">
                  <c:v>3.75</c:v>
                </c:pt>
                <c:pt idx="29">
                  <c:v>5.0359712230215798</c:v>
                </c:pt>
              </c:numCache>
            </c:numRef>
          </c:val>
          <c:extLst>
            <c:ext xmlns:c16="http://schemas.microsoft.com/office/drawing/2014/chart" uri="{C3380CC4-5D6E-409C-BE32-E72D297353CC}">
              <c16:uniqueId val="{00000005-BB7A-4779-B341-9E1D94B4A93C}"/>
            </c:ext>
          </c:extLst>
        </c:ser>
        <c:ser>
          <c:idx val="5"/>
          <c:order val="5"/>
          <c:tx>
            <c:strRef>
              <c:f>Q5_taust!$G$285</c:f>
              <c:strCache>
                <c:ptCount val="1"/>
                <c:pt idx="0">
                  <c:v>Ei oska öelda</c:v>
                </c:pt>
              </c:strCache>
            </c:strRef>
          </c:tx>
          <c:spPr>
            <a:solidFill>
              <a:srgbClr val="BFBFBF"/>
            </a:solidFill>
            <a:ln w="0">
              <a:noFill/>
            </a:ln>
          </c:spPr>
          <c:invertIfNegative val="0"/>
          <c:dPt>
            <c:idx val="4"/>
            <c:invertIfNegative val="0"/>
            <c:bubble3D val="0"/>
            <c:extLst>
              <c:ext xmlns:c16="http://schemas.microsoft.com/office/drawing/2014/chart" uri="{C3380CC4-5D6E-409C-BE32-E72D297353CC}">
                <c16:uniqueId val="{00000006-BB7A-4779-B341-9E1D94B4A93C}"/>
              </c:ext>
            </c:extLst>
          </c:dPt>
          <c:dLbls>
            <c:dLbl>
              <c:idx val="4"/>
              <c:layout>
                <c:manualLayout>
                  <c:x val="5.0793640636191103E-3"/>
                  <c:y val="1.8747653032552E-7"/>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6-BB7A-4779-B341-9E1D94B4A93C}"/>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Q5_taust!$A$286:$A$315</c:f>
              <c:strCache>
                <c:ptCount val="30"/>
                <c:pt idx="0">
                  <c:v>Klaaspurkides ja –pudelites toit</c:v>
                </c:pt>
                <c:pt idx="1">
                  <c:v>Põhja-Eesti</c:v>
                </c:pt>
                <c:pt idx="2">
                  <c:v>Virumaa</c:v>
                </c:pt>
                <c:pt idx="3">
                  <c:v>Kesk-Eesti</c:v>
                </c:pt>
                <c:pt idx="4">
                  <c:v>Lääne-Eesti</c:v>
                </c:pt>
                <c:pt idx="5">
                  <c:v>Lõuna-Eesti</c:v>
                </c:pt>
                <c:pt idx="6">
                  <c:v>Külmutatud tooted</c:v>
                </c:pt>
                <c:pt idx="7">
                  <c:v>Põhja-Eesti</c:v>
                </c:pt>
                <c:pt idx="8">
                  <c:v>Virumaa</c:v>
                </c:pt>
                <c:pt idx="9">
                  <c:v>Kesk-Eesti</c:v>
                </c:pt>
                <c:pt idx="10">
                  <c:v>Lääne-Eesti</c:v>
                </c:pt>
                <c:pt idx="11">
                  <c:v>Lõuna-Eesti</c:v>
                </c:pt>
                <c:pt idx="12">
                  <c:v>Sealiha</c:v>
                </c:pt>
                <c:pt idx="13">
                  <c:v>Põhja-Eesti</c:v>
                </c:pt>
                <c:pt idx="14">
                  <c:v>Virumaa</c:v>
                </c:pt>
                <c:pt idx="15">
                  <c:v>Kesk-Eesti</c:v>
                </c:pt>
                <c:pt idx="16">
                  <c:v>Lääne-Eesti</c:v>
                </c:pt>
                <c:pt idx="17">
                  <c:v>Lõuna-Eesti</c:v>
                </c:pt>
                <c:pt idx="18">
                  <c:v>Veiseliha</c:v>
                </c:pt>
                <c:pt idx="19">
                  <c:v>Põhja-Eesti</c:v>
                </c:pt>
                <c:pt idx="20">
                  <c:v>Virumaa</c:v>
                </c:pt>
                <c:pt idx="21">
                  <c:v>Kesk-Eesti</c:v>
                </c:pt>
                <c:pt idx="22">
                  <c:v>Lääne-Eesti</c:v>
                </c:pt>
                <c:pt idx="23">
                  <c:v>Lõuna-Eesti</c:v>
                </c:pt>
                <c:pt idx="24">
                  <c:v>Plekist konservikarpides toit</c:v>
                </c:pt>
                <c:pt idx="25">
                  <c:v>Põhja-Eesti</c:v>
                </c:pt>
                <c:pt idx="26">
                  <c:v>Virumaa</c:v>
                </c:pt>
                <c:pt idx="27">
                  <c:v>Kesk-Eesti</c:v>
                </c:pt>
                <c:pt idx="28">
                  <c:v>Lääne-Eesti</c:v>
                </c:pt>
                <c:pt idx="29">
                  <c:v>Lõuna-Eesti</c:v>
                </c:pt>
              </c:strCache>
            </c:strRef>
          </c:cat>
          <c:val>
            <c:numRef>
              <c:f>Q5_taust!$G$286:$G$315</c:f>
              <c:numCache>
                <c:formatCode>0</c:formatCode>
                <c:ptCount val="30"/>
                <c:pt idx="1">
                  <c:v>3.20197044334975</c:v>
                </c:pt>
                <c:pt idx="2">
                  <c:v>2.4193548387096802</c:v>
                </c:pt>
                <c:pt idx="4">
                  <c:v>6.25</c:v>
                </c:pt>
                <c:pt idx="5">
                  <c:v>3.5971223021582701</c:v>
                </c:pt>
                <c:pt idx="7">
                  <c:v>2.7093596059113301</c:v>
                </c:pt>
                <c:pt idx="8">
                  <c:v>1.61290322580645</c:v>
                </c:pt>
                <c:pt idx="9">
                  <c:v>0</c:v>
                </c:pt>
                <c:pt idx="10">
                  <c:v>5</c:v>
                </c:pt>
                <c:pt idx="11">
                  <c:v>2.1582733812949599</c:v>
                </c:pt>
                <c:pt idx="13">
                  <c:v>6.6502463054187197</c:v>
                </c:pt>
                <c:pt idx="14">
                  <c:v>4.0322580645161299</c:v>
                </c:pt>
                <c:pt idx="16">
                  <c:v>5</c:v>
                </c:pt>
                <c:pt idx="17">
                  <c:v>4.3165467625899296</c:v>
                </c:pt>
                <c:pt idx="19">
                  <c:v>8.6206896551724093</c:v>
                </c:pt>
                <c:pt idx="20">
                  <c:v>6.4516129032258096</c:v>
                </c:pt>
                <c:pt idx="21">
                  <c:v>7.8431372549019596</c:v>
                </c:pt>
                <c:pt idx="22">
                  <c:v>6.25</c:v>
                </c:pt>
                <c:pt idx="23">
                  <c:v>10.071942446043201</c:v>
                </c:pt>
                <c:pt idx="25">
                  <c:v>5.4187192118226601</c:v>
                </c:pt>
                <c:pt idx="26">
                  <c:v>4.8387096774193603</c:v>
                </c:pt>
                <c:pt idx="28">
                  <c:v>6.25</c:v>
                </c:pt>
                <c:pt idx="29">
                  <c:v>4.3165467625899296</c:v>
                </c:pt>
              </c:numCache>
            </c:numRef>
          </c:val>
          <c:extLst>
            <c:ext xmlns:c16="http://schemas.microsoft.com/office/drawing/2014/chart" uri="{C3380CC4-5D6E-409C-BE32-E72D297353CC}">
              <c16:uniqueId val="{00000007-BB7A-4779-B341-9E1D94B4A93C}"/>
            </c:ext>
          </c:extLst>
        </c:ser>
        <c:dLbls>
          <c:showLegendKey val="0"/>
          <c:showVal val="0"/>
          <c:showCatName val="0"/>
          <c:showSerName val="0"/>
          <c:showPercent val="0"/>
          <c:showBubbleSize val="0"/>
        </c:dLbls>
        <c:gapWidth val="60"/>
        <c:shape val="box"/>
        <c:axId val="461714504"/>
        <c:axId val="461720384"/>
        <c:axId val="0"/>
      </c:bar3DChart>
      <c:catAx>
        <c:axId val="461714504"/>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200" b="1" strike="noStrike" spc="-1">
                <a:solidFill>
                  <a:srgbClr val="595959"/>
                </a:solidFill>
                <a:latin typeface="Calibri"/>
              </a:defRPr>
            </a:pPr>
            <a:endParaRPr lang="et-EE"/>
          </a:p>
        </c:txPr>
        <c:crossAx val="461720384"/>
        <c:crosses val="autoZero"/>
        <c:auto val="1"/>
        <c:lblAlgn val="ctr"/>
        <c:lblOffset val="100"/>
        <c:noMultiLvlLbl val="0"/>
      </c:catAx>
      <c:valAx>
        <c:axId val="461720384"/>
        <c:scaling>
          <c:orientation val="minMax"/>
        </c:scaling>
        <c:delete val="1"/>
        <c:axPos val="t"/>
        <c:numFmt formatCode="0%" sourceLinked="1"/>
        <c:majorTickMark val="none"/>
        <c:minorTickMark val="none"/>
        <c:tickLblPos val="nextTo"/>
        <c:crossAx val="461714504"/>
        <c:crosses val="autoZero"/>
        <c:crossBetween val="between"/>
      </c:valAx>
    </c:plotArea>
    <c:legend>
      <c:legendPos val="r"/>
      <c:overlay val="0"/>
      <c:spPr>
        <a:noFill/>
        <a:ln w="0">
          <a:noFill/>
        </a:ln>
      </c:spPr>
      <c:txPr>
        <a:bodyPr/>
        <a:lstStyle/>
        <a:p>
          <a:pPr>
            <a:defRPr sz="1200"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a:solidFill>
                  <a:srgbClr val="595959"/>
                </a:solidFill>
                <a:latin typeface="Calibri"/>
              </a:rPr>
              <a:t>Milline on Teie kindlustunne järgmiste tootegruppide ohutuse osas? 
</a:t>
            </a:r>
            <a:r>
              <a:rPr lang="et-EE" sz="1400" b="0" strike="noStrike" spc="-1">
                <a:solidFill>
                  <a:srgbClr val="595959"/>
                </a:solidFill>
                <a:latin typeface="Calibri"/>
              </a:rPr>
              <a:t>N=800</a:t>
            </a:r>
          </a:p>
        </c:rich>
      </c:tx>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bar3DChart>
        <c:barDir val="bar"/>
        <c:grouping val="percentStacked"/>
        <c:varyColors val="0"/>
        <c:ser>
          <c:idx val="0"/>
          <c:order val="0"/>
          <c:tx>
            <c:strRef>
              <c:f>Q5_taust!$B$322</c:f>
              <c:strCache>
                <c:ptCount val="1"/>
                <c:pt idx="0">
                  <c:v>Olen täiesti kindel</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Q5_taust!$A$323:$A$346</c:f>
              <c:strCache>
                <c:ptCount val="24"/>
                <c:pt idx="0">
                  <c:v>Toidulisandid, sh vitamiinid</c:v>
                </c:pt>
                <c:pt idx="1">
                  <c:v>Põhja-Eesti</c:v>
                </c:pt>
                <c:pt idx="2">
                  <c:v>Virumaa</c:v>
                </c:pt>
                <c:pt idx="3">
                  <c:v>Kesk-Eesti</c:v>
                </c:pt>
                <c:pt idx="4">
                  <c:v>Lääne-Eesti</c:v>
                </c:pt>
                <c:pt idx="5">
                  <c:v>Lõuna-Eesti</c:v>
                </c:pt>
                <c:pt idx="6">
                  <c:v>Värsked puu- ja köögiviljad ning marjad</c:v>
                </c:pt>
                <c:pt idx="7">
                  <c:v>Põhja-Eesti</c:v>
                </c:pt>
                <c:pt idx="8">
                  <c:v>Virumaa</c:v>
                </c:pt>
                <c:pt idx="9">
                  <c:v>Kesk-Eesti</c:v>
                </c:pt>
                <c:pt idx="10">
                  <c:v>Lääne-Eesti</c:v>
                </c:pt>
                <c:pt idx="11">
                  <c:v>Lõuna-Eesti</c:v>
                </c:pt>
                <c:pt idx="12">
                  <c:v>Plastpakendis ja –pudelites ning kilepakendis toit</c:v>
                </c:pt>
                <c:pt idx="13">
                  <c:v>Põhja-Eesti</c:v>
                </c:pt>
                <c:pt idx="14">
                  <c:v>Virumaa</c:v>
                </c:pt>
                <c:pt idx="15">
                  <c:v>Kesk-Eesti</c:v>
                </c:pt>
                <c:pt idx="16">
                  <c:v>Lääne-Eesti</c:v>
                </c:pt>
                <c:pt idx="17">
                  <c:v>Lõuna-Eesti</c:v>
                </c:pt>
                <c:pt idx="18">
                  <c:v>Lihatooted</c:v>
                </c:pt>
                <c:pt idx="19">
                  <c:v>Põhja-Eesti</c:v>
                </c:pt>
                <c:pt idx="20">
                  <c:v>Virumaa</c:v>
                </c:pt>
                <c:pt idx="21">
                  <c:v>Kesk-Eesti</c:v>
                </c:pt>
                <c:pt idx="22">
                  <c:v>Lääne-Eesti</c:v>
                </c:pt>
                <c:pt idx="23">
                  <c:v>Lõuna-Eesti</c:v>
                </c:pt>
              </c:strCache>
            </c:strRef>
          </c:cat>
          <c:val>
            <c:numRef>
              <c:f>Q5_taust!$B$323:$B$346</c:f>
              <c:numCache>
                <c:formatCode>0</c:formatCode>
                <c:ptCount val="24"/>
                <c:pt idx="1">
                  <c:v>12.561576354679801</c:v>
                </c:pt>
                <c:pt idx="2">
                  <c:v>11.290322580645199</c:v>
                </c:pt>
                <c:pt idx="3">
                  <c:v>9.8039215686274499</c:v>
                </c:pt>
                <c:pt idx="4">
                  <c:v>7.5</c:v>
                </c:pt>
                <c:pt idx="5">
                  <c:v>8.6330935251798593</c:v>
                </c:pt>
                <c:pt idx="7">
                  <c:v>8.6206896551724093</c:v>
                </c:pt>
                <c:pt idx="8">
                  <c:v>11.290322580645199</c:v>
                </c:pt>
                <c:pt idx="9">
                  <c:v>13.7254901960784</c:v>
                </c:pt>
                <c:pt idx="10">
                  <c:v>11.25</c:v>
                </c:pt>
                <c:pt idx="11">
                  <c:v>12.2302158273381</c:v>
                </c:pt>
                <c:pt idx="13">
                  <c:v>9.6059113300492598</c:v>
                </c:pt>
                <c:pt idx="14">
                  <c:v>10.4838709677419</c:v>
                </c:pt>
                <c:pt idx="15">
                  <c:v>13.7254901960784</c:v>
                </c:pt>
                <c:pt idx="16">
                  <c:v>6.25</c:v>
                </c:pt>
                <c:pt idx="17">
                  <c:v>7.9136690647482002</c:v>
                </c:pt>
                <c:pt idx="19">
                  <c:v>6.4039408866995098</c:v>
                </c:pt>
                <c:pt idx="20">
                  <c:v>11.290322580645199</c:v>
                </c:pt>
                <c:pt idx="21">
                  <c:v>13.7254901960784</c:v>
                </c:pt>
                <c:pt idx="22">
                  <c:v>12.5</c:v>
                </c:pt>
                <c:pt idx="23">
                  <c:v>9.3525179856115095</c:v>
                </c:pt>
              </c:numCache>
            </c:numRef>
          </c:val>
          <c:extLst>
            <c:ext xmlns:c16="http://schemas.microsoft.com/office/drawing/2014/chart" uri="{C3380CC4-5D6E-409C-BE32-E72D297353CC}">
              <c16:uniqueId val="{00000000-C48F-4D26-80C2-DCDE65A955C2}"/>
            </c:ext>
          </c:extLst>
        </c:ser>
        <c:ser>
          <c:idx val="1"/>
          <c:order val="1"/>
          <c:tx>
            <c:strRef>
              <c:f>Q5_taust!$C$322</c:f>
              <c:strCache>
                <c:ptCount val="1"/>
                <c:pt idx="0">
                  <c:v>Pigem olen kindel</c:v>
                </c:pt>
              </c:strCache>
            </c:strRef>
          </c:tx>
          <c:spPr>
            <a:solidFill>
              <a:srgbClr val="4472C4"/>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Q5_taust!$A$323:$A$346</c:f>
              <c:strCache>
                <c:ptCount val="24"/>
                <c:pt idx="0">
                  <c:v>Toidulisandid, sh vitamiinid</c:v>
                </c:pt>
                <c:pt idx="1">
                  <c:v>Põhja-Eesti</c:v>
                </c:pt>
                <c:pt idx="2">
                  <c:v>Virumaa</c:v>
                </c:pt>
                <c:pt idx="3">
                  <c:v>Kesk-Eesti</c:v>
                </c:pt>
                <c:pt idx="4">
                  <c:v>Lääne-Eesti</c:v>
                </c:pt>
                <c:pt idx="5">
                  <c:v>Lõuna-Eesti</c:v>
                </c:pt>
                <c:pt idx="6">
                  <c:v>Värsked puu- ja köögiviljad ning marjad</c:v>
                </c:pt>
                <c:pt idx="7">
                  <c:v>Põhja-Eesti</c:v>
                </c:pt>
                <c:pt idx="8">
                  <c:v>Virumaa</c:v>
                </c:pt>
                <c:pt idx="9">
                  <c:v>Kesk-Eesti</c:v>
                </c:pt>
                <c:pt idx="10">
                  <c:v>Lääne-Eesti</c:v>
                </c:pt>
                <c:pt idx="11">
                  <c:v>Lõuna-Eesti</c:v>
                </c:pt>
                <c:pt idx="12">
                  <c:v>Plastpakendis ja –pudelites ning kilepakendis toit</c:v>
                </c:pt>
                <c:pt idx="13">
                  <c:v>Põhja-Eesti</c:v>
                </c:pt>
                <c:pt idx="14">
                  <c:v>Virumaa</c:v>
                </c:pt>
                <c:pt idx="15">
                  <c:v>Kesk-Eesti</c:v>
                </c:pt>
                <c:pt idx="16">
                  <c:v>Lääne-Eesti</c:v>
                </c:pt>
                <c:pt idx="17">
                  <c:v>Lõuna-Eesti</c:v>
                </c:pt>
                <c:pt idx="18">
                  <c:v>Lihatooted</c:v>
                </c:pt>
                <c:pt idx="19">
                  <c:v>Põhja-Eesti</c:v>
                </c:pt>
                <c:pt idx="20">
                  <c:v>Virumaa</c:v>
                </c:pt>
                <c:pt idx="21">
                  <c:v>Kesk-Eesti</c:v>
                </c:pt>
                <c:pt idx="22">
                  <c:v>Lääne-Eesti</c:v>
                </c:pt>
                <c:pt idx="23">
                  <c:v>Lõuna-Eesti</c:v>
                </c:pt>
              </c:strCache>
            </c:strRef>
          </c:cat>
          <c:val>
            <c:numRef>
              <c:f>Q5_taust!$C$323:$C$346</c:f>
              <c:numCache>
                <c:formatCode>0</c:formatCode>
                <c:ptCount val="24"/>
                <c:pt idx="1">
                  <c:v>31.5270935960591</c:v>
                </c:pt>
                <c:pt idx="2">
                  <c:v>37.096774193548399</c:v>
                </c:pt>
                <c:pt idx="3">
                  <c:v>31.372549019607799</c:v>
                </c:pt>
                <c:pt idx="4">
                  <c:v>43.75</c:v>
                </c:pt>
                <c:pt idx="5">
                  <c:v>27.3381294964029</c:v>
                </c:pt>
                <c:pt idx="7">
                  <c:v>43.1034482758621</c:v>
                </c:pt>
                <c:pt idx="8">
                  <c:v>39.5161290322581</c:v>
                </c:pt>
                <c:pt idx="9">
                  <c:v>52.941176470588204</c:v>
                </c:pt>
                <c:pt idx="10">
                  <c:v>45</c:v>
                </c:pt>
                <c:pt idx="11">
                  <c:v>38.129496402877699</c:v>
                </c:pt>
                <c:pt idx="13">
                  <c:v>32.266009852216698</c:v>
                </c:pt>
                <c:pt idx="14">
                  <c:v>34.677419354838698</c:v>
                </c:pt>
                <c:pt idx="15">
                  <c:v>41.176470588235297</c:v>
                </c:pt>
                <c:pt idx="16">
                  <c:v>32.5</c:v>
                </c:pt>
                <c:pt idx="17">
                  <c:v>35.251798561151098</c:v>
                </c:pt>
                <c:pt idx="19">
                  <c:v>40.394088669950698</c:v>
                </c:pt>
                <c:pt idx="20">
                  <c:v>32.258064516128997</c:v>
                </c:pt>
                <c:pt idx="21">
                  <c:v>49.019607843137301</c:v>
                </c:pt>
                <c:pt idx="22">
                  <c:v>48.75</c:v>
                </c:pt>
                <c:pt idx="23">
                  <c:v>42.4460431654676</c:v>
                </c:pt>
              </c:numCache>
            </c:numRef>
          </c:val>
          <c:extLst>
            <c:ext xmlns:c16="http://schemas.microsoft.com/office/drawing/2014/chart" uri="{C3380CC4-5D6E-409C-BE32-E72D297353CC}">
              <c16:uniqueId val="{00000001-C48F-4D26-80C2-DCDE65A955C2}"/>
            </c:ext>
          </c:extLst>
        </c:ser>
        <c:ser>
          <c:idx val="2"/>
          <c:order val="2"/>
          <c:tx>
            <c:strRef>
              <c:f>Q5_taust!$D$322</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Q5_taust!$A$323:$A$346</c:f>
              <c:strCache>
                <c:ptCount val="24"/>
                <c:pt idx="0">
                  <c:v>Toidulisandid, sh vitamiinid</c:v>
                </c:pt>
                <c:pt idx="1">
                  <c:v>Põhja-Eesti</c:v>
                </c:pt>
                <c:pt idx="2">
                  <c:v>Virumaa</c:v>
                </c:pt>
                <c:pt idx="3">
                  <c:v>Kesk-Eesti</c:v>
                </c:pt>
                <c:pt idx="4">
                  <c:v>Lääne-Eesti</c:v>
                </c:pt>
                <c:pt idx="5">
                  <c:v>Lõuna-Eesti</c:v>
                </c:pt>
                <c:pt idx="6">
                  <c:v>Värsked puu- ja köögiviljad ning marjad</c:v>
                </c:pt>
                <c:pt idx="7">
                  <c:v>Põhja-Eesti</c:v>
                </c:pt>
                <c:pt idx="8">
                  <c:v>Virumaa</c:v>
                </c:pt>
                <c:pt idx="9">
                  <c:v>Kesk-Eesti</c:v>
                </c:pt>
                <c:pt idx="10">
                  <c:v>Lääne-Eesti</c:v>
                </c:pt>
                <c:pt idx="11">
                  <c:v>Lõuna-Eesti</c:v>
                </c:pt>
                <c:pt idx="12">
                  <c:v>Plastpakendis ja –pudelites ning kilepakendis toit</c:v>
                </c:pt>
                <c:pt idx="13">
                  <c:v>Põhja-Eesti</c:v>
                </c:pt>
                <c:pt idx="14">
                  <c:v>Virumaa</c:v>
                </c:pt>
                <c:pt idx="15">
                  <c:v>Kesk-Eesti</c:v>
                </c:pt>
                <c:pt idx="16">
                  <c:v>Lääne-Eesti</c:v>
                </c:pt>
                <c:pt idx="17">
                  <c:v>Lõuna-Eesti</c:v>
                </c:pt>
                <c:pt idx="18">
                  <c:v>Lihatooted</c:v>
                </c:pt>
                <c:pt idx="19">
                  <c:v>Põhja-Eesti</c:v>
                </c:pt>
                <c:pt idx="20">
                  <c:v>Virumaa</c:v>
                </c:pt>
                <c:pt idx="21">
                  <c:v>Kesk-Eesti</c:v>
                </c:pt>
                <c:pt idx="22">
                  <c:v>Lääne-Eesti</c:v>
                </c:pt>
                <c:pt idx="23">
                  <c:v>Lõuna-Eesti</c:v>
                </c:pt>
              </c:strCache>
            </c:strRef>
          </c:cat>
          <c:val>
            <c:numRef>
              <c:f>Q5_taust!$D$323:$D$346</c:f>
              <c:numCache>
                <c:formatCode>0</c:formatCode>
                <c:ptCount val="24"/>
                <c:pt idx="1">
                  <c:v>28.571428571428601</c:v>
                </c:pt>
                <c:pt idx="2">
                  <c:v>29.0322580645161</c:v>
                </c:pt>
                <c:pt idx="3">
                  <c:v>29.411764705882302</c:v>
                </c:pt>
                <c:pt idx="4">
                  <c:v>26.25</c:v>
                </c:pt>
                <c:pt idx="5">
                  <c:v>38.129496402877699</c:v>
                </c:pt>
                <c:pt idx="7">
                  <c:v>33.004926108374399</c:v>
                </c:pt>
                <c:pt idx="8">
                  <c:v>38.709677419354797</c:v>
                </c:pt>
                <c:pt idx="9">
                  <c:v>25.490196078431399</c:v>
                </c:pt>
                <c:pt idx="10">
                  <c:v>28.75</c:v>
                </c:pt>
                <c:pt idx="11">
                  <c:v>30.935251798561101</c:v>
                </c:pt>
                <c:pt idx="13">
                  <c:v>37.438423645320199</c:v>
                </c:pt>
                <c:pt idx="14">
                  <c:v>33.870967741935502</c:v>
                </c:pt>
                <c:pt idx="15">
                  <c:v>39.2156862745098</c:v>
                </c:pt>
                <c:pt idx="16">
                  <c:v>37.5</c:v>
                </c:pt>
                <c:pt idx="17">
                  <c:v>41.0071942446043</c:v>
                </c:pt>
                <c:pt idx="19">
                  <c:v>31.2807881773399</c:v>
                </c:pt>
                <c:pt idx="20">
                  <c:v>40.322580645161302</c:v>
                </c:pt>
                <c:pt idx="21">
                  <c:v>31.372549019607799</c:v>
                </c:pt>
                <c:pt idx="22">
                  <c:v>26.25</c:v>
                </c:pt>
                <c:pt idx="23">
                  <c:v>33.812949640287798</c:v>
                </c:pt>
              </c:numCache>
            </c:numRef>
          </c:val>
          <c:extLst>
            <c:ext xmlns:c16="http://schemas.microsoft.com/office/drawing/2014/chart" uri="{C3380CC4-5D6E-409C-BE32-E72D297353CC}">
              <c16:uniqueId val="{00000002-C48F-4D26-80C2-DCDE65A955C2}"/>
            </c:ext>
          </c:extLst>
        </c:ser>
        <c:ser>
          <c:idx val="3"/>
          <c:order val="3"/>
          <c:tx>
            <c:strRef>
              <c:f>Q5_taust!$E$322</c:f>
              <c:strCache>
                <c:ptCount val="1"/>
                <c:pt idx="0">
                  <c:v>Pigem ei ole kindel</c:v>
                </c:pt>
              </c:strCache>
            </c:strRef>
          </c:tx>
          <c:spPr>
            <a:solidFill>
              <a:srgbClr val="F4B18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Q5_taust!$A$323:$A$346</c:f>
              <c:strCache>
                <c:ptCount val="24"/>
                <c:pt idx="0">
                  <c:v>Toidulisandid, sh vitamiinid</c:v>
                </c:pt>
                <c:pt idx="1">
                  <c:v>Põhja-Eesti</c:v>
                </c:pt>
                <c:pt idx="2">
                  <c:v>Virumaa</c:v>
                </c:pt>
                <c:pt idx="3">
                  <c:v>Kesk-Eesti</c:v>
                </c:pt>
                <c:pt idx="4">
                  <c:v>Lääne-Eesti</c:v>
                </c:pt>
                <c:pt idx="5">
                  <c:v>Lõuna-Eesti</c:v>
                </c:pt>
                <c:pt idx="6">
                  <c:v>Värsked puu- ja köögiviljad ning marjad</c:v>
                </c:pt>
                <c:pt idx="7">
                  <c:v>Põhja-Eesti</c:v>
                </c:pt>
                <c:pt idx="8">
                  <c:v>Virumaa</c:v>
                </c:pt>
                <c:pt idx="9">
                  <c:v>Kesk-Eesti</c:v>
                </c:pt>
                <c:pt idx="10">
                  <c:v>Lääne-Eesti</c:v>
                </c:pt>
                <c:pt idx="11">
                  <c:v>Lõuna-Eesti</c:v>
                </c:pt>
                <c:pt idx="12">
                  <c:v>Plastpakendis ja –pudelites ning kilepakendis toit</c:v>
                </c:pt>
                <c:pt idx="13">
                  <c:v>Põhja-Eesti</c:v>
                </c:pt>
                <c:pt idx="14">
                  <c:v>Virumaa</c:v>
                </c:pt>
                <c:pt idx="15">
                  <c:v>Kesk-Eesti</c:v>
                </c:pt>
                <c:pt idx="16">
                  <c:v>Lääne-Eesti</c:v>
                </c:pt>
                <c:pt idx="17">
                  <c:v>Lõuna-Eesti</c:v>
                </c:pt>
                <c:pt idx="18">
                  <c:v>Lihatooted</c:v>
                </c:pt>
                <c:pt idx="19">
                  <c:v>Põhja-Eesti</c:v>
                </c:pt>
                <c:pt idx="20">
                  <c:v>Virumaa</c:v>
                </c:pt>
                <c:pt idx="21">
                  <c:v>Kesk-Eesti</c:v>
                </c:pt>
                <c:pt idx="22">
                  <c:v>Lääne-Eesti</c:v>
                </c:pt>
                <c:pt idx="23">
                  <c:v>Lõuna-Eesti</c:v>
                </c:pt>
              </c:strCache>
            </c:strRef>
          </c:cat>
          <c:val>
            <c:numRef>
              <c:f>Q5_taust!$E$323:$E$346</c:f>
              <c:numCache>
                <c:formatCode>0</c:formatCode>
                <c:ptCount val="24"/>
                <c:pt idx="1">
                  <c:v>12.561576354679801</c:v>
                </c:pt>
                <c:pt idx="2">
                  <c:v>9.67741935483871</c:v>
                </c:pt>
                <c:pt idx="3">
                  <c:v>15.6862745098039</c:v>
                </c:pt>
                <c:pt idx="4">
                  <c:v>5</c:v>
                </c:pt>
                <c:pt idx="5">
                  <c:v>7.9136690647482002</c:v>
                </c:pt>
                <c:pt idx="7">
                  <c:v>9.1133004926108399</c:v>
                </c:pt>
                <c:pt idx="8">
                  <c:v>7.2580645161290303</c:v>
                </c:pt>
                <c:pt idx="9">
                  <c:v>5.8823529411764701</c:v>
                </c:pt>
                <c:pt idx="10">
                  <c:v>8.75</c:v>
                </c:pt>
                <c:pt idx="11">
                  <c:v>12.2302158273381</c:v>
                </c:pt>
                <c:pt idx="13">
                  <c:v>12.807881773399</c:v>
                </c:pt>
                <c:pt idx="14">
                  <c:v>13.709677419354801</c:v>
                </c:pt>
                <c:pt idx="15">
                  <c:v>5.8823529411764701</c:v>
                </c:pt>
                <c:pt idx="16">
                  <c:v>13.75</c:v>
                </c:pt>
                <c:pt idx="17">
                  <c:v>10.071942446043201</c:v>
                </c:pt>
                <c:pt idx="19">
                  <c:v>11.822660098522199</c:v>
                </c:pt>
                <c:pt idx="20">
                  <c:v>11.290322580645199</c:v>
                </c:pt>
                <c:pt idx="21">
                  <c:v>3.9215686274509798</c:v>
                </c:pt>
                <c:pt idx="22">
                  <c:v>6.25</c:v>
                </c:pt>
                <c:pt idx="23">
                  <c:v>8.6330935251798593</c:v>
                </c:pt>
              </c:numCache>
            </c:numRef>
          </c:val>
          <c:extLst>
            <c:ext xmlns:c16="http://schemas.microsoft.com/office/drawing/2014/chart" uri="{C3380CC4-5D6E-409C-BE32-E72D297353CC}">
              <c16:uniqueId val="{00000003-C48F-4D26-80C2-DCDE65A955C2}"/>
            </c:ext>
          </c:extLst>
        </c:ser>
        <c:ser>
          <c:idx val="4"/>
          <c:order val="4"/>
          <c:tx>
            <c:strRef>
              <c:f>Q5_taust!$F$322</c:f>
              <c:strCache>
                <c:ptCount val="1"/>
                <c:pt idx="0">
                  <c:v>Kindlustunne puudub täielikult</c:v>
                </c:pt>
              </c:strCache>
            </c:strRef>
          </c:tx>
          <c:spPr>
            <a:solidFill>
              <a:srgbClr val="ED7D31"/>
            </a:solidFill>
            <a:ln w="0">
              <a:noFill/>
            </a:ln>
          </c:spPr>
          <c:invertIfNegative val="0"/>
          <c:dPt>
            <c:idx val="5"/>
            <c:invertIfNegative val="0"/>
            <c:bubble3D val="0"/>
            <c:extLst>
              <c:ext xmlns:c16="http://schemas.microsoft.com/office/drawing/2014/chart" uri="{C3380CC4-5D6E-409C-BE32-E72D297353CC}">
                <c16:uniqueId val="{00000004-C48F-4D26-80C2-DCDE65A955C2}"/>
              </c:ext>
            </c:extLst>
          </c:dPt>
          <c:dLbls>
            <c:dLbl>
              <c:idx val="5"/>
              <c:layout>
                <c:manualLayout>
                  <c:x val="5.3220003522213297E-4"/>
                  <c:y val="3.8361447626275298E-3"/>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4-C48F-4D26-80C2-DCDE65A955C2}"/>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Q5_taust!$A$323:$A$346</c:f>
              <c:strCache>
                <c:ptCount val="24"/>
                <c:pt idx="0">
                  <c:v>Toidulisandid, sh vitamiinid</c:v>
                </c:pt>
                <c:pt idx="1">
                  <c:v>Põhja-Eesti</c:v>
                </c:pt>
                <c:pt idx="2">
                  <c:v>Virumaa</c:v>
                </c:pt>
                <c:pt idx="3">
                  <c:v>Kesk-Eesti</c:v>
                </c:pt>
                <c:pt idx="4">
                  <c:v>Lääne-Eesti</c:v>
                </c:pt>
                <c:pt idx="5">
                  <c:v>Lõuna-Eesti</c:v>
                </c:pt>
                <c:pt idx="6">
                  <c:v>Värsked puu- ja köögiviljad ning marjad</c:v>
                </c:pt>
                <c:pt idx="7">
                  <c:v>Põhja-Eesti</c:v>
                </c:pt>
                <c:pt idx="8">
                  <c:v>Virumaa</c:v>
                </c:pt>
                <c:pt idx="9">
                  <c:v>Kesk-Eesti</c:v>
                </c:pt>
                <c:pt idx="10">
                  <c:v>Lääne-Eesti</c:v>
                </c:pt>
                <c:pt idx="11">
                  <c:v>Lõuna-Eesti</c:v>
                </c:pt>
                <c:pt idx="12">
                  <c:v>Plastpakendis ja –pudelites ning kilepakendis toit</c:v>
                </c:pt>
                <c:pt idx="13">
                  <c:v>Põhja-Eesti</c:v>
                </c:pt>
                <c:pt idx="14">
                  <c:v>Virumaa</c:v>
                </c:pt>
                <c:pt idx="15">
                  <c:v>Kesk-Eesti</c:v>
                </c:pt>
                <c:pt idx="16">
                  <c:v>Lääne-Eesti</c:v>
                </c:pt>
                <c:pt idx="17">
                  <c:v>Lõuna-Eesti</c:v>
                </c:pt>
                <c:pt idx="18">
                  <c:v>Lihatooted</c:v>
                </c:pt>
                <c:pt idx="19">
                  <c:v>Põhja-Eesti</c:v>
                </c:pt>
                <c:pt idx="20">
                  <c:v>Virumaa</c:v>
                </c:pt>
                <c:pt idx="21">
                  <c:v>Kesk-Eesti</c:v>
                </c:pt>
                <c:pt idx="22">
                  <c:v>Lääne-Eesti</c:v>
                </c:pt>
                <c:pt idx="23">
                  <c:v>Lõuna-Eesti</c:v>
                </c:pt>
              </c:strCache>
            </c:strRef>
          </c:cat>
          <c:val>
            <c:numRef>
              <c:f>Q5_taust!$F$323:$F$346</c:f>
              <c:numCache>
                <c:formatCode>0</c:formatCode>
                <c:ptCount val="24"/>
                <c:pt idx="1">
                  <c:v>5.6650246305418701</c:v>
                </c:pt>
                <c:pt idx="2">
                  <c:v>5.6451612903225801</c:v>
                </c:pt>
                <c:pt idx="3">
                  <c:v>5.8823529411764701</c:v>
                </c:pt>
                <c:pt idx="4">
                  <c:v>8.75</c:v>
                </c:pt>
                <c:pt idx="5">
                  <c:v>7.9136690647482002</c:v>
                </c:pt>
                <c:pt idx="7">
                  <c:v>4.1871921182265996</c:v>
                </c:pt>
                <c:pt idx="8">
                  <c:v>0.80645161290322598</c:v>
                </c:pt>
                <c:pt idx="9">
                  <c:v>0</c:v>
                </c:pt>
                <c:pt idx="10">
                  <c:v>2.5</c:v>
                </c:pt>
                <c:pt idx="11">
                  <c:v>2.8776978417266199</c:v>
                </c:pt>
                <c:pt idx="13">
                  <c:v>4.1871921182265996</c:v>
                </c:pt>
                <c:pt idx="14">
                  <c:v>4.8387096774193603</c:v>
                </c:pt>
                <c:pt idx="16">
                  <c:v>5</c:v>
                </c:pt>
                <c:pt idx="17">
                  <c:v>2.8776978417266199</c:v>
                </c:pt>
                <c:pt idx="19">
                  <c:v>4.1871921182265996</c:v>
                </c:pt>
                <c:pt idx="20">
                  <c:v>1.61290322580645</c:v>
                </c:pt>
                <c:pt idx="21">
                  <c:v>1.9607843137254899</c:v>
                </c:pt>
                <c:pt idx="22">
                  <c:v>2.5</c:v>
                </c:pt>
                <c:pt idx="23">
                  <c:v>1.43884892086331</c:v>
                </c:pt>
              </c:numCache>
            </c:numRef>
          </c:val>
          <c:extLst>
            <c:ext xmlns:c16="http://schemas.microsoft.com/office/drawing/2014/chart" uri="{C3380CC4-5D6E-409C-BE32-E72D297353CC}">
              <c16:uniqueId val="{00000005-C48F-4D26-80C2-DCDE65A955C2}"/>
            </c:ext>
          </c:extLst>
        </c:ser>
        <c:ser>
          <c:idx val="5"/>
          <c:order val="5"/>
          <c:tx>
            <c:strRef>
              <c:f>Q5_taust!$G$322</c:f>
              <c:strCache>
                <c:ptCount val="1"/>
                <c:pt idx="0">
                  <c:v>Ei oska öelda</c:v>
                </c:pt>
              </c:strCache>
            </c:strRef>
          </c:tx>
          <c:spPr>
            <a:solidFill>
              <a:srgbClr val="BFBFBF"/>
            </a:solidFill>
            <a:ln w="0">
              <a:noFill/>
            </a:ln>
          </c:spPr>
          <c:invertIfNegative val="0"/>
          <c:dPt>
            <c:idx val="4"/>
            <c:invertIfNegative val="0"/>
            <c:bubble3D val="0"/>
            <c:extLst>
              <c:ext xmlns:c16="http://schemas.microsoft.com/office/drawing/2014/chart" uri="{C3380CC4-5D6E-409C-BE32-E72D297353CC}">
                <c16:uniqueId val="{00000006-C48F-4D26-80C2-DCDE65A955C2}"/>
              </c:ext>
            </c:extLst>
          </c:dPt>
          <c:dLbls>
            <c:dLbl>
              <c:idx val="4"/>
              <c:layout>
                <c:manualLayout>
                  <c:x val="5.0793640636191103E-3"/>
                  <c:y val="1.8747653032552E-7"/>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6-C48F-4D26-80C2-DCDE65A955C2}"/>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Q5_taust!$A$323:$A$346</c:f>
              <c:strCache>
                <c:ptCount val="24"/>
                <c:pt idx="0">
                  <c:v>Toidulisandid, sh vitamiinid</c:v>
                </c:pt>
                <c:pt idx="1">
                  <c:v>Põhja-Eesti</c:v>
                </c:pt>
                <c:pt idx="2">
                  <c:v>Virumaa</c:v>
                </c:pt>
                <c:pt idx="3">
                  <c:v>Kesk-Eesti</c:v>
                </c:pt>
                <c:pt idx="4">
                  <c:v>Lääne-Eesti</c:v>
                </c:pt>
                <c:pt idx="5">
                  <c:v>Lõuna-Eesti</c:v>
                </c:pt>
                <c:pt idx="6">
                  <c:v>Värsked puu- ja köögiviljad ning marjad</c:v>
                </c:pt>
                <c:pt idx="7">
                  <c:v>Põhja-Eesti</c:v>
                </c:pt>
                <c:pt idx="8">
                  <c:v>Virumaa</c:v>
                </c:pt>
                <c:pt idx="9">
                  <c:v>Kesk-Eesti</c:v>
                </c:pt>
                <c:pt idx="10">
                  <c:v>Lääne-Eesti</c:v>
                </c:pt>
                <c:pt idx="11">
                  <c:v>Lõuna-Eesti</c:v>
                </c:pt>
                <c:pt idx="12">
                  <c:v>Plastpakendis ja –pudelites ning kilepakendis toit</c:v>
                </c:pt>
                <c:pt idx="13">
                  <c:v>Põhja-Eesti</c:v>
                </c:pt>
                <c:pt idx="14">
                  <c:v>Virumaa</c:v>
                </c:pt>
                <c:pt idx="15">
                  <c:v>Kesk-Eesti</c:v>
                </c:pt>
                <c:pt idx="16">
                  <c:v>Lääne-Eesti</c:v>
                </c:pt>
                <c:pt idx="17">
                  <c:v>Lõuna-Eesti</c:v>
                </c:pt>
                <c:pt idx="18">
                  <c:v>Lihatooted</c:v>
                </c:pt>
                <c:pt idx="19">
                  <c:v>Põhja-Eesti</c:v>
                </c:pt>
                <c:pt idx="20">
                  <c:v>Virumaa</c:v>
                </c:pt>
                <c:pt idx="21">
                  <c:v>Kesk-Eesti</c:v>
                </c:pt>
                <c:pt idx="22">
                  <c:v>Lääne-Eesti</c:v>
                </c:pt>
                <c:pt idx="23">
                  <c:v>Lõuna-Eesti</c:v>
                </c:pt>
              </c:strCache>
            </c:strRef>
          </c:cat>
          <c:val>
            <c:numRef>
              <c:f>Q5_taust!$G$323:$G$346</c:f>
              <c:numCache>
                <c:formatCode>0</c:formatCode>
                <c:ptCount val="24"/>
                <c:pt idx="1">
                  <c:v>9.1133004926108399</c:v>
                </c:pt>
                <c:pt idx="2">
                  <c:v>7.2580645161290303</c:v>
                </c:pt>
                <c:pt idx="3">
                  <c:v>7.8431372549019596</c:v>
                </c:pt>
                <c:pt idx="4">
                  <c:v>8.75</c:v>
                </c:pt>
                <c:pt idx="5">
                  <c:v>10.071942446043201</c:v>
                </c:pt>
                <c:pt idx="7">
                  <c:v>1.97044334975369</c:v>
                </c:pt>
                <c:pt idx="8">
                  <c:v>2.4193548387096802</c:v>
                </c:pt>
                <c:pt idx="9">
                  <c:v>1.9607843137254899</c:v>
                </c:pt>
                <c:pt idx="10">
                  <c:v>3.75</c:v>
                </c:pt>
                <c:pt idx="11">
                  <c:v>3.5971223021582701</c:v>
                </c:pt>
                <c:pt idx="13">
                  <c:v>3.6945812807881802</c:v>
                </c:pt>
                <c:pt idx="14">
                  <c:v>2.4193548387096802</c:v>
                </c:pt>
                <c:pt idx="16">
                  <c:v>5</c:v>
                </c:pt>
                <c:pt idx="17">
                  <c:v>2.8776978417266199</c:v>
                </c:pt>
                <c:pt idx="19">
                  <c:v>5.9113300492610801</c:v>
                </c:pt>
                <c:pt idx="20">
                  <c:v>3.2258064516128999</c:v>
                </c:pt>
                <c:pt idx="22">
                  <c:v>3.75</c:v>
                </c:pt>
                <c:pt idx="23">
                  <c:v>4.3165467625899296</c:v>
                </c:pt>
              </c:numCache>
            </c:numRef>
          </c:val>
          <c:extLst>
            <c:ext xmlns:c16="http://schemas.microsoft.com/office/drawing/2014/chart" uri="{C3380CC4-5D6E-409C-BE32-E72D297353CC}">
              <c16:uniqueId val="{00000007-C48F-4D26-80C2-DCDE65A955C2}"/>
            </c:ext>
          </c:extLst>
        </c:ser>
        <c:dLbls>
          <c:showLegendKey val="0"/>
          <c:showVal val="0"/>
          <c:showCatName val="0"/>
          <c:showSerName val="0"/>
          <c:showPercent val="0"/>
          <c:showBubbleSize val="0"/>
        </c:dLbls>
        <c:gapWidth val="60"/>
        <c:shape val="box"/>
        <c:axId val="461717640"/>
        <c:axId val="461715288"/>
        <c:axId val="0"/>
      </c:bar3DChart>
      <c:catAx>
        <c:axId val="461717640"/>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200" b="1" strike="noStrike" spc="-1">
                <a:solidFill>
                  <a:srgbClr val="595959"/>
                </a:solidFill>
                <a:latin typeface="Calibri"/>
              </a:defRPr>
            </a:pPr>
            <a:endParaRPr lang="et-EE"/>
          </a:p>
        </c:txPr>
        <c:crossAx val="461715288"/>
        <c:crosses val="autoZero"/>
        <c:auto val="1"/>
        <c:lblAlgn val="ctr"/>
        <c:lblOffset val="100"/>
        <c:noMultiLvlLbl val="0"/>
      </c:catAx>
      <c:valAx>
        <c:axId val="461715288"/>
        <c:scaling>
          <c:orientation val="minMax"/>
        </c:scaling>
        <c:delete val="1"/>
        <c:axPos val="t"/>
        <c:numFmt formatCode="0%" sourceLinked="1"/>
        <c:majorTickMark val="none"/>
        <c:minorTickMark val="none"/>
        <c:tickLblPos val="nextTo"/>
        <c:crossAx val="461717640"/>
        <c:crosses val="autoZero"/>
        <c:crossBetween val="between"/>
      </c:valAx>
    </c:plotArea>
    <c:legend>
      <c:legendPos val="r"/>
      <c:layout>
        <c:manualLayout>
          <c:xMode val="edge"/>
          <c:yMode val="edge"/>
          <c:x val="0.73644711189249124"/>
          <c:y val="0.4128510137439555"/>
          <c:w val="0.14269804120202992"/>
          <c:h val="0.36222670331097467"/>
        </c:manualLayout>
      </c:layout>
      <c:overlay val="0"/>
      <c:spPr>
        <a:noFill/>
        <a:ln w="0">
          <a:noFill/>
        </a:ln>
      </c:spPr>
      <c:txPr>
        <a:bodyPr/>
        <a:lstStyle/>
        <a:p>
          <a:pPr>
            <a:defRPr sz="1200"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a:solidFill>
                  <a:srgbClr val="595959"/>
                </a:solidFill>
                <a:latin typeface="Calibri"/>
              </a:rPr>
              <a:t>Milline on Teie kindlustunne järgmiste tootegruppide ohutuse osas? 
</a:t>
            </a:r>
            <a:r>
              <a:rPr lang="et-EE" sz="1400" b="0" strike="noStrike" spc="-1">
                <a:solidFill>
                  <a:srgbClr val="595959"/>
                </a:solidFill>
                <a:latin typeface="Calibri"/>
              </a:rPr>
              <a:t>N=800</a:t>
            </a:r>
          </a:p>
        </c:rich>
      </c:tx>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bar3DChart>
        <c:barDir val="bar"/>
        <c:grouping val="percentStacked"/>
        <c:varyColors val="0"/>
        <c:ser>
          <c:idx val="0"/>
          <c:order val="0"/>
          <c:tx>
            <c:strRef>
              <c:f>Q5_taust!$B$347</c:f>
              <c:strCache>
                <c:ptCount val="1"/>
                <c:pt idx="0">
                  <c:v>Olen täiesti kindel</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Q5_taust!$A$348:$A$371</c:f>
              <c:strCache>
                <c:ptCount val="24"/>
                <c:pt idx="0">
                  <c:v>Linnuliha</c:v>
                </c:pt>
                <c:pt idx="1">
                  <c:v>Põhja-Eesti</c:v>
                </c:pt>
                <c:pt idx="2">
                  <c:v>Virumaa</c:v>
                </c:pt>
                <c:pt idx="3">
                  <c:v>Kesk-Eesti</c:v>
                </c:pt>
                <c:pt idx="4">
                  <c:v>Lääne-Eesti</c:v>
                </c:pt>
                <c:pt idx="5">
                  <c:v>Lõuna-Eesti</c:v>
                </c:pt>
                <c:pt idx="6">
                  <c:v>Valmistoit</c:v>
                </c:pt>
                <c:pt idx="7">
                  <c:v>Põhja-Eesti</c:v>
                </c:pt>
                <c:pt idx="8">
                  <c:v>Virumaa</c:v>
                </c:pt>
                <c:pt idx="9">
                  <c:v>Kesk-Eesti</c:v>
                </c:pt>
                <c:pt idx="10">
                  <c:v>Lääne-Eesti</c:v>
                </c:pt>
                <c:pt idx="11">
                  <c:v>Lõuna-Eesti</c:v>
                </c:pt>
                <c:pt idx="12">
                  <c:v>Eelnevalt lõigatud ja pestud värsked köögiviljad</c:v>
                </c:pt>
                <c:pt idx="13">
                  <c:v>Põhja-Eesti</c:v>
                </c:pt>
                <c:pt idx="14">
                  <c:v>Virumaa</c:v>
                </c:pt>
                <c:pt idx="15">
                  <c:v>Kesk-Eesti</c:v>
                </c:pt>
                <c:pt idx="16">
                  <c:v>Lääne-Eesti</c:v>
                </c:pt>
                <c:pt idx="17">
                  <c:v>Lõuna-Eesti</c:v>
                </c:pt>
                <c:pt idx="18">
                  <c:v>Kala ja kalatooted</c:v>
                </c:pt>
                <c:pt idx="19">
                  <c:v>Põhja-Eesti</c:v>
                </c:pt>
                <c:pt idx="20">
                  <c:v>Virumaa</c:v>
                </c:pt>
                <c:pt idx="21">
                  <c:v>Kesk-Eesti</c:v>
                </c:pt>
                <c:pt idx="22">
                  <c:v>Lääne-Eesti</c:v>
                </c:pt>
                <c:pt idx="23">
                  <c:v>Lõuna-Eesti</c:v>
                </c:pt>
              </c:strCache>
            </c:strRef>
          </c:cat>
          <c:val>
            <c:numRef>
              <c:f>Q5_taust!$B$348:$B$371</c:f>
              <c:numCache>
                <c:formatCode>0</c:formatCode>
                <c:ptCount val="24"/>
                <c:pt idx="1">
                  <c:v>7.6354679802955703</c:v>
                </c:pt>
                <c:pt idx="2">
                  <c:v>10.4838709677419</c:v>
                </c:pt>
                <c:pt idx="3">
                  <c:v>13.7254901960784</c:v>
                </c:pt>
                <c:pt idx="4">
                  <c:v>11.25</c:v>
                </c:pt>
                <c:pt idx="5">
                  <c:v>7.19424460431655</c:v>
                </c:pt>
                <c:pt idx="7">
                  <c:v>7.3891625615763603</c:v>
                </c:pt>
                <c:pt idx="8">
                  <c:v>8.0645161290322598</c:v>
                </c:pt>
                <c:pt idx="9">
                  <c:v>3.9215686274509798</c:v>
                </c:pt>
                <c:pt idx="10">
                  <c:v>5</c:v>
                </c:pt>
                <c:pt idx="11">
                  <c:v>7.19424460431655</c:v>
                </c:pt>
                <c:pt idx="13">
                  <c:v>6.4039408866995098</c:v>
                </c:pt>
                <c:pt idx="14">
                  <c:v>8.8709677419354804</c:v>
                </c:pt>
                <c:pt idx="15">
                  <c:v>7.8431372549019596</c:v>
                </c:pt>
                <c:pt idx="16">
                  <c:v>2.5</c:v>
                </c:pt>
                <c:pt idx="17">
                  <c:v>7.9136690647482002</c:v>
                </c:pt>
                <c:pt idx="19">
                  <c:v>4.4334975369458096</c:v>
                </c:pt>
                <c:pt idx="20">
                  <c:v>9.67741935483871</c:v>
                </c:pt>
                <c:pt idx="21">
                  <c:v>9.8039215686274499</c:v>
                </c:pt>
                <c:pt idx="22">
                  <c:v>6.25</c:v>
                </c:pt>
                <c:pt idx="23">
                  <c:v>5.0359712230215798</c:v>
                </c:pt>
              </c:numCache>
            </c:numRef>
          </c:val>
          <c:extLst>
            <c:ext xmlns:c16="http://schemas.microsoft.com/office/drawing/2014/chart" uri="{C3380CC4-5D6E-409C-BE32-E72D297353CC}">
              <c16:uniqueId val="{00000000-4B4C-4486-AB75-EBEB59572AE1}"/>
            </c:ext>
          </c:extLst>
        </c:ser>
        <c:ser>
          <c:idx val="1"/>
          <c:order val="1"/>
          <c:tx>
            <c:strRef>
              <c:f>Q5_taust!$C$347</c:f>
              <c:strCache>
                <c:ptCount val="1"/>
                <c:pt idx="0">
                  <c:v>Pigem olen kindel</c:v>
                </c:pt>
              </c:strCache>
            </c:strRef>
          </c:tx>
          <c:spPr>
            <a:solidFill>
              <a:srgbClr val="4472C4"/>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Q5_taust!$A$348:$A$371</c:f>
              <c:strCache>
                <c:ptCount val="24"/>
                <c:pt idx="0">
                  <c:v>Linnuliha</c:v>
                </c:pt>
                <c:pt idx="1">
                  <c:v>Põhja-Eesti</c:v>
                </c:pt>
                <c:pt idx="2">
                  <c:v>Virumaa</c:v>
                </c:pt>
                <c:pt idx="3">
                  <c:v>Kesk-Eesti</c:v>
                </c:pt>
                <c:pt idx="4">
                  <c:v>Lääne-Eesti</c:v>
                </c:pt>
                <c:pt idx="5">
                  <c:v>Lõuna-Eesti</c:v>
                </c:pt>
                <c:pt idx="6">
                  <c:v>Valmistoit</c:v>
                </c:pt>
                <c:pt idx="7">
                  <c:v>Põhja-Eesti</c:v>
                </c:pt>
                <c:pt idx="8">
                  <c:v>Virumaa</c:v>
                </c:pt>
                <c:pt idx="9">
                  <c:v>Kesk-Eesti</c:v>
                </c:pt>
                <c:pt idx="10">
                  <c:v>Lääne-Eesti</c:v>
                </c:pt>
                <c:pt idx="11">
                  <c:v>Lõuna-Eesti</c:v>
                </c:pt>
                <c:pt idx="12">
                  <c:v>Eelnevalt lõigatud ja pestud värsked köögiviljad</c:v>
                </c:pt>
                <c:pt idx="13">
                  <c:v>Põhja-Eesti</c:v>
                </c:pt>
                <c:pt idx="14">
                  <c:v>Virumaa</c:v>
                </c:pt>
                <c:pt idx="15">
                  <c:v>Kesk-Eesti</c:v>
                </c:pt>
                <c:pt idx="16">
                  <c:v>Lääne-Eesti</c:v>
                </c:pt>
                <c:pt idx="17">
                  <c:v>Lõuna-Eesti</c:v>
                </c:pt>
                <c:pt idx="18">
                  <c:v>Kala ja kalatooted</c:v>
                </c:pt>
                <c:pt idx="19">
                  <c:v>Põhja-Eesti</c:v>
                </c:pt>
                <c:pt idx="20">
                  <c:v>Virumaa</c:v>
                </c:pt>
                <c:pt idx="21">
                  <c:v>Kesk-Eesti</c:v>
                </c:pt>
                <c:pt idx="22">
                  <c:v>Lääne-Eesti</c:v>
                </c:pt>
                <c:pt idx="23">
                  <c:v>Lõuna-Eesti</c:v>
                </c:pt>
              </c:strCache>
            </c:strRef>
          </c:cat>
          <c:val>
            <c:numRef>
              <c:f>Q5_taust!$C$348:$C$371</c:f>
              <c:numCache>
                <c:formatCode>0</c:formatCode>
                <c:ptCount val="24"/>
                <c:pt idx="1">
                  <c:v>40.394088669950698</c:v>
                </c:pt>
                <c:pt idx="2">
                  <c:v>41.129032258064498</c:v>
                </c:pt>
                <c:pt idx="3">
                  <c:v>45.098039215686299</c:v>
                </c:pt>
                <c:pt idx="4">
                  <c:v>47.5</c:v>
                </c:pt>
                <c:pt idx="5">
                  <c:v>36.690647482014398</c:v>
                </c:pt>
                <c:pt idx="7">
                  <c:v>25.862068965517199</c:v>
                </c:pt>
                <c:pt idx="8">
                  <c:v>24.193548387096801</c:v>
                </c:pt>
                <c:pt idx="9">
                  <c:v>39.2156862745098</c:v>
                </c:pt>
                <c:pt idx="10">
                  <c:v>41.25</c:v>
                </c:pt>
                <c:pt idx="11">
                  <c:v>38.129496402877699</c:v>
                </c:pt>
                <c:pt idx="13">
                  <c:v>29.064039408867</c:v>
                </c:pt>
                <c:pt idx="14">
                  <c:v>27.419354838709701</c:v>
                </c:pt>
                <c:pt idx="15">
                  <c:v>37.254901960784302</c:v>
                </c:pt>
                <c:pt idx="16">
                  <c:v>42.5</c:v>
                </c:pt>
                <c:pt idx="17">
                  <c:v>23.741007194244599</c:v>
                </c:pt>
                <c:pt idx="19">
                  <c:v>28.325123152709399</c:v>
                </c:pt>
                <c:pt idx="20">
                  <c:v>33.064516129032299</c:v>
                </c:pt>
                <c:pt idx="21">
                  <c:v>45.098039215686299</c:v>
                </c:pt>
                <c:pt idx="22">
                  <c:v>40</c:v>
                </c:pt>
                <c:pt idx="23">
                  <c:v>35.251798561151098</c:v>
                </c:pt>
              </c:numCache>
            </c:numRef>
          </c:val>
          <c:extLst>
            <c:ext xmlns:c16="http://schemas.microsoft.com/office/drawing/2014/chart" uri="{C3380CC4-5D6E-409C-BE32-E72D297353CC}">
              <c16:uniqueId val="{00000001-4B4C-4486-AB75-EBEB59572AE1}"/>
            </c:ext>
          </c:extLst>
        </c:ser>
        <c:ser>
          <c:idx val="2"/>
          <c:order val="2"/>
          <c:tx>
            <c:strRef>
              <c:f>Q5_taust!$D$347</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Q5_taust!$A$348:$A$371</c:f>
              <c:strCache>
                <c:ptCount val="24"/>
                <c:pt idx="0">
                  <c:v>Linnuliha</c:v>
                </c:pt>
                <c:pt idx="1">
                  <c:v>Põhja-Eesti</c:v>
                </c:pt>
                <c:pt idx="2">
                  <c:v>Virumaa</c:v>
                </c:pt>
                <c:pt idx="3">
                  <c:v>Kesk-Eesti</c:v>
                </c:pt>
                <c:pt idx="4">
                  <c:v>Lääne-Eesti</c:v>
                </c:pt>
                <c:pt idx="5">
                  <c:v>Lõuna-Eesti</c:v>
                </c:pt>
                <c:pt idx="6">
                  <c:v>Valmistoit</c:v>
                </c:pt>
                <c:pt idx="7">
                  <c:v>Põhja-Eesti</c:v>
                </c:pt>
                <c:pt idx="8">
                  <c:v>Virumaa</c:v>
                </c:pt>
                <c:pt idx="9">
                  <c:v>Kesk-Eesti</c:v>
                </c:pt>
                <c:pt idx="10">
                  <c:v>Lääne-Eesti</c:v>
                </c:pt>
                <c:pt idx="11">
                  <c:v>Lõuna-Eesti</c:v>
                </c:pt>
                <c:pt idx="12">
                  <c:v>Eelnevalt lõigatud ja pestud värsked köögiviljad</c:v>
                </c:pt>
                <c:pt idx="13">
                  <c:v>Põhja-Eesti</c:v>
                </c:pt>
                <c:pt idx="14">
                  <c:v>Virumaa</c:v>
                </c:pt>
                <c:pt idx="15">
                  <c:v>Kesk-Eesti</c:v>
                </c:pt>
                <c:pt idx="16">
                  <c:v>Lääne-Eesti</c:v>
                </c:pt>
                <c:pt idx="17">
                  <c:v>Lõuna-Eesti</c:v>
                </c:pt>
                <c:pt idx="18">
                  <c:v>Kala ja kalatooted</c:v>
                </c:pt>
                <c:pt idx="19">
                  <c:v>Põhja-Eesti</c:v>
                </c:pt>
                <c:pt idx="20">
                  <c:v>Virumaa</c:v>
                </c:pt>
                <c:pt idx="21">
                  <c:v>Kesk-Eesti</c:v>
                </c:pt>
                <c:pt idx="22">
                  <c:v>Lääne-Eesti</c:v>
                </c:pt>
                <c:pt idx="23">
                  <c:v>Lõuna-Eesti</c:v>
                </c:pt>
              </c:strCache>
            </c:strRef>
          </c:cat>
          <c:val>
            <c:numRef>
              <c:f>Q5_taust!$D$348:$D$371</c:f>
              <c:numCache>
                <c:formatCode>0</c:formatCode>
                <c:ptCount val="24"/>
                <c:pt idx="1">
                  <c:v>31.034482758620701</c:v>
                </c:pt>
                <c:pt idx="2">
                  <c:v>32.258064516128997</c:v>
                </c:pt>
                <c:pt idx="3">
                  <c:v>25.490196078431399</c:v>
                </c:pt>
                <c:pt idx="4">
                  <c:v>27.5</c:v>
                </c:pt>
                <c:pt idx="5">
                  <c:v>31.654676258992801</c:v>
                </c:pt>
                <c:pt idx="7">
                  <c:v>43.349753694581302</c:v>
                </c:pt>
                <c:pt idx="8">
                  <c:v>45.9677419354839</c:v>
                </c:pt>
                <c:pt idx="9">
                  <c:v>37.254901960784302</c:v>
                </c:pt>
                <c:pt idx="10">
                  <c:v>30</c:v>
                </c:pt>
                <c:pt idx="11">
                  <c:v>33.812949640287798</c:v>
                </c:pt>
                <c:pt idx="13">
                  <c:v>39.162561576354697</c:v>
                </c:pt>
                <c:pt idx="14">
                  <c:v>37.096774193548399</c:v>
                </c:pt>
                <c:pt idx="15">
                  <c:v>29.411764705882302</c:v>
                </c:pt>
                <c:pt idx="16">
                  <c:v>27.5</c:v>
                </c:pt>
                <c:pt idx="17">
                  <c:v>42.4460431654676</c:v>
                </c:pt>
                <c:pt idx="19">
                  <c:v>41.133004926108399</c:v>
                </c:pt>
                <c:pt idx="20">
                  <c:v>41.935483870967701</c:v>
                </c:pt>
                <c:pt idx="21">
                  <c:v>31.372549019607799</c:v>
                </c:pt>
                <c:pt idx="22">
                  <c:v>37.5</c:v>
                </c:pt>
                <c:pt idx="23">
                  <c:v>33.812949640287798</c:v>
                </c:pt>
              </c:numCache>
            </c:numRef>
          </c:val>
          <c:extLst>
            <c:ext xmlns:c16="http://schemas.microsoft.com/office/drawing/2014/chart" uri="{C3380CC4-5D6E-409C-BE32-E72D297353CC}">
              <c16:uniqueId val="{00000002-4B4C-4486-AB75-EBEB59572AE1}"/>
            </c:ext>
          </c:extLst>
        </c:ser>
        <c:ser>
          <c:idx val="3"/>
          <c:order val="3"/>
          <c:tx>
            <c:strRef>
              <c:f>Q5_taust!$E$347</c:f>
              <c:strCache>
                <c:ptCount val="1"/>
                <c:pt idx="0">
                  <c:v>Pigem ei ole kindel</c:v>
                </c:pt>
              </c:strCache>
            </c:strRef>
          </c:tx>
          <c:spPr>
            <a:solidFill>
              <a:srgbClr val="F4B18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Q5_taust!$A$348:$A$371</c:f>
              <c:strCache>
                <c:ptCount val="24"/>
                <c:pt idx="0">
                  <c:v>Linnuliha</c:v>
                </c:pt>
                <c:pt idx="1">
                  <c:v>Põhja-Eesti</c:v>
                </c:pt>
                <c:pt idx="2">
                  <c:v>Virumaa</c:v>
                </c:pt>
                <c:pt idx="3">
                  <c:v>Kesk-Eesti</c:v>
                </c:pt>
                <c:pt idx="4">
                  <c:v>Lääne-Eesti</c:v>
                </c:pt>
                <c:pt idx="5">
                  <c:v>Lõuna-Eesti</c:v>
                </c:pt>
                <c:pt idx="6">
                  <c:v>Valmistoit</c:v>
                </c:pt>
                <c:pt idx="7">
                  <c:v>Põhja-Eesti</c:v>
                </c:pt>
                <c:pt idx="8">
                  <c:v>Virumaa</c:v>
                </c:pt>
                <c:pt idx="9">
                  <c:v>Kesk-Eesti</c:v>
                </c:pt>
                <c:pt idx="10">
                  <c:v>Lääne-Eesti</c:v>
                </c:pt>
                <c:pt idx="11">
                  <c:v>Lõuna-Eesti</c:v>
                </c:pt>
                <c:pt idx="12">
                  <c:v>Eelnevalt lõigatud ja pestud värsked köögiviljad</c:v>
                </c:pt>
                <c:pt idx="13">
                  <c:v>Põhja-Eesti</c:v>
                </c:pt>
                <c:pt idx="14">
                  <c:v>Virumaa</c:v>
                </c:pt>
                <c:pt idx="15">
                  <c:v>Kesk-Eesti</c:v>
                </c:pt>
                <c:pt idx="16">
                  <c:v>Lääne-Eesti</c:v>
                </c:pt>
                <c:pt idx="17">
                  <c:v>Lõuna-Eesti</c:v>
                </c:pt>
                <c:pt idx="18">
                  <c:v>Kala ja kalatooted</c:v>
                </c:pt>
                <c:pt idx="19">
                  <c:v>Põhja-Eesti</c:v>
                </c:pt>
                <c:pt idx="20">
                  <c:v>Virumaa</c:v>
                </c:pt>
                <c:pt idx="21">
                  <c:v>Kesk-Eesti</c:v>
                </c:pt>
                <c:pt idx="22">
                  <c:v>Lääne-Eesti</c:v>
                </c:pt>
                <c:pt idx="23">
                  <c:v>Lõuna-Eesti</c:v>
                </c:pt>
              </c:strCache>
            </c:strRef>
          </c:cat>
          <c:val>
            <c:numRef>
              <c:f>Q5_taust!$E$348:$E$371</c:f>
              <c:numCache>
                <c:formatCode>0</c:formatCode>
                <c:ptCount val="24"/>
                <c:pt idx="1">
                  <c:v>12.3152709359606</c:v>
                </c:pt>
                <c:pt idx="2">
                  <c:v>11.290322580645199</c:v>
                </c:pt>
                <c:pt idx="3">
                  <c:v>11.764705882352899</c:v>
                </c:pt>
                <c:pt idx="4">
                  <c:v>7.5</c:v>
                </c:pt>
                <c:pt idx="5">
                  <c:v>17.266187050359701</c:v>
                </c:pt>
                <c:pt idx="7">
                  <c:v>14.0394088669951</c:v>
                </c:pt>
                <c:pt idx="8">
                  <c:v>10.4838709677419</c:v>
                </c:pt>
                <c:pt idx="9">
                  <c:v>17.647058823529399</c:v>
                </c:pt>
                <c:pt idx="10">
                  <c:v>13.75</c:v>
                </c:pt>
                <c:pt idx="11">
                  <c:v>14.3884892086331</c:v>
                </c:pt>
                <c:pt idx="13">
                  <c:v>16.009852216748801</c:v>
                </c:pt>
                <c:pt idx="14">
                  <c:v>16.129032258064498</c:v>
                </c:pt>
                <c:pt idx="15">
                  <c:v>15.6862745098039</c:v>
                </c:pt>
                <c:pt idx="16">
                  <c:v>18.75</c:v>
                </c:pt>
                <c:pt idx="17">
                  <c:v>15.1079136690647</c:v>
                </c:pt>
                <c:pt idx="19">
                  <c:v>16.995073891625601</c:v>
                </c:pt>
                <c:pt idx="20">
                  <c:v>9.67741935483871</c:v>
                </c:pt>
                <c:pt idx="21">
                  <c:v>11.764705882352899</c:v>
                </c:pt>
                <c:pt idx="22">
                  <c:v>11.25</c:v>
                </c:pt>
                <c:pt idx="23">
                  <c:v>19.424460431654701</c:v>
                </c:pt>
              </c:numCache>
            </c:numRef>
          </c:val>
          <c:extLst>
            <c:ext xmlns:c16="http://schemas.microsoft.com/office/drawing/2014/chart" uri="{C3380CC4-5D6E-409C-BE32-E72D297353CC}">
              <c16:uniqueId val="{00000003-4B4C-4486-AB75-EBEB59572AE1}"/>
            </c:ext>
          </c:extLst>
        </c:ser>
        <c:ser>
          <c:idx val="4"/>
          <c:order val="4"/>
          <c:tx>
            <c:strRef>
              <c:f>Q5_taust!$F$347</c:f>
              <c:strCache>
                <c:ptCount val="1"/>
                <c:pt idx="0">
                  <c:v>Kindlustunne puudub täielikult</c:v>
                </c:pt>
              </c:strCache>
            </c:strRef>
          </c:tx>
          <c:spPr>
            <a:solidFill>
              <a:srgbClr val="ED7D31"/>
            </a:solidFill>
            <a:ln w="0">
              <a:noFill/>
            </a:ln>
          </c:spPr>
          <c:invertIfNegative val="0"/>
          <c:dPt>
            <c:idx val="5"/>
            <c:invertIfNegative val="0"/>
            <c:bubble3D val="0"/>
            <c:extLst>
              <c:ext xmlns:c16="http://schemas.microsoft.com/office/drawing/2014/chart" uri="{C3380CC4-5D6E-409C-BE32-E72D297353CC}">
                <c16:uniqueId val="{00000004-4B4C-4486-AB75-EBEB59572AE1}"/>
              </c:ext>
            </c:extLst>
          </c:dPt>
          <c:dLbls>
            <c:dLbl>
              <c:idx val="5"/>
              <c:layout>
                <c:manualLayout>
                  <c:x val="5.3220003522213297E-4"/>
                  <c:y val="3.8361447626275298E-3"/>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4-4B4C-4486-AB75-EBEB59572AE1}"/>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Q5_taust!$A$348:$A$371</c:f>
              <c:strCache>
                <c:ptCount val="24"/>
                <c:pt idx="0">
                  <c:v>Linnuliha</c:v>
                </c:pt>
                <c:pt idx="1">
                  <c:v>Põhja-Eesti</c:v>
                </c:pt>
                <c:pt idx="2">
                  <c:v>Virumaa</c:v>
                </c:pt>
                <c:pt idx="3">
                  <c:v>Kesk-Eesti</c:v>
                </c:pt>
                <c:pt idx="4">
                  <c:v>Lääne-Eesti</c:v>
                </c:pt>
                <c:pt idx="5">
                  <c:v>Lõuna-Eesti</c:v>
                </c:pt>
                <c:pt idx="6">
                  <c:v>Valmistoit</c:v>
                </c:pt>
                <c:pt idx="7">
                  <c:v>Põhja-Eesti</c:v>
                </c:pt>
                <c:pt idx="8">
                  <c:v>Virumaa</c:v>
                </c:pt>
                <c:pt idx="9">
                  <c:v>Kesk-Eesti</c:v>
                </c:pt>
                <c:pt idx="10">
                  <c:v>Lääne-Eesti</c:v>
                </c:pt>
                <c:pt idx="11">
                  <c:v>Lõuna-Eesti</c:v>
                </c:pt>
                <c:pt idx="12">
                  <c:v>Eelnevalt lõigatud ja pestud värsked köögiviljad</c:v>
                </c:pt>
                <c:pt idx="13">
                  <c:v>Põhja-Eesti</c:v>
                </c:pt>
                <c:pt idx="14">
                  <c:v>Virumaa</c:v>
                </c:pt>
                <c:pt idx="15">
                  <c:v>Kesk-Eesti</c:v>
                </c:pt>
                <c:pt idx="16">
                  <c:v>Lääne-Eesti</c:v>
                </c:pt>
                <c:pt idx="17">
                  <c:v>Lõuna-Eesti</c:v>
                </c:pt>
                <c:pt idx="18">
                  <c:v>Kala ja kalatooted</c:v>
                </c:pt>
                <c:pt idx="19">
                  <c:v>Põhja-Eesti</c:v>
                </c:pt>
                <c:pt idx="20">
                  <c:v>Virumaa</c:v>
                </c:pt>
                <c:pt idx="21">
                  <c:v>Kesk-Eesti</c:v>
                </c:pt>
                <c:pt idx="22">
                  <c:v>Lääne-Eesti</c:v>
                </c:pt>
                <c:pt idx="23">
                  <c:v>Lõuna-Eesti</c:v>
                </c:pt>
              </c:strCache>
            </c:strRef>
          </c:cat>
          <c:val>
            <c:numRef>
              <c:f>Q5_taust!$F$348:$F$371</c:f>
              <c:numCache>
                <c:formatCode>0</c:formatCode>
                <c:ptCount val="24"/>
                <c:pt idx="1">
                  <c:v>4.4334975369458096</c:v>
                </c:pt>
                <c:pt idx="2">
                  <c:v>2.4193548387096802</c:v>
                </c:pt>
                <c:pt idx="3">
                  <c:v>1.9607843137254899</c:v>
                </c:pt>
                <c:pt idx="4">
                  <c:v>2.5</c:v>
                </c:pt>
                <c:pt idx="5">
                  <c:v>2.1582733812949599</c:v>
                </c:pt>
                <c:pt idx="7">
                  <c:v>5.6650246305418701</c:v>
                </c:pt>
                <c:pt idx="8">
                  <c:v>5.6451612903225801</c:v>
                </c:pt>
                <c:pt idx="9">
                  <c:v>1.9607843137254899</c:v>
                </c:pt>
                <c:pt idx="10">
                  <c:v>5</c:v>
                </c:pt>
                <c:pt idx="11">
                  <c:v>4.3165467625899296</c:v>
                </c:pt>
                <c:pt idx="13">
                  <c:v>5.6650246305418701</c:v>
                </c:pt>
                <c:pt idx="14">
                  <c:v>4.8387096774193603</c:v>
                </c:pt>
                <c:pt idx="15">
                  <c:v>7.8431372549019596</c:v>
                </c:pt>
                <c:pt idx="16">
                  <c:v>3.75</c:v>
                </c:pt>
                <c:pt idx="17">
                  <c:v>4.3165467625899296</c:v>
                </c:pt>
                <c:pt idx="19">
                  <c:v>4.4334975369458096</c:v>
                </c:pt>
                <c:pt idx="20">
                  <c:v>3.2258064516128999</c:v>
                </c:pt>
                <c:pt idx="21">
                  <c:v>0</c:v>
                </c:pt>
                <c:pt idx="22">
                  <c:v>0</c:v>
                </c:pt>
                <c:pt idx="23">
                  <c:v>1.43884892086331</c:v>
                </c:pt>
              </c:numCache>
            </c:numRef>
          </c:val>
          <c:extLst>
            <c:ext xmlns:c16="http://schemas.microsoft.com/office/drawing/2014/chart" uri="{C3380CC4-5D6E-409C-BE32-E72D297353CC}">
              <c16:uniqueId val="{00000005-4B4C-4486-AB75-EBEB59572AE1}"/>
            </c:ext>
          </c:extLst>
        </c:ser>
        <c:ser>
          <c:idx val="5"/>
          <c:order val="5"/>
          <c:tx>
            <c:strRef>
              <c:f>Q5_taust!$G$347</c:f>
              <c:strCache>
                <c:ptCount val="1"/>
                <c:pt idx="0">
                  <c:v>Ei oska öelda</c:v>
                </c:pt>
              </c:strCache>
            </c:strRef>
          </c:tx>
          <c:spPr>
            <a:solidFill>
              <a:srgbClr val="BFBFBF"/>
            </a:solidFill>
            <a:ln w="0">
              <a:noFill/>
            </a:ln>
          </c:spPr>
          <c:invertIfNegative val="0"/>
          <c:dPt>
            <c:idx val="4"/>
            <c:invertIfNegative val="0"/>
            <c:bubble3D val="0"/>
            <c:extLst>
              <c:ext xmlns:c16="http://schemas.microsoft.com/office/drawing/2014/chart" uri="{C3380CC4-5D6E-409C-BE32-E72D297353CC}">
                <c16:uniqueId val="{00000006-4B4C-4486-AB75-EBEB59572AE1}"/>
              </c:ext>
            </c:extLst>
          </c:dPt>
          <c:dLbls>
            <c:dLbl>
              <c:idx val="4"/>
              <c:layout>
                <c:manualLayout>
                  <c:x val="5.0793640636191103E-3"/>
                  <c:y val="1.8747653032552E-7"/>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6-4B4C-4486-AB75-EBEB59572AE1}"/>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Q5_taust!$A$348:$A$371</c:f>
              <c:strCache>
                <c:ptCount val="24"/>
                <c:pt idx="0">
                  <c:v>Linnuliha</c:v>
                </c:pt>
                <c:pt idx="1">
                  <c:v>Põhja-Eesti</c:v>
                </c:pt>
                <c:pt idx="2">
                  <c:v>Virumaa</c:v>
                </c:pt>
                <c:pt idx="3">
                  <c:v>Kesk-Eesti</c:v>
                </c:pt>
                <c:pt idx="4">
                  <c:v>Lääne-Eesti</c:v>
                </c:pt>
                <c:pt idx="5">
                  <c:v>Lõuna-Eesti</c:v>
                </c:pt>
                <c:pt idx="6">
                  <c:v>Valmistoit</c:v>
                </c:pt>
                <c:pt idx="7">
                  <c:v>Põhja-Eesti</c:v>
                </c:pt>
                <c:pt idx="8">
                  <c:v>Virumaa</c:v>
                </c:pt>
                <c:pt idx="9">
                  <c:v>Kesk-Eesti</c:v>
                </c:pt>
                <c:pt idx="10">
                  <c:v>Lääne-Eesti</c:v>
                </c:pt>
                <c:pt idx="11">
                  <c:v>Lõuna-Eesti</c:v>
                </c:pt>
                <c:pt idx="12">
                  <c:v>Eelnevalt lõigatud ja pestud värsked köögiviljad</c:v>
                </c:pt>
                <c:pt idx="13">
                  <c:v>Põhja-Eesti</c:v>
                </c:pt>
                <c:pt idx="14">
                  <c:v>Virumaa</c:v>
                </c:pt>
                <c:pt idx="15">
                  <c:v>Kesk-Eesti</c:v>
                </c:pt>
                <c:pt idx="16">
                  <c:v>Lääne-Eesti</c:v>
                </c:pt>
                <c:pt idx="17">
                  <c:v>Lõuna-Eesti</c:v>
                </c:pt>
                <c:pt idx="18">
                  <c:v>Kala ja kalatooted</c:v>
                </c:pt>
                <c:pt idx="19">
                  <c:v>Põhja-Eesti</c:v>
                </c:pt>
                <c:pt idx="20">
                  <c:v>Virumaa</c:v>
                </c:pt>
                <c:pt idx="21">
                  <c:v>Kesk-Eesti</c:v>
                </c:pt>
                <c:pt idx="22">
                  <c:v>Lääne-Eesti</c:v>
                </c:pt>
                <c:pt idx="23">
                  <c:v>Lõuna-Eesti</c:v>
                </c:pt>
              </c:strCache>
            </c:strRef>
          </c:cat>
          <c:val>
            <c:numRef>
              <c:f>Q5_taust!$G$348:$G$371</c:f>
              <c:numCache>
                <c:formatCode>0</c:formatCode>
                <c:ptCount val="24"/>
                <c:pt idx="1">
                  <c:v>4.1871921182265996</c:v>
                </c:pt>
                <c:pt idx="2">
                  <c:v>2.4193548387096802</c:v>
                </c:pt>
                <c:pt idx="3">
                  <c:v>1.9607843137254899</c:v>
                </c:pt>
                <c:pt idx="4">
                  <c:v>3.75</c:v>
                </c:pt>
                <c:pt idx="5">
                  <c:v>5.0359712230215798</c:v>
                </c:pt>
                <c:pt idx="7">
                  <c:v>3.6945812807881802</c:v>
                </c:pt>
                <c:pt idx="8">
                  <c:v>5.6451612903225801</c:v>
                </c:pt>
                <c:pt idx="10">
                  <c:v>5</c:v>
                </c:pt>
                <c:pt idx="11">
                  <c:v>2.1582733812949599</c:v>
                </c:pt>
                <c:pt idx="13">
                  <c:v>3.6945812807881802</c:v>
                </c:pt>
                <c:pt idx="14">
                  <c:v>5.6451612903225801</c:v>
                </c:pt>
                <c:pt idx="15">
                  <c:v>1.9607843137254899</c:v>
                </c:pt>
                <c:pt idx="16">
                  <c:v>5</c:v>
                </c:pt>
                <c:pt idx="17">
                  <c:v>6.47482014388489</c:v>
                </c:pt>
                <c:pt idx="19">
                  <c:v>4.6798029556650302</c:v>
                </c:pt>
                <c:pt idx="20">
                  <c:v>2.4193548387096802</c:v>
                </c:pt>
                <c:pt idx="21">
                  <c:v>1.9607843137254899</c:v>
                </c:pt>
                <c:pt idx="22">
                  <c:v>5</c:v>
                </c:pt>
                <c:pt idx="23">
                  <c:v>5.0359712230215798</c:v>
                </c:pt>
              </c:numCache>
            </c:numRef>
          </c:val>
          <c:extLst>
            <c:ext xmlns:c16="http://schemas.microsoft.com/office/drawing/2014/chart" uri="{C3380CC4-5D6E-409C-BE32-E72D297353CC}">
              <c16:uniqueId val="{00000007-4B4C-4486-AB75-EBEB59572AE1}"/>
            </c:ext>
          </c:extLst>
        </c:ser>
        <c:dLbls>
          <c:showLegendKey val="0"/>
          <c:showVal val="0"/>
          <c:showCatName val="0"/>
          <c:showSerName val="0"/>
          <c:showPercent val="0"/>
          <c:showBubbleSize val="0"/>
        </c:dLbls>
        <c:gapWidth val="60"/>
        <c:shape val="box"/>
        <c:axId val="461719600"/>
        <c:axId val="461721168"/>
        <c:axId val="0"/>
      </c:bar3DChart>
      <c:catAx>
        <c:axId val="461719600"/>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200" b="1" strike="noStrike" spc="-1">
                <a:solidFill>
                  <a:srgbClr val="595959"/>
                </a:solidFill>
                <a:latin typeface="Calibri"/>
              </a:defRPr>
            </a:pPr>
            <a:endParaRPr lang="et-EE"/>
          </a:p>
        </c:txPr>
        <c:crossAx val="461721168"/>
        <c:crosses val="autoZero"/>
        <c:auto val="1"/>
        <c:lblAlgn val="ctr"/>
        <c:lblOffset val="100"/>
        <c:noMultiLvlLbl val="0"/>
      </c:catAx>
      <c:valAx>
        <c:axId val="461721168"/>
        <c:scaling>
          <c:orientation val="minMax"/>
        </c:scaling>
        <c:delete val="1"/>
        <c:axPos val="t"/>
        <c:numFmt formatCode="0%" sourceLinked="1"/>
        <c:majorTickMark val="none"/>
        <c:minorTickMark val="none"/>
        <c:tickLblPos val="nextTo"/>
        <c:crossAx val="461719600"/>
        <c:crosses val="autoZero"/>
        <c:crossBetween val="between"/>
      </c:valAx>
    </c:plotArea>
    <c:legend>
      <c:legendPos val="r"/>
      <c:layout>
        <c:manualLayout>
          <c:xMode val="edge"/>
          <c:yMode val="edge"/>
          <c:x val="0.73754595933982015"/>
          <c:y val="0.38718401866433372"/>
          <c:w val="0.14834660040258568"/>
          <c:h val="0.32040974044911058"/>
        </c:manualLayout>
      </c:layout>
      <c:overlay val="0"/>
      <c:spPr>
        <a:noFill/>
        <a:ln w="0">
          <a:noFill/>
        </a:ln>
      </c:spPr>
      <c:txPr>
        <a:bodyPr/>
        <a:lstStyle/>
        <a:p>
          <a:pPr>
            <a:defRPr sz="1200"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n-GB" sz="1400" b="1" strike="noStrike" spc="-1">
                <a:solidFill>
                  <a:srgbClr val="595959"/>
                </a:solidFill>
                <a:latin typeface="Calibri"/>
              </a:defRPr>
            </a:pPr>
            <a:r>
              <a:rPr lang="en-GB" sz="1400" b="1" strike="noStrike" spc="-1">
                <a:solidFill>
                  <a:srgbClr val="595959"/>
                </a:solidFill>
                <a:latin typeface="Calibri"/>
              </a:rPr>
              <a:t>Milline on Teie hinnang oma tervisele? 
</a:t>
            </a:r>
            <a:r>
              <a:rPr lang="en-GB" sz="1400" b="0" strike="noStrike" spc="-1">
                <a:solidFill>
                  <a:srgbClr val="595959"/>
                </a:solidFill>
                <a:latin typeface="Calibri"/>
              </a:rPr>
              <a:t>N=800</a:t>
            </a:r>
          </a:p>
        </c:rich>
      </c:tx>
      <c:layout>
        <c:manualLayout>
          <c:xMode val="edge"/>
          <c:yMode val="edge"/>
          <c:x val="0.247482837528604"/>
          <c:y val="1.7082111436950102E-2"/>
        </c:manualLayout>
      </c:layout>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bar3DChart>
        <c:barDir val="bar"/>
        <c:grouping val="stacked"/>
        <c:varyColors val="0"/>
        <c:ser>
          <c:idx val="0"/>
          <c:order val="0"/>
          <c:tx>
            <c:strRef>
              <c:f>Tervis!$C$2</c:f>
              <c:strCache>
                <c:ptCount val="1"/>
                <c:pt idx="0">
                  <c:v>Väga hea</c:v>
                </c:pt>
              </c:strCache>
            </c:strRef>
          </c:tx>
          <c:spPr>
            <a:solidFill>
              <a:srgbClr val="2E75B6"/>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multiLvlStrRef>
              <c:f>Tervis!$A$3:$B$16</c:f>
              <c:multiLvlStrCache>
                <c:ptCount val="14"/>
                <c:lvl>
                  <c:pt idx="0">
                    <c:v>Üldjaotus</c:v>
                  </c:pt>
                  <c:pt idx="1">
                    <c:v>Mees</c:v>
                  </c:pt>
                  <c:pt idx="2">
                    <c:v>Naine</c:v>
                  </c:pt>
                  <c:pt idx="3">
                    <c:v>18-29</c:v>
                  </c:pt>
                  <c:pt idx="4">
                    <c:v>30-49</c:v>
                  </c:pt>
                  <c:pt idx="5">
                    <c:v>50-64</c:v>
                  </c:pt>
                  <c:pt idx="6">
                    <c:v>65-74</c:v>
                  </c:pt>
                  <c:pt idx="7">
                    <c:v>eesti</c:v>
                  </c:pt>
                  <c:pt idx="8">
                    <c:v>vene ja muu</c:v>
                  </c:pt>
                  <c:pt idx="9">
                    <c:v>Põhja-Eesti</c:v>
                  </c:pt>
                  <c:pt idx="10">
                    <c:v>Kirde-Eesti</c:v>
                  </c:pt>
                  <c:pt idx="11">
                    <c:v>Kesk-Eesti</c:v>
                  </c:pt>
                  <c:pt idx="12">
                    <c:v>Lääne-Eesti</c:v>
                  </c:pt>
                  <c:pt idx="13">
                    <c:v>Lõuna-Eesti</c:v>
                  </c:pt>
                </c:lvl>
                <c:lvl>
                  <c:pt idx="1">
                    <c:v>Sugu</c:v>
                  </c:pt>
                  <c:pt idx="3">
                    <c:v>Vanus</c:v>
                  </c:pt>
                  <c:pt idx="7">
                    <c:v>Suhtluskeel</c:v>
                  </c:pt>
                  <c:pt idx="9">
                    <c:v>Elukoht</c:v>
                  </c:pt>
                </c:lvl>
              </c:multiLvlStrCache>
            </c:multiLvlStrRef>
          </c:cat>
          <c:val>
            <c:numRef>
              <c:f>Tervis!$C$3:$C$16</c:f>
              <c:numCache>
                <c:formatCode>0</c:formatCode>
                <c:ptCount val="14"/>
                <c:pt idx="0">
                  <c:v>9.125</c:v>
                </c:pt>
                <c:pt idx="1">
                  <c:v>7.4074074074074101</c:v>
                </c:pt>
                <c:pt idx="2">
                  <c:v>10.6635071090047</c:v>
                </c:pt>
                <c:pt idx="3">
                  <c:v>16.058394160583902</c:v>
                </c:pt>
                <c:pt idx="4">
                  <c:v>10.703363914373099</c:v>
                </c:pt>
                <c:pt idx="5">
                  <c:v>4.7619047619047601</c:v>
                </c:pt>
                <c:pt idx="6">
                  <c:v>4.7619047619047601</c:v>
                </c:pt>
                <c:pt idx="7">
                  <c:v>9.0579710144927503</c:v>
                </c:pt>
                <c:pt idx="8">
                  <c:v>9.2741935483870996</c:v>
                </c:pt>
                <c:pt idx="9">
                  <c:v>10.5911330049261</c:v>
                </c:pt>
                <c:pt idx="10">
                  <c:v>8.8709677419354804</c:v>
                </c:pt>
                <c:pt idx="11">
                  <c:v>9.8039215686274499</c:v>
                </c:pt>
                <c:pt idx="12">
                  <c:v>3.75</c:v>
                </c:pt>
                <c:pt idx="13">
                  <c:v>7.9136690647482002</c:v>
                </c:pt>
              </c:numCache>
            </c:numRef>
          </c:val>
          <c:extLst>
            <c:ext xmlns:c16="http://schemas.microsoft.com/office/drawing/2014/chart" uri="{C3380CC4-5D6E-409C-BE32-E72D297353CC}">
              <c16:uniqueId val="{00000000-9151-4143-ACBE-1831F1CBEF4A}"/>
            </c:ext>
          </c:extLst>
        </c:ser>
        <c:ser>
          <c:idx val="1"/>
          <c:order val="1"/>
          <c:tx>
            <c:strRef>
              <c:f>Tervis!$D$2</c:f>
              <c:strCache>
                <c:ptCount val="1"/>
                <c:pt idx="0">
                  <c:v>Pigem hea</c:v>
                </c:pt>
              </c:strCache>
            </c:strRef>
          </c:tx>
          <c:spPr>
            <a:solidFill>
              <a:srgbClr val="9DC3E6"/>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multiLvlStrRef>
              <c:f>Tervis!$A$3:$B$16</c:f>
              <c:multiLvlStrCache>
                <c:ptCount val="14"/>
                <c:lvl>
                  <c:pt idx="0">
                    <c:v>Üldjaotus</c:v>
                  </c:pt>
                  <c:pt idx="1">
                    <c:v>Mees</c:v>
                  </c:pt>
                  <c:pt idx="2">
                    <c:v>Naine</c:v>
                  </c:pt>
                  <c:pt idx="3">
                    <c:v>18-29</c:v>
                  </c:pt>
                  <c:pt idx="4">
                    <c:v>30-49</c:v>
                  </c:pt>
                  <c:pt idx="5">
                    <c:v>50-64</c:v>
                  </c:pt>
                  <c:pt idx="6">
                    <c:v>65-74</c:v>
                  </c:pt>
                  <c:pt idx="7">
                    <c:v>eesti</c:v>
                  </c:pt>
                  <c:pt idx="8">
                    <c:v>vene ja muu</c:v>
                  </c:pt>
                  <c:pt idx="9">
                    <c:v>Põhja-Eesti</c:v>
                  </c:pt>
                  <c:pt idx="10">
                    <c:v>Kirde-Eesti</c:v>
                  </c:pt>
                  <c:pt idx="11">
                    <c:v>Kesk-Eesti</c:v>
                  </c:pt>
                  <c:pt idx="12">
                    <c:v>Lääne-Eesti</c:v>
                  </c:pt>
                  <c:pt idx="13">
                    <c:v>Lõuna-Eesti</c:v>
                  </c:pt>
                </c:lvl>
                <c:lvl>
                  <c:pt idx="1">
                    <c:v>Sugu</c:v>
                  </c:pt>
                  <c:pt idx="3">
                    <c:v>Vanus</c:v>
                  </c:pt>
                  <c:pt idx="7">
                    <c:v>Suhtluskeel</c:v>
                  </c:pt>
                  <c:pt idx="9">
                    <c:v>Elukoht</c:v>
                  </c:pt>
                </c:lvl>
              </c:multiLvlStrCache>
            </c:multiLvlStrRef>
          </c:cat>
          <c:val>
            <c:numRef>
              <c:f>Tervis!$D$3:$D$16</c:f>
              <c:numCache>
                <c:formatCode>0</c:formatCode>
                <c:ptCount val="14"/>
                <c:pt idx="0">
                  <c:v>51.25</c:v>
                </c:pt>
                <c:pt idx="1">
                  <c:v>46.031746031746003</c:v>
                </c:pt>
                <c:pt idx="2">
                  <c:v>55.924170616113699</c:v>
                </c:pt>
                <c:pt idx="3">
                  <c:v>64.233576642335805</c:v>
                </c:pt>
                <c:pt idx="4">
                  <c:v>51.376146788990802</c:v>
                </c:pt>
                <c:pt idx="5">
                  <c:v>44.1558441558442</c:v>
                </c:pt>
                <c:pt idx="6">
                  <c:v>49.523809523809497</c:v>
                </c:pt>
                <c:pt idx="7">
                  <c:v>52.355072463768103</c:v>
                </c:pt>
                <c:pt idx="8">
                  <c:v>48.790322580645203</c:v>
                </c:pt>
                <c:pt idx="9">
                  <c:v>55.418719211822697</c:v>
                </c:pt>
                <c:pt idx="10">
                  <c:v>37.903225806451601</c:v>
                </c:pt>
                <c:pt idx="11">
                  <c:v>45.098039215686299</c:v>
                </c:pt>
                <c:pt idx="12">
                  <c:v>57.5</c:v>
                </c:pt>
                <c:pt idx="13">
                  <c:v>49.640287769784202</c:v>
                </c:pt>
              </c:numCache>
            </c:numRef>
          </c:val>
          <c:extLst>
            <c:ext xmlns:c16="http://schemas.microsoft.com/office/drawing/2014/chart" uri="{C3380CC4-5D6E-409C-BE32-E72D297353CC}">
              <c16:uniqueId val="{00000001-9151-4143-ACBE-1831F1CBEF4A}"/>
            </c:ext>
          </c:extLst>
        </c:ser>
        <c:ser>
          <c:idx val="2"/>
          <c:order val="2"/>
          <c:tx>
            <c:strRef>
              <c:f>Tervis!$E$2</c:f>
              <c:strCache>
                <c:ptCount val="1"/>
                <c:pt idx="0">
                  <c:v>Nii ja naa</c:v>
                </c:pt>
              </c:strCache>
            </c:strRef>
          </c:tx>
          <c:spPr>
            <a:solidFill>
              <a:srgbClr val="DAE3F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multiLvlStrRef>
              <c:f>Tervis!$A$3:$B$16</c:f>
              <c:multiLvlStrCache>
                <c:ptCount val="14"/>
                <c:lvl>
                  <c:pt idx="0">
                    <c:v>Üldjaotus</c:v>
                  </c:pt>
                  <c:pt idx="1">
                    <c:v>Mees</c:v>
                  </c:pt>
                  <c:pt idx="2">
                    <c:v>Naine</c:v>
                  </c:pt>
                  <c:pt idx="3">
                    <c:v>18-29</c:v>
                  </c:pt>
                  <c:pt idx="4">
                    <c:v>30-49</c:v>
                  </c:pt>
                  <c:pt idx="5">
                    <c:v>50-64</c:v>
                  </c:pt>
                  <c:pt idx="6">
                    <c:v>65-74</c:v>
                  </c:pt>
                  <c:pt idx="7">
                    <c:v>eesti</c:v>
                  </c:pt>
                  <c:pt idx="8">
                    <c:v>vene ja muu</c:v>
                  </c:pt>
                  <c:pt idx="9">
                    <c:v>Põhja-Eesti</c:v>
                  </c:pt>
                  <c:pt idx="10">
                    <c:v>Kirde-Eesti</c:v>
                  </c:pt>
                  <c:pt idx="11">
                    <c:v>Kesk-Eesti</c:v>
                  </c:pt>
                  <c:pt idx="12">
                    <c:v>Lääne-Eesti</c:v>
                  </c:pt>
                  <c:pt idx="13">
                    <c:v>Lõuna-Eesti</c:v>
                  </c:pt>
                </c:lvl>
                <c:lvl>
                  <c:pt idx="1">
                    <c:v>Sugu</c:v>
                  </c:pt>
                  <c:pt idx="3">
                    <c:v>Vanus</c:v>
                  </c:pt>
                  <c:pt idx="7">
                    <c:v>Suhtluskeel</c:v>
                  </c:pt>
                  <c:pt idx="9">
                    <c:v>Elukoht</c:v>
                  </c:pt>
                </c:lvl>
              </c:multiLvlStrCache>
            </c:multiLvlStrRef>
          </c:cat>
          <c:val>
            <c:numRef>
              <c:f>Tervis!$E$3:$E$16</c:f>
              <c:numCache>
                <c:formatCode>0</c:formatCode>
                <c:ptCount val="14"/>
                <c:pt idx="0">
                  <c:v>28.25</c:v>
                </c:pt>
                <c:pt idx="1">
                  <c:v>29.894179894179899</c:v>
                </c:pt>
                <c:pt idx="2">
                  <c:v>26.7772511848341</c:v>
                </c:pt>
                <c:pt idx="3">
                  <c:v>16.058394160583902</c:v>
                </c:pt>
                <c:pt idx="4">
                  <c:v>25.3822629969419</c:v>
                </c:pt>
                <c:pt idx="5">
                  <c:v>36.363636363636402</c:v>
                </c:pt>
                <c:pt idx="6">
                  <c:v>35.238095238095198</c:v>
                </c:pt>
                <c:pt idx="7">
                  <c:v>26.449275362318801</c:v>
                </c:pt>
                <c:pt idx="8">
                  <c:v>32.258064516128997</c:v>
                </c:pt>
                <c:pt idx="9">
                  <c:v>25.862068965517199</c:v>
                </c:pt>
                <c:pt idx="10">
                  <c:v>39.5161290322581</c:v>
                </c:pt>
                <c:pt idx="11">
                  <c:v>29.411764705882401</c:v>
                </c:pt>
                <c:pt idx="12">
                  <c:v>28.75</c:v>
                </c:pt>
                <c:pt idx="13">
                  <c:v>24.460431654676299</c:v>
                </c:pt>
              </c:numCache>
            </c:numRef>
          </c:val>
          <c:extLst>
            <c:ext xmlns:c16="http://schemas.microsoft.com/office/drawing/2014/chart" uri="{C3380CC4-5D6E-409C-BE32-E72D297353CC}">
              <c16:uniqueId val="{00000002-9151-4143-ACBE-1831F1CBEF4A}"/>
            </c:ext>
          </c:extLst>
        </c:ser>
        <c:ser>
          <c:idx val="3"/>
          <c:order val="3"/>
          <c:tx>
            <c:strRef>
              <c:f>Tervis!$F$2</c:f>
              <c:strCache>
                <c:ptCount val="1"/>
                <c:pt idx="0">
                  <c:v>Pigem halb</c:v>
                </c:pt>
              </c:strCache>
            </c:strRef>
          </c:tx>
          <c:spPr>
            <a:solidFill>
              <a:srgbClr val="F8CBAD"/>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multiLvlStrRef>
              <c:f>Tervis!$A$3:$B$16</c:f>
              <c:multiLvlStrCache>
                <c:ptCount val="14"/>
                <c:lvl>
                  <c:pt idx="0">
                    <c:v>Üldjaotus</c:v>
                  </c:pt>
                  <c:pt idx="1">
                    <c:v>Mees</c:v>
                  </c:pt>
                  <c:pt idx="2">
                    <c:v>Naine</c:v>
                  </c:pt>
                  <c:pt idx="3">
                    <c:v>18-29</c:v>
                  </c:pt>
                  <c:pt idx="4">
                    <c:v>30-49</c:v>
                  </c:pt>
                  <c:pt idx="5">
                    <c:v>50-64</c:v>
                  </c:pt>
                  <c:pt idx="6">
                    <c:v>65-74</c:v>
                  </c:pt>
                  <c:pt idx="7">
                    <c:v>eesti</c:v>
                  </c:pt>
                  <c:pt idx="8">
                    <c:v>vene ja muu</c:v>
                  </c:pt>
                  <c:pt idx="9">
                    <c:v>Põhja-Eesti</c:v>
                  </c:pt>
                  <c:pt idx="10">
                    <c:v>Kirde-Eesti</c:v>
                  </c:pt>
                  <c:pt idx="11">
                    <c:v>Kesk-Eesti</c:v>
                  </c:pt>
                  <c:pt idx="12">
                    <c:v>Lääne-Eesti</c:v>
                  </c:pt>
                  <c:pt idx="13">
                    <c:v>Lõuna-Eesti</c:v>
                  </c:pt>
                </c:lvl>
                <c:lvl>
                  <c:pt idx="1">
                    <c:v>Sugu</c:v>
                  </c:pt>
                  <c:pt idx="3">
                    <c:v>Vanus</c:v>
                  </c:pt>
                  <c:pt idx="7">
                    <c:v>Suhtluskeel</c:v>
                  </c:pt>
                  <c:pt idx="9">
                    <c:v>Elukoht</c:v>
                  </c:pt>
                </c:lvl>
              </c:multiLvlStrCache>
            </c:multiLvlStrRef>
          </c:cat>
          <c:val>
            <c:numRef>
              <c:f>Tervis!$F$3:$F$16</c:f>
              <c:numCache>
                <c:formatCode>0</c:formatCode>
                <c:ptCount val="14"/>
                <c:pt idx="0">
                  <c:v>9.75</c:v>
                </c:pt>
                <c:pt idx="1">
                  <c:v>14.021164021163999</c:v>
                </c:pt>
                <c:pt idx="2">
                  <c:v>5.9241706161137397</c:v>
                </c:pt>
                <c:pt idx="3">
                  <c:v>2.9197080291970798</c:v>
                </c:pt>
                <c:pt idx="4">
                  <c:v>10.397553516819601</c:v>
                </c:pt>
                <c:pt idx="5">
                  <c:v>13.419913419913399</c:v>
                </c:pt>
                <c:pt idx="6">
                  <c:v>8.5714285714285694</c:v>
                </c:pt>
                <c:pt idx="7">
                  <c:v>10.326086956521699</c:v>
                </c:pt>
                <c:pt idx="8">
                  <c:v>8.4677419354838701</c:v>
                </c:pt>
                <c:pt idx="9">
                  <c:v>6.6502463054187197</c:v>
                </c:pt>
                <c:pt idx="10">
                  <c:v>12.0967741935484</c:v>
                </c:pt>
                <c:pt idx="11">
                  <c:v>13.7254901960784</c:v>
                </c:pt>
                <c:pt idx="12">
                  <c:v>7.5</c:v>
                </c:pt>
                <c:pt idx="13">
                  <c:v>16.5467625899281</c:v>
                </c:pt>
              </c:numCache>
            </c:numRef>
          </c:val>
          <c:extLst>
            <c:ext xmlns:c16="http://schemas.microsoft.com/office/drawing/2014/chart" uri="{C3380CC4-5D6E-409C-BE32-E72D297353CC}">
              <c16:uniqueId val="{00000003-9151-4143-ACBE-1831F1CBEF4A}"/>
            </c:ext>
          </c:extLst>
        </c:ser>
        <c:ser>
          <c:idx val="4"/>
          <c:order val="4"/>
          <c:tx>
            <c:strRef>
              <c:f>Tervis!$G$2</c:f>
              <c:strCache>
                <c:ptCount val="1"/>
                <c:pt idx="0">
                  <c:v>Väga halb</c:v>
                </c:pt>
              </c:strCache>
            </c:strRef>
          </c:tx>
          <c:spPr>
            <a:solidFill>
              <a:srgbClr val="ED7D31"/>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multiLvlStrRef>
              <c:f>Tervis!$A$3:$B$16</c:f>
              <c:multiLvlStrCache>
                <c:ptCount val="14"/>
                <c:lvl>
                  <c:pt idx="0">
                    <c:v>Üldjaotus</c:v>
                  </c:pt>
                  <c:pt idx="1">
                    <c:v>Mees</c:v>
                  </c:pt>
                  <c:pt idx="2">
                    <c:v>Naine</c:v>
                  </c:pt>
                  <c:pt idx="3">
                    <c:v>18-29</c:v>
                  </c:pt>
                  <c:pt idx="4">
                    <c:v>30-49</c:v>
                  </c:pt>
                  <c:pt idx="5">
                    <c:v>50-64</c:v>
                  </c:pt>
                  <c:pt idx="6">
                    <c:v>65-74</c:v>
                  </c:pt>
                  <c:pt idx="7">
                    <c:v>eesti</c:v>
                  </c:pt>
                  <c:pt idx="8">
                    <c:v>vene ja muu</c:v>
                  </c:pt>
                  <c:pt idx="9">
                    <c:v>Põhja-Eesti</c:v>
                  </c:pt>
                  <c:pt idx="10">
                    <c:v>Kirde-Eesti</c:v>
                  </c:pt>
                  <c:pt idx="11">
                    <c:v>Kesk-Eesti</c:v>
                  </c:pt>
                  <c:pt idx="12">
                    <c:v>Lääne-Eesti</c:v>
                  </c:pt>
                  <c:pt idx="13">
                    <c:v>Lõuna-Eesti</c:v>
                  </c:pt>
                </c:lvl>
                <c:lvl>
                  <c:pt idx="1">
                    <c:v>Sugu</c:v>
                  </c:pt>
                  <c:pt idx="3">
                    <c:v>Vanus</c:v>
                  </c:pt>
                  <c:pt idx="7">
                    <c:v>Suhtluskeel</c:v>
                  </c:pt>
                  <c:pt idx="9">
                    <c:v>Elukoht</c:v>
                  </c:pt>
                </c:lvl>
              </c:multiLvlStrCache>
            </c:multiLvlStrRef>
          </c:cat>
          <c:val>
            <c:numRef>
              <c:f>Tervis!$G$3:$G$16</c:f>
              <c:numCache>
                <c:formatCode>0</c:formatCode>
                <c:ptCount val="14"/>
                <c:pt idx="0">
                  <c:v>1.125</c:v>
                </c:pt>
                <c:pt idx="1">
                  <c:v>1.5873015873015901</c:v>
                </c:pt>
                <c:pt idx="2">
                  <c:v>0.71090047393364897</c:v>
                </c:pt>
                <c:pt idx="3">
                  <c:v>0.72992700729926996</c:v>
                </c:pt>
                <c:pt idx="4">
                  <c:v>1.5290519877675799</c:v>
                </c:pt>
                <c:pt idx="5">
                  <c:v>1.2987012987013</c:v>
                </c:pt>
                <c:pt idx="7">
                  <c:v>1.26811594202899</c:v>
                </c:pt>
                <c:pt idx="8">
                  <c:v>0.80645161290322598</c:v>
                </c:pt>
                <c:pt idx="9">
                  <c:v>0.98522167487684698</c:v>
                </c:pt>
                <c:pt idx="10">
                  <c:v>1.61290322580645</c:v>
                </c:pt>
                <c:pt idx="11">
                  <c:v>1.9607843137254899</c:v>
                </c:pt>
                <c:pt idx="12">
                  <c:v>2.5</c:v>
                </c:pt>
              </c:numCache>
            </c:numRef>
          </c:val>
          <c:extLst>
            <c:ext xmlns:c16="http://schemas.microsoft.com/office/drawing/2014/chart" uri="{C3380CC4-5D6E-409C-BE32-E72D297353CC}">
              <c16:uniqueId val="{00000004-9151-4143-ACBE-1831F1CBEF4A}"/>
            </c:ext>
          </c:extLst>
        </c:ser>
        <c:ser>
          <c:idx val="5"/>
          <c:order val="5"/>
          <c:tx>
            <c:strRef>
              <c:f>Tervis!$H$2</c:f>
              <c:strCache>
                <c:ptCount val="1"/>
                <c:pt idx="0">
                  <c:v>Ei oska öelda</c:v>
                </c:pt>
              </c:strCache>
            </c:strRef>
          </c:tx>
          <c:spPr>
            <a:solidFill>
              <a:srgbClr val="BFBFBF"/>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multiLvlStrRef>
              <c:f>Tervis!$A$3:$B$16</c:f>
              <c:multiLvlStrCache>
                <c:ptCount val="14"/>
                <c:lvl>
                  <c:pt idx="0">
                    <c:v>Üldjaotus</c:v>
                  </c:pt>
                  <c:pt idx="1">
                    <c:v>Mees</c:v>
                  </c:pt>
                  <c:pt idx="2">
                    <c:v>Naine</c:v>
                  </c:pt>
                  <c:pt idx="3">
                    <c:v>18-29</c:v>
                  </c:pt>
                  <c:pt idx="4">
                    <c:v>30-49</c:v>
                  </c:pt>
                  <c:pt idx="5">
                    <c:v>50-64</c:v>
                  </c:pt>
                  <c:pt idx="6">
                    <c:v>65-74</c:v>
                  </c:pt>
                  <c:pt idx="7">
                    <c:v>eesti</c:v>
                  </c:pt>
                  <c:pt idx="8">
                    <c:v>vene ja muu</c:v>
                  </c:pt>
                  <c:pt idx="9">
                    <c:v>Põhja-Eesti</c:v>
                  </c:pt>
                  <c:pt idx="10">
                    <c:v>Kirde-Eesti</c:v>
                  </c:pt>
                  <c:pt idx="11">
                    <c:v>Kesk-Eesti</c:v>
                  </c:pt>
                  <c:pt idx="12">
                    <c:v>Lääne-Eesti</c:v>
                  </c:pt>
                  <c:pt idx="13">
                    <c:v>Lõuna-Eesti</c:v>
                  </c:pt>
                </c:lvl>
                <c:lvl>
                  <c:pt idx="1">
                    <c:v>Sugu</c:v>
                  </c:pt>
                  <c:pt idx="3">
                    <c:v>Vanus</c:v>
                  </c:pt>
                  <c:pt idx="7">
                    <c:v>Suhtluskeel</c:v>
                  </c:pt>
                  <c:pt idx="9">
                    <c:v>Elukoht</c:v>
                  </c:pt>
                </c:lvl>
              </c:multiLvlStrCache>
            </c:multiLvlStrRef>
          </c:cat>
          <c:val>
            <c:numRef>
              <c:f>Tervis!$H$3:$H$16</c:f>
              <c:numCache>
                <c:formatCode>0</c:formatCode>
                <c:ptCount val="14"/>
                <c:pt idx="0">
                  <c:v>0.5</c:v>
                </c:pt>
                <c:pt idx="1">
                  <c:v>1.0582010582010599</c:v>
                </c:pt>
                <c:pt idx="4">
                  <c:v>0.61162079510703404</c:v>
                </c:pt>
                <c:pt idx="6">
                  <c:v>1.90476190476191</c:v>
                </c:pt>
                <c:pt idx="7">
                  <c:v>0.54347826086956497</c:v>
                </c:pt>
                <c:pt idx="13">
                  <c:v>1.43884892086331</c:v>
                </c:pt>
              </c:numCache>
            </c:numRef>
          </c:val>
          <c:extLst>
            <c:ext xmlns:c16="http://schemas.microsoft.com/office/drawing/2014/chart" uri="{C3380CC4-5D6E-409C-BE32-E72D297353CC}">
              <c16:uniqueId val="{00000005-9151-4143-ACBE-1831F1CBEF4A}"/>
            </c:ext>
          </c:extLst>
        </c:ser>
        <c:dLbls>
          <c:showLegendKey val="0"/>
          <c:showVal val="0"/>
          <c:showCatName val="0"/>
          <c:showSerName val="0"/>
          <c:showPercent val="0"/>
          <c:showBubbleSize val="0"/>
        </c:dLbls>
        <c:gapWidth val="150"/>
        <c:shape val="box"/>
        <c:axId val="461711368"/>
        <c:axId val="461714112"/>
        <c:axId val="0"/>
      </c:bar3DChart>
      <c:catAx>
        <c:axId val="461711368"/>
        <c:scaling>
          <c:orientation val="maxMin"/>
        </c:scaling>
        <c:delete val="0"/>
        <c:axPos val="l"/>
        <c:numFmt formatCode="General" sourceLinked="0"/>
        <c:majorTickMark val="none"/>
        <c:minorTickMark val="none"/>
        <c:tickLblPos val="nextTo"/>
        <c:spPr>
          <a:ln w="6480">
            <a:solidFill>
              <a:srgbClr val="BFBFBF"/>
            </a:solidFill>
            <a:round/>
          </a:ln>
        </c:spPr>
        <c:txPr>
          <a:bodyPr/>
          <a:lstStyle/>
          <a:p>
            <a:pPr>
              <a:defRPr sz="1200" b="1" strike="noStrike" spc="-1">
                <a:solidFill>
                  <a:srgbClr val="595959"/>
                </a:solidFill>
                <a:latin typeface="Calibri"/>
              </a:defRPr>
            </a:pPr>
            <a:endParaRPr lang="et-EE"/>
          </a:p>
        </c:txPr>
        <c:crossAx val="461714112"/>
        <c:crosses val="autoZero"/>
        <c:auto val="1"/>
        <c:lblAlgn val="ctr"/>
        <c:lblOffset val="100"/>
        <c:noMultiLvlLbl val="0"/>
      </c:catAx>
      <c:valAx>
        <c:axId val="461714112"/>
        <c:scaling>
          <c:orientation val="minMax"/>
        </c:scaling>
        <c:delete val="1"/>
        <c:axPos val="t"/>
        <c:numFmt formatCode="0" sourceLinked="1"/>
        <c:majorTickMark val="none"/>
        <c:minorTickMark val="none"/>
        <c:tickLblPos val="nextTo"/>
        <c:crossAx val="461711368"/>
        <c:crosses val="autoZero"/>
        <c:crossBetween val="between"/>
      </c:valAx>
    </c:plotArea>
    <c:legend>
      <c:legendPos val="b"/>
      <c:overlay val="0"/>
      <c:spPr>
        <a:noFill/>
        <a:ln w="0">
          <a:noFill/>
        </a:ln>
      </c:spPr>
      <c:txPr>
        <a:bodyPr/>
        <a:lstStyle/>
        <a:p>
          <a:pPr>
            <a:defRPr sz="1200" b="1" strike="noStrike" spc="-1">
              <a:solidFill>
                <a:srgbClr val="595959"/>
              </a:solidFill>
              <a:latin typeface="Calibri"/>
            </a:defRPr>
          </a:pPr>
          <a:endParaRPr lang="et-EE"/>
        </a:p>
      </c:txPr>
    </c:legend>
    <c:plotVisOnly val="1"/>
    <c:dispBlanksAs val="gap"/>
    <c:showDLblsOverMax val="1"/>
  </c:chart>
  <c:spPr>
    <a:solidFill>
      <a:srgbClr val="FFFFFF"/>
    </a:solidFill>
    <a:ln w="9360">
      <a:noFill/>
      <a:round/>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a:solidFill>
                  <a:srgbClr val="595959"/>
                </a:solidFill>
                <a:latin typeface="Calibri"/>
              </a:rPr>
              <a:t>Mil määral nõustute järgnevate väidetega? 
</a:t>
            </a:r>
            <a:r>
              <a:rPr lang="et-EE" sz="1400" b="0" strike="noStrike" spc="-1">
                <a:solidFill>
                  <a:srgbClr val="595959"/>
                </a:solidFill>
                <a:latin typeface="Calibri"/>
              </a:rPr>
              <a:t>N=800</a:t>
            </a:r>
          </a:p>
        </c:rich>
      </c:tx>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bar3DChart>
        <c:barDir val="bar"/>
        <c:grouping val="percentStacked"/>
        <c:varyColors val="0"/>
        <c:ser>
          <c:idx val="0"/>
          <c:order val="0"/>
          <c:tx>
            <c:strRef>
              <c:f>Q1_taust!$B$27</c:f>
              <c:strCache>
                <c:ptCount val="1"/>
                <c:pt idx="0">
                  <c:v>Nõustun igati</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Q1_taust!$A$28:$A$47</c:f>
              <c:strCache>
                <c:ptCount val="20"/>
                <c:pt idx="0">
                  <c:v>Arvan, et üldiselt on toit ohutu</c:v>
                </c:pt>
                <c:pt idx="1">
                  <c:v>18-29</c:v>
                </c:pt>
                <c:pt idx="2">
                  <c:v>30-49</c:v>
                </c:pt>
                <c:pt idx="3">
                  <c:v>50-64</c:v>
                </c:pt>
                <c:pt idx="4">
                  <c:v>65-74</c:v>
                </c:pt>
                <c:pt idx="5">
                  <c:v>Olen toiduohutuse suhtes optimistlik</c:v>
                </c:pt>
                <c:pt idx="6">
                  <c:v>18-29</c:v>
                </c:pt>
                <c:pt idx="7">
                  <c:v>30-49</c:v>
                </c:pt>
                <c:pt idx="8">
                  <c:v>50-64</c:v>
                </c:pt>
                <c:pt idx="9">
                  <c:v>65-74</c:v>
                </c:pt>
                <c:pt idx="10">
                  <c:v>Olen toidu ohutusega rahul</c:v>
                </c:pt>
                <c:pt idx="11">
                  <c:v>18-29</c:v>
                </c:pt>
                <c:pt idx="12">
                  <c:v>30-49</c:v>
                </c:pt>
                <c:pt idx="13">
                  <c:v>50-64</c:v>
                </c:pt>
                <c:pt idx="14">
                  <c:v>65-74</c:v>
                </c:pt>
                <c:pt idx="15">
                  <c:v>Olen kindel, et  toit on ohutu</c:v>
                </c:pt>
                <c:pt idx="16">
                  <c:v>18-29</c:v>
                </c:pt>
                <c:pt idx="17">
                  <c:v>30-49</c:v>
                </c:pt>
                <c:pt idx="18">
                  <c:v>50-64</c:v>
                </c:pt>
                <c:pt idx="19">
                  <c:v>65-74</c:v>
                </c:pt>
              </c:strCache>
            </c:strRef>
          </c:cat>
          <c:val>
            <c:numRef>
              <c:f>Q1_taust!$B$28:$B$47</c:f>
              <c:numCache>
                <c:formatCode>0</c:formatCode>
                <c:ptCount val="20"/>
                <c:pt idx="1">
                  <c:v>18.248175182481798</c:v>
                </c:pt>
                <c:pt idx="2">
                  <c:v>11.3149847094801</c:v>
                </c:pt>
                <c:pt idx="3">
                  <c:v>10.8225108225108</c:v>
                </c:pt>
                <c:pt idx="4">
                  <c:v>16.1904761904762</c:v>
                </c:pt>
                <c:pt idx="6">
                  <c:v>16.058394160583902</c:v>
                </c:pt>
                <c:pt idx="7">
                  <c:v>14.0672782874618</c:v>
                </c:pt>
                <c:pt idx="8">
                  <c:v>9.9567099567099593</c:v>
                </c:pt>
                <c:pt idx="9">
                  <c:v>8.5714285714285694</c:v>
                </c:pt>
                <c:pt idx="11">
                  <c:v>13.138686131386899</c:v>
                </c:pt>
                <c:pt idx="12">
                  <c:v>9.7859327217125394</c:v>
                </c:pt>
                <c:pt idx="13">
                  <c:v>6.4935064935064899</c:v>
                </c:pt>
                <c:pt idx="14">
                  <c:v>12.380952380952399</c:v>
                </c:pt>
                <c:pt idx="16">
                  <c:v>9.4890510948905096</c:v>
                </c:pt>
                <c:pt idx="17">
                  <c:v>10.0917431192661</c:v>
                </c:pt>
                <c:pt idx="18">
                  <c:v>6.9264069264069299</c:v>
                </c:pt>
                <c:pt idx="19">
                  <c:v>8.5714285714285694</c:v>
                </c:pt>
              </c:numCache>
            </c:numRef>
          </c:val>
          <c:extLst>
            <c:ext xmlns:c16="http://schemas.microsoft.com/office/drawing/2014/chart" uri="{C3380CC4-5D6E-409C-BE32-E72D297353CC}">
              <c16:uniqueId val="{00000000-4C1D-480C-ACE4-7E3F82C89997}"/>
            </c:ext>
          </c:extLst>
        </c:ser>
        <c:ser>
          <c:idx val="1"/>
          <c:order val="1"/>
          <c:tx>
            <c:strRef>
              <c:f>Q1_taust!$C$27</c:f>
              <c:strCache>
                <c:ptCount val="1"/>
                <c:pt idx="0">
                  <c:v>Pigem olen nõus</c:v>
                </c:pt>
              </c:strCache>
            </c:strRef>
          </c:tx>
          <c:spPr>
            <a:solidFill>
              <a:srgbClr val="4472C4"/>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Q1_taust!$A$28:$A$47</c:f>
              <c:strCache>
                <c:ptCount val="20"/>
                <c:pt idx="0">
                  <c:v>Arvan, et üldiselt on toit ohutu</c:v>
                </c:pt>
                <c:pt idx="1">
                  <c:v>18-29</c:v>
                </c:pt>
                <c:pt idx="2">
                  <c:v>30-49</c:v>
                </c:pt>
                <c:pt idx="3">
                  <c:v>50-64</c:v>
                </c:pt>
                <c:pt idx="4">
                  <c:v>65-74</c:v>
                </c:pt>
                <c:pt idx="5">
                  <c:v>Olen toiduohutuse suhtes optimistlik</c:v>
                </c:pt>
                <c:pt idx="6">
                  <c:v>18-29</c:v>
                </c:pt>
                <c:pt idx="7">
                  <c:v>30-49</c:v>
                </c:pt>
                <c:pt idx="8">
                  <c:v>50-64</c:v>
                </c:pt>
                <c:pt idx="9">
                  <c:v>65-74</c:v>
                </c:pt>
                <c:pt idx="10">
                  <c:v>Olen toidu ohutusega rahul</c:v>
                </c:pt>
                <c:pt idx="11">
                  <c:v>18-29</c:v>
                </c:pt>
                <c:pt idx="12">
                  <c:v>30-49</c:v>
                </c:pt>
                <c:pt idx="13">
                  <c:v>50-64</c:v>
                </c:pt>
                <c:pt idx="14">
                  <c:v>65-74</c:v>
                </c:pt>
                <c:pt idx="15">
                  <c:v>Olen kindel, et  toit on ohutu</c:v>
                </c:pt>
                <c:pt idx="16">
                  <c:v>18-29</c:v>
                </c:pt>
                <c:pt idx="17">
                  <c:v>30-49</c:v>
                </c:pt>
                <c:pt idx="18">
                  <c:v>50-64</c:v>
                </c:pt>
                <c:pt idx="19">
                  <c:v>65-74</c:v>
                </c:pt>
              </c:strCache>
            </c:strRef>
          </c:cat>
          <c:val>
            <c:numRef>
              <c:f>Q1_taust!$C$28:$C$47</c:f>
              <c:numCache>
                <c:formatCode>0</c:formatCode>
                <c:ptCount val="20"/>
                <c:pt idx="1">
                  <c:v>47.445255474452601</c:v>
                </c:pt>
                <c:pt idx="2">
                  <c:v>53.211009174311897</c:v>
                </c:pt>
                <c:pt idx="3">
                  <c:v>53.246753246753201</c:v>
                </c:pt>
                <c:pt idx="4">
                  <c:v>45.714285714285701</c:v>
                </c:pt>
                <c:pt idx="6">
                  <c:v>40.875912408759099</c:v>
                </c:pt>
                <c:pt idx="7">
                  <c:v>44.3425076452599</c:v>
                </c:pt>
                <c:pt idx="8">
                  <c:v>44.1558441558442</c:v>
                </c:pt>
                <c:pt idx="9">
                  <c:v>49.523809523809497</c:v>
                </c:pt>
                <c:pt idx="11">
                  <c:v>40.875912408759099</c:v>
                </c:pt>
                <c:pt idx="12">
                  <c:v>44.6483180428135</c:v>
                </c:pt>
                <c:pt idx="13">
                  <c:v>45.021645021645</c:v>
                </c:pt>
                <c:pt idx="14">
                  <c:v>40</c:v>
                </c:pt>
                <c:pt idx="16">
                  <c:v>42.335766423357697</c:v>
                </c:pt>
                <c:pt idx="17">
                  <c:v>38.226299694189599</c:v>
                </c:pt>
                <c:pt idx="18">
                  <c:v>41.991341991341997</c:v>
                </c:pt>
                <c:pt idx="19">
                  <c:v>48.571428571428598</c:v>
                </c:pt>
              </c:numCache>
            </c:numRef>
          </c:val>
          <c:extLst>
            <c:ext xmlns:c16="http://schemas.microsoft.com/office/drawing/2014/chart" uri="{C3380CC4-5D6E-409C-BE32-E72D297353CC}">
              <c16:uniqueId val="{00000001-4C1D-480C-ACE4-7E3F82C89997}"/>
            </c:ext>
          </c:extLst>
        </c:ser>
        <c:ser>
          <c:idx val="2"/>
          <c:order val="2"/>
          <c:tx>
            <c:strRef>
              <c:f>Q1_taust!$D$27</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Q1_taust!$A$28:$A$47</c:f>
              <c:strCache>
                <c:ptCount val="20"/>
                <c:pt idx="0">
                  <c:v>Arvan, et üldiselt on toit ohutu</c:v>
                </c:pt>
                <c:pt idx="1">
                  <c:v>18-29</c:v>
                </c:pt>
                <c:pt idx="2">
                  <c:v>30-49</c:v>
                </c:pt>
                <c:pt idx="3">
                  <c:v>50-64</c:v>
                </c:pt>
                <c:pt idx="4">
                  <c:v>65-74</c:v>
                </c:pt>
                <c:pt idx="5">
                  <c:v>Olen toiduohutuse suhtes optimistlik</c:v>
                </c:pt>
                <c:pt idx="6">
                  <c:v>18-29</c:v>
                </c:pt>
                <c:pt idx="7">
                  <c:v>30-49</c:v>
                </c:pt>
                <c:pt idx="8">
                  <c:v>50-64</c:v>
                </c:pt>
                <c:pt idx="9">
                  <c:v>65-74</c:v>
                </c:pt>
                <c:pt idx="10">
                  <c:v>Olen toidu ohutusega rahul</c:v>
                </c:pt>
                <c:pt idx="11">
                  <c:v>18-29</c:v>
                </c:pt>
                <c:pt idx="12">
                  <c:v>30-49</c:v>
                </c:pt>
                <c:pt idx="13">
                  <c:v>50-64</c:v>
                </c:pt>
                <c:pt idx="14">
                  <c:v>65-74</c:v>
                </c:pt>
                <c:pt idx="15">
                  <c:v>Olen kindel, et  toit on ohutu</c:v>
                </c:pt>
                <c:pt idx="16">
                  <c:v>18-29</c:v>
                </c:pt>
                <c:pt idx="17">
                  <c:v>30-49</c:v>
                </c:pt>
                <c:pt idx="18">
                  <c:v>50-64</c:v>
                </c:pt>
                <c:pt idx="19">
                  <c:v>65-74</c:v>
                </c:pt>
              </c:strCache>
            </c:strRef>
          </c:cat>
          <c:val>
            <c:numRef>
              <c:f>Q1_taust!$D$28:$D$47</c:f>
              <c:numCache>
                <c:formatCode>0</c:formatCode>
                <c:ptCount val="20"/>
                <c:pt idx="1">
                  <c:v>25.5474452554745</c:v>
                </c:pt>
                <c:pt idx="2">
                  <c:v>22.3241590214067</c:v>
                </c:pt>
                <c:pt idx="3">
                  <c:v>22.0779220779221</c:v>
                </c:pt>
                <c:pt idx="4">
                  <c:v>20.952380952380999</c:v>
                </c:pt>
                <c:pt idx="6">
                  <c:v>29.927007299270102</c:v>
                </c:pt>
                <c:pt idx="7">
                  <c:v>28.440366972477101</c:v>
                </c:pt>
                <c:pt idx="8">
                  <c:v>31.601731601731601</c:v>
                </c:pt>
                <c:pt idx="9">
                  <c:v>24.761904761904798</c:v>
                </c:pt>
                <c:pt idx="11">
                  <c:v>32.116788321167903</c:v>
                </c:pt>
                <c:pt idx="12">
                  <c:v>29.9694189602446</c:v>
                </c:pt>
                <c:pt idx="13">
                  <c:v>33.3333333333333</c:v>
                </c:pt>
                <c:pt idx="14">
                  <c:v>29.523809523809501</c:v>
                </c:pt>
                <c:pt idx="16">
                  <c:v>33.576642335766401</c:v>
                </c:pt>
                <c:pt idx="17">
                  <c:v>36.391437308868497</c:v>
                </c:pt>
                <c:pt idx="18">
                  <c:v>37.662337662337698</c:v>
                </c:pt>
                <c:pt idx="19">
                  <c:v>22.8571428571429</c:v>
                </c:pt>
              </c:numCache>
            </c:numRef>
          </c:val>
          <c:extLst>
            <c:ext xmlns:c16="http://schemas.microsoft.com/office/drawing/2014/chart" uri="{C3380CC4-5D6E-409C-BE32-E72D297353CC}">
              <c16:uniqueId val="{00000002-4C1D-480C-ACE4-7E3F82C89997}"/>
            </c:ext>
          </c:extLst>
        </c:ser>
        <c:ser>
          <c:idx val="3"/>
          <c:order val="3"/>
          <c:tx>
            <c:strRef>
              <c:f>Q1_taust!$E$27</c:f>
              <c:strCache>
                <c:ptCount val="1"/>
                <c:pt idx="0">
                  <c:v>Pigem ei ole nõus</c:v>
                </c:pt>
              </c:strCache>
            </c:strRef>
          </c:tx>
          <c:spPr>
            <a:solidFill>
              <a:srgbClr val="F4B18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Q1_taust!$A$28:$A$47</c:f>
              <c:strCache>
                <c:ptCount val="20"/>
                <c:pt idx="0">
                  <c:v>Arvan, et üldiselt on toit ohutu</c:v>
                </c:pt>
                <c:pt idx="1">
                  <c:v>18-29</c:v>
                </c:pt>
                <c:pt idx="2">
                  <c:v>30-49</c:v>
                </c:pt>
                <c:pt idx="3">
                  <c:v>50-64</c:v>
                </c:pt>
                <c:pt idx="4">
                  <c:v>65-74</c:v>
                </c:pt>
                <c:pt idx="5">
                  <c:v>Olen toiduohutuse suhtes optimistlik</c:v>
                </c:pt>
                <c:pt idx="6">
                  <c:v>18-29</c:v>
                </c:pt>
                <c:pt idx="7">
                  <c:v>30-49</c:v>
                </c:pt>
                <c:pt idx="8">
                  <c:v>50-64</c:v>
                </c:pt>
                <c:pt idx="9">
                  <c:v>65-74</c:v>
                </c:pt>
                <c:pt idx="10">
                  <c:v>Olen toidu ohutusega rahul</c:v>
                </c:pt>
                <c:pt idx="11">
                  <c:v>18-29</c:v>
                </c:pt>
                <c:pt idx="12">
                  <c:v>30-49</c:v>
                </c:pt>
                <c:pt idx="13">
                  <c:v>50-64</c:v>
                </c:pt>
                <c:pt idx="14">
                  <c:v>65-74</c:v>
                </c:pt>
                <c:pt idx="15">
                  <c:v>Olen kindel, et  toit on ohutu</c:v>
                </c:pt>
                <c:pt idx="16">
                  <c:v>18-29</c:v>
                </c:pt>
                <c:pt idx="17">
                  <c:v>30-49</c:v>
                </c:pt>
                <c:pt idx="18">
                  <c:v>50-64</c:v>
                </c:pt>
                <c:pt idx="19">
                  <c:v>65-74</c:v>
                </c:pt>
              </c:strCache>
            </c:strRef>
          </c:cat>
          <c:val>
            <c:numRef>
              <c:f>Q1_taust!$E$28:$E$47</c:f>
              <c:numCache>
                <c:formatCode>0</c:formatCode>
                <c:ptCount val="20"/>
                <c:pt idx="1">
                  <c:v>5.8394160583941597</c:v>
                </c:pt>
                <c:pt idx="2">
                  <c:v>7.3394495412843996</c:v>
                </c:pt>
                <c:pt idx="3">
                  <c:v>9.5238095238095202</c:v>
                </c:pt>
                <c:pt idx="4">
                  <c:v>15.2380952380952</c:v>
                </c:pt>
                <c:pt idx="6">
                  <c:v>6.5693430656934302</c:v>
                </c:pt>
                <c:pt idx="7">
                  <c:v>6.11620795107034</c:v>
                </c:pt>
                <c:pt idx="8">
                  <c:v>7.7922077922077904</c:v>
                </c:pt>
                <c:pt idx="9">
                  <c:v>10.476190476190499</c:v>
                </c:pt>
                <c:pt idx="11">
                  <c:v>9.4890510948905096</c:v>
                </c:pt>
                <c:pt idx="12">
                  <c:v>9.7859327217125394</c:v>
                </c:pt>
                <c:pt idx="13">
                  <c:v>11.6883116883117</c:v>
                </c:pt>
                <c:pt idx="14">
                  <c:v>10.476190476190499</c:v>
                </c:pt>
                <c:pt idx="16">
                  <c:v>10.9489051094891</c:v>
                </c:pt>
                <c:pt idx="17">
                  <c:v>9.1743119266054993</c:v>
                </c:pt>
                <c:pt idx="18">
                  <c:v>10.8225108225108</c:v>
                </c:pt>
                <c:pt idx="19">
                  <c:v>14.285714285714301</c:v>
                </c:pt>
              </c:numCache>
            </c:numRef>
          </c:val>
          <c:extLst>
            <c:ext xmlns:c16="http://schemas.microsoft.com/office/drawing/2014/chart" uri="{C3380CC4-5D6E-409C-BE32-E72D297353CC}">
              <c16:uniqueId val="{00000003-4C1D-480C-ACE4-7E3F82C89997}"/>
            </c:ext>
          </c:extLst>
        </c:ser>
        <c:ser>
          <c:idx val="4"/>
          <c:order val="4"/>
          <c:tx>
            <c:strRef>
              <c:f>Q1_taust!$F$27</c:f>
              <c:strCache>
                <c:ptCount val="1"/>
                <c:pt idx="0">
                  <c:v>Üldse ei nõustu</c:v>
                </c:pt>
              </c:strCache>
            </c:strRef>
          </c:tx>
          <c:spPr>
            <a:solidFill>
              <a:srgbClr val="ED7D31"/>
            </a:solidFill>
            <a:ln w="0">
              <a:noFill/>
            </a:ln>
          </c:spPr>
          <c:invertIfNegative val="0"/>
          <c:dPt>
            <c:idx val="5"/>
            <c:invertIfNegative val="0"/>
            <c:bubble3D val="0"/>
            <c:extLst>
              <c:ext xmlns:c16="http://schemas.microsoft.com/office/drawing/2014/chart" uri="{C3380CC4-5D6E-409C-BE32-E72D297353CC}">
                <c16:uniqueId val="{00000004-4C1D-480C-ACE4-7E3F82C89997}"/>
              </c:ext>
            </c:extLst>
          </c:dPt>
          <c:dLbls>
            <c:dLbl>
              <c:idx val="5"/>
              <c:layout>
                <c:manualLayout>
                  <c:x val="5.3220003522213297E-4"/>
                  <c:y val="3.8361447626275298E-3"/>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4-4C1D-480C-ACE4-7E3F82C89997}"/>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Q1_taust!$A$28:$A$47</c:f>
              <c:strCache>
                <c:ptCount val="20"/>
                <c:pt idx="0">
                  <c:v>Arvan, et üldiselt on toit ohutu</c:v>
                </c:pt>
                <c:pt idx="1">
                  <c:v>18-29</c:v>
                </c:pt>
                <c:pt idx="2">
                  <c:v>30-49</c:v>
                </c:pt>
                <c:pt idx="3">
                  <c:v>50-64</c:v>
                </c:pt>
                <c:pt idx="4">
                  <c:v>65-74</c:v>
                </c:pt>
                <c:pt idx="5">
                  <c:v>Olen toiduohutuse suhtes optimistlik</c:v>
                </c:pt>
                <c:pt idx="6">
                  <c:v>18-29</c:v>
                </c:pt>
                <c:pt idx="7">
                  <c:v>30-49</c:v>
                </c:pt>
                <c:pt idx="8">
                  <c:v>50-64</c:v>
                </c:pt>
                <c:pt idx="9">
                  <c:v>65-74</c:v>
                </c:pt>
                <c:pt idx="10">
                  <c:v>Olen toidu ohutusega rahul</c:v>
                </c:pt>
                <c:pt idx="11">
                  <c:v>18-29</c:v>
                </c:pt>
                <c:pt idx="12">
                  <c:v>30-49</c:v>
                </c:pt>
                <c:pt idx="13">
                  <c:v>50-64</c:v>
                </c:pt>
                <c:pt idx="14">
                  <c:v>65-74</c:v>
                </c:pt>
                <c:pt idx="15">
                  <c:v>Olen kindel, et  toit on ohutu</c:v>
                </c:pt>
                <c:pt idx="16">
                  <c:v>18-29</c:v>
                </c:pt>
                <c:pt idx="17">
                  <c:v>30-49</c:v>
                </c:pt>
                <c:pt idx="18">
                  <c:v>50-64</c:v>
                </c:pt>
                <c:pt idx="19">
                  <c:v>65-74</c:v>
                </c:pt>
              </c:strCache>
            </c:strRef>
          </c:cat>
          <c:val>
            <c:numRef>
              <c:f>Q1_taust!$F$28:$F$47</c:f>
              <c:numCache>
                <c:formatCode>0</c:formatCode>
                <c:ptCount val="20"/>
                <c:pt idx="1">
                  <c:v>2.1897810218978102</c:v>
                </c:pt>
                <c:pt idx="2">
                  <c:v>3.36391437308869</c:v>
                </c:pt>
                <c:pt idx="3">
                  <c:v>2.16450216450216</c:v>
                </c:pt>
                <c:pt idx="6">
                  <c:v>2.1897810218978102</c:v>
                </c:pt>
                <c:pt idx="7">
                  <c:v>2.1406727828746202</c:v>
                </c:pt>
                <c:pt idx="8">
                  <c:v>2.5974025974026</c:v>
                </c:pt>
                <c:pt idx="9">
                  <c:v>1.9047619047619</c:v>
                </c:pt>
                <c:pt idx="11">
                  <c:v>2.1897810218978102</c:v>
                </c:pt>
                <c:pt idx="12">
                  <c:v>1.8348623853210999</c:v>
                </c:pt>
                <c:pt idx="13">
                  <c:v>2.5974025974026</c:v>
                </c:pt>
                <c:pt idx="14">
                  <c:v>3.8095238095238102</c:v>
                </c:pt>
                <c:pt idx="16">
                  <c:v>2.9197080291970798</c:v>
                </c:pt>
                <c:pt idx="17">
                  <c:v>3.36391437308869</c:v>
                </c:pt>
                <c:pt idx="18">
                  <c:v>2.16450216450216</c:v>
                </c:pt>
                <c:pt idx="19">
                  <c:v>2.8571428571428599</c:v>
                </c:pt>
              </c:numCache>
            </c:numRef>
          </c:val>
          <c:extLst>
            <c:ext xmlns:c16="http://schemas.microsoft.com/office/drawing/2014/chart" uri="{C3380CC4-5D6E-409C-BE32-E72D297353CC}">
              <c16:uniqueId val="{00000005-4C1D-480C-ACE4-7E3F82C89997}"/>
            </c:ext>
          </c:extLst>
        </c:ser>
        <c:ser>
          <c:idx val="5"/>
          <c:order val="5"/>
          <c:tx>
            <c:strRef>
              <c:f>Q1_taust!$G$27</c:f>
              <c:strCache>
                <c:ptCount val="1"/>
                <c:pt idx="0">
                  <c:v>Ei oska öelda</c:v>
                </c:pt>
              </c:strCache>
            </c:strRef>
          </c:tx>
          <c:spPr>
            <a:solidFill>
              <a:srgbClr val="BFBFBF"/>
            </a:solidFill>
            <a:ln w="0">
              <a:noFill/>
            </a:ln>
          </c:spPr>
          <c:invertIfNegative val="0"/>
          <c:dPt>
            <c:idx val="4"/>
            <c:invertIfNegative val="0"/>
            <c:bubble3D val="0"/>
            <c:extLst>
              <c:ext xmlns:c16="http://schemas.microsoft.com/office/drawing/2014/chart" uri="{C3380CC4-5D6E-409C-BE32-E72D297353CC}">
                <c16:uniqueId val="{00000006-4C1D-480C-ACE4-7E3F82C89997}"/>
              </c:ext>
            </c:extLst>
          </c:dPt>
          <c:dLbls>
            <c:dLbl>
              <c:idx val="4"/>
              <c:layout>
                <c:manualLayout>
                  <c:x val="5.0793640636191103E-3"/>
                  <c:y val="1.87476530325516E-7"/>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6-4C1D-480C-ACE4-7E3F82C89997}"/>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Q1_taust!$A$28:$A$47</c:f>
              <c:strCache>
                <c:ptCount val="20"/>
                <c:pt idx="0">
                  <c:v>Arvan, et üldiselt on toit ohutu</c:v>
                </c:pt>
                <c:pt idx="1">
                  <c:v>18-29</c:v>
                </c:pt>
                <c:pt idx="2">
                  <c:v>30-49</c:v>
                </c:pt>
                <c:pt idx="3">
                  <c:v>50-64</c:v>
                </c:pt>
                <c:pt idx="4">
                  <c:v>65-74</c:v>
                </c:pt>
                <c:pt idx="5">
                  <c:v>Olen toiduohutuse suhtes optimistlik</c:v>
                </c:pt>
                <c:pt idx="6">
                  <c:v>18-29</c:v>
                </c:pt>
                <c:pt idx="7">
                  <c:v>30-49</c:v>
                </c:pt>
                <c:pt idx="8">
                  <c:v>50-64</c:v>
                </c:pt>
                <c:pt idx="9">
                  <c:v>65-74</c:v>
                </c:pt>
                <c:pt idx="10">
                  <c:v>Olen toidu ohutusega rahul</c:v>
                </c:pt>
                <c:pt idx="11">
                  <c:v>18-29</c:v>
                </c:pt>
                <c:pt idx="12">
                  <c:v>30-49</c:v>
                </c:pt>
                <c:pt idx="13">
                  <c:v>50-64</c:v>
                </c:pt>
                <c:pt idx="14">
                  <c:v>65-74</c:v>
                </c:pt>
                <c:pt idx="15">
                  <c:v>Olen kindel, et  toit on ohutu</c:v>
                </c:pt>
                <c:pt idx="16">
                  <c:v>18-29</c:v>
                </c:pt>
                <c:pt idx="17">
                  <c:v>30-49</c:v>
                </c:pt>
                <c:pt idx="18">
                  <c:v>50-64</c:v>
                </c:pt>
                <c:pt idx="19">
                  <c:v>65-74</c:v>
                </c:pt>
              </c:strCache>
            </c:strRef>
          </c:cat>
          <c:val>
            <c:numRef>
              <c:f>Q1_taust!$G$28:$G$47</c:f>
              <c:numCache>
                <c:formatCode>0</c:formatCode>
                <c:ptCount val="20"/>
                <c:pt idx="1">
                  <c:v>0.72992700729926996</c:v>
                </c:pt>
                <c:pt idx="2">
                  <c:v>2.44648318042813</c:v>
                </c:pt>
                <c:pt idx="3">
                  <c:v>2.16450216450216</c:v>
                </c:pt>
                <c:pt idx="4">
                  <c:v>1.9047619047619</c:v>
                </c:pt>
                <c:pt idx="6">
                  <c:v>4.3795620437956204</c:v>
                </c:pt>
                <c:pt idx="7">
                  <c:v>4.8929663608562697</c:v>
                </c:pt>
                <c:pt idx="8">
                  <c:v>3.8961038961039001</c:v>
                </c:pt>
                <c:pt idx="9">
                  <c:v>4.7619047619047601</c:v>
                </c:pt>
                <c:pt idx="11">
                  <c:v>2.1897810218978102</c:v>
                </c:pt>
                <c:pt idx="12">
                  <c:v>3.9755351681957198</c:v>
                </c:pt>
                <c:pt idx="13">
                  <c:v>0.86580086580086602</c:v>
                </c:pt>
                <c:pt idx="14">
                  <c:v>3.8095238095238102</c:v>
                </c:pt>
                <c:pt idx="16">
                  <c:v>0.72992700729926996</c:v>
                </c:pt>
                <c:pt idx="17">
                  <c:v>2.75229357798165</c:v>
                </c:pt>
                <c:pt idx="19">
                  <c:v>2.8571428571428599</c:v>
                </c:pt>
              </c:numCache>
            </c:numRef>
          </c:val>
          <c:extLst>
            <c:ext xmlns:c16="http://schemas.microsoft.com/office/drawing/2014/chart" uri="{C3380CC4-5D6E-409C-BE32-E72D297353CC}">
              <c16:uniqueId val="{00000007-4C1D-480C-ACE4-7E3F82C89997}"/>
            </c:ext>
          </c:extLst>
        </c:ser>
        <c:dLbls>
          <c:showLegendKey val="0"/>
          <c:showVal val="0"/>
          <c:showCatName val="0"/>
          <c:showSerName val="0"/>
          <c:showPercent val="0"/>
          <c:showBubbleSize val="0"/>
        </c:dLbls>
        <c:gapWidth val="150"/>
        <c:shape val="box"/>
        <c:axId val="399456800"/>
        <c:axId val="399450528"/>
        <c:axId val="0"/>
      </c:bar3DChart>
      <c:catAx>
        <c:axId val="399456800"/>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200" b="1" strike="noStrike" spc="-1">
                <a:solidFill>
                  <a:srgbClr val="595959"/>
                </a:solidFill>
                <a:latin typeface="Calibri"/>
              </a:defRPr>
            </a:pPr>
            <a:endParaRPr lang="et-EE"/>
          </a:p>
        </c:txPr>
        <c:crossAx val="399450528"/>
        <c:crosses val="autoZero"/>
        <c:auto val="1"/>
        <c:lblAlgn val="ctr"/>
        <c:lblOffset val="100"/>
        <c:noMultiLvlLbl val="0"/>
      </c:catAx>
      <c:valAx>
        <c:axId val="399450528"/>
        <c:scaling>
          <c:orientation val="minMax"/>
        </c:scaling>
        <c:delete val="1"/>
        <c:axPos val="t"/>
        <c:numFmt formatCode="0%" sourceLinked="1"/>
        <c:majorTickMark val="none"/>
        <c:minorTickMark val="none"/>
        <c:tickLblPos val="nextTo"/>
        <c:crossAx val="399456800"/>
        <c:crosses val="autoZero"/>
        <c:crossBetween val="between"/>
      </c:valAx>
    </c:plotArea>
    <c:legend>
      <c:legendPos val="b"/>
      <c:overlay val="0"/>
      <c:spPr>
        <a:noFill/>
        <a:ln w="0">
          <a:noFill/>
        </a:ln>
      </c:spPr>
      <c:txPr>
        <a:bodyPr/>
        <a:lstStyle/>
        <a:p>
          <a:pPr>
            <a:defRPr sz="1200"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a:solidFill>
                  <a:srgbClr val="595959"/>
                </a:solidFill>
                <a:latin typeface="Calibri"/>
              </a:rPr>
              <a:t>Mil määral nõustute järgnevate väidetega? 
</a:t>
            </a:r>
            <a:r>
              <a:rPr lang="et-EE" sz="1400" b="0" strike="noStrike" spc="-1">
                <a:solidFill>
                  <a:srgbClr val="595959"/>
                </a:solidFill>
                <a:latin typeface="Calibri"/>
              </a:rPr>
              <a:t>N=800</a:t>
            </a:r>
          </a:p>
        </c:rich>
      </c:tx>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bar3DChart>
        <c:barDir val="bar"/>
        <c:grouping val="percentStacked"/>
        <c:varyColors val="0"/>
        <c:ser>
          <c:idx val="0"/>
          <c:order val="0"/>
          <c:tx>
            <c:strRef>
              <c:f>Q1_taust!$B$52</c:f>
              <c:strCache>
                <c:ptCount val="1"/>
                <c:pt idx="0">
                  <c:v>Nõustun igati</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Q1_taust!$A$53:$A$64</c:f>
              <c:strCache>
                <c:ptCount val="12"/>
                <c:pt idx="0">
                  <c:v>Arvan, et üldiselt on toit ohutu</c:v>
                </c:pt>
                <c:pt idx="1">
                  <c:v>eesti</c:v>
                </c:pt>
                <c:pt idx="2">
                  <c:v>vene ja muu</c:v>
                </c:pt>
                <c:pt idx="3">
                  <c:v>Olen toiduohutuse suhtes optimistlik</c:v>
                </c:pt>
                <c:pt idx="4">
                  <c:v>eesti</c:v>
                </c:pt>
                <c:pt idx="5">
                  <c:v>vene ja muu</c:v>
                </c:pt>
                <c:pt idx="6">
                  <c:v>Olen toidu ohutusega rahul</c:v>
                </c:pt>
                <c:pt idx="7">
                  <c:v>eesti</c:v>
                </c:pt>
                <c:pt idx="8">
                  <c:v>vene ja muu</c:v>
                </c:pt>
                <c:pt idx="9">
                  <c:v>Olen kindel, et  toit on ohutu</c:v>
                </c:pt>
                <c:pt idx="10">
                  <c:v>eesti</c:v>
                </c:pt>
                <c:pt idx="11">
                  <c:v>vene ja muu</c:v>
                </c:pt>
              </c:strCache>
            </c:strRef>
          </c:cat>
          <c:val>
            <c:numRef>
              <c:f>Q1_taust!$B$53:$B$64</c:f>
              <c:numCache>
                <c:formatCode>0</c:formatCode>
                <c:ptCount val="12"/>
                <c:pt idx="1">
                  <c:v>16.304347826087</c:v>
                </c:pt>
                <c:pt idx="2">
                  <c:v>5.6451612903225801</c:v>
                </c:pt>
                <c:pt idx="4">
                  <c:v>13.2246376811594</c:v>
                </c:pt>
                <c:pt idx="5">
                  <c:v>10.8870967741935</c:v>
                </c:pt>
                <c:pt idx="7">
                  <c:v>11.050724637681199</c:v>
                </c:pt>
                <c:pt idx="8">
                  <c:v>6.8548387096774199</c:v>
                </c:pt>
                <c:pt idx="10">
                  <c:v>10.144927536231901</c:v>
                </c:pt>
                <c:pt idx="11">
                  <c:v>6.0483870967741904</c:v>
                </c:pt>
              </c:numCache>
            </c:numRef>
          </c:val>
          <c:extLst>
            <c:ext xmlns:c16="http://schemas.microsoft.com/office/drawing/2014/chart" uri="{C3380CC4-5D6E-409C-BE32-E72D297353CC}">
              <c16:uniqueId val="{00000000-7EDB-4DE7-BC59-DF2DF4F50787}"/>
            </c:ext>
          </c:extLst>
        </c:ser>
        <c:ser>
          <c:idx val="1"/>
          <c:order val="1"/>
          <c:tx>
            <c:strRef>
              <c:f>Q1_taust!$C$52</c:f>
              <c:strCache>
                <c:ptCount val="1"/>
                <c:pt idx="0">
                  <c:v>Pigem olen nõus</c:v>
                </c:pt>
              </c:strCache>
            </c:strRef>
          </c:tx>
          <c:spPr>
            <a:solidFill>
              <a:srgbClr val="4472C4"/>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Q1_taust!$A$53:$A$64</c:f>
              <c:strCache>
                <c:ptCount val="12"/>
                <c:pt idx="0">
                  <c:v>Arvan, et üldiselt on toit ohutu</c:v>
                </c:pt>
                <c:pt idx="1">
                  <c:v>eesti</c:v>
                </c:pt>
                <c:pt idx="2">
                  <c:v>vene ja muu</c:v>
                </c:pt>
                <c:pt idx="3">
                  <c:v>Olen toiduohutuse suhtes optimistlik</c:v>
                </c:pt>
                <c:pt idx="4">
                  <c:v>eesti</c:v>
                </c:pt>
                <c:pt idx="5">
                  <c:v>vene ja muu</c:v>
                </c:pt>
                <c:pt idx="6">
                  <c:v>Olen toidu ohutusega rahul</c:v>
                </c:pt>
                <c:pt idx="7">
                  <c:v>eesti</c:v>
                </c:pt>
                <c:pt idx="8">
                  <c:v>vene ja muu</c:v>
                </c:pt>
                <c:pt idx="9">
                  <c:v>Olen kindel, et  toit on ohutu</c:v>
                </c:pt>
                <c:pt idx="10">
                  <c:v>eesti</c:v>
                </c:pt>
                <c:pt idx="11">
                  <c:v>vene ja muu</c:v>
                </c:pt>
              </c:strCache>
            </c:strRef>
          </c:cat>
          <c:val>
            <c:numRef>
              <c:f>Q1_taust!$C$53:$C$64</c:f>
              <c:numCache>
                <c:formatCode>0</c:formatCode>
                <c:ptCount val="12"/>
                <c:pt idx="1">
                  <c:v>53.804347826087003</c:v>
                </c:pt>
                <c:pt idx="2">
                  <c:v>45.564516129032299</c:v>
                </c:pt>
                <c:pt idx="4">
                  <c:v>44.565217391304401</c:v>
                </c:pt>
                <c:pt idx="5">
                  <c:v>43.951612903225801</c:v>
                </c:pt>
                <c:pt idx="7">
                  <c:v>45.8333333333333</c:v>
                </c:pt>
                <c:pt idx="8">
                  <c:v>38.306451612903203</c:v>
                </c:pt>
                <c:pt idx="10">
                  <c:v>44.927536231884098</c:v>
                </c:pt>
                <c:pt idx="11">
                  <c:v>33.4677419354839</c:v>
                </c:pt>
              </c:numCache>
            </c:numRef>
          </c:val>
          <c:extLst>
            <c:ext xmlns:c16="http://schemas.microsoft.com/office/drawing/2014/chart" uri="{C3380CC4-5D6E-409C-BE32-E72D297353CC}">
              <c16:uniqueId val="{00000001-7EDB-4DE7-BC59-DF2DF4F50787}"/>
            </c:ext>
          </c:extLst>
        </c:ser>
        <c:ser>
          <c:idx val="2"/>
          <c:order val="2"/>
          <c:tx>
            <c:strRef>
              <c:f>Q1_taust!$D$52</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Q1_taust!$A$53:$A$64</c:f>
              <c:strCache>
                <c:ptCount val="12"/>
                <c:pt idx="0">
                  <c:v>Arvan, et üldiselt on toit ohutu</c:v>
                </c:pt>
                <c:pt idx="1">
                  <c:v>eesti</c:v>
                </c:pt>
                <c:pt idx="2">
                  <c:v>vene ja muu</c:v>
                </c:pt>
                <c:pt idx="3">
                  <c:v>Olen toiduohutuse suhtes optimistlik</c:v>
                </c:pt>
                <c:pt idx="4">
                  <c:v>eesti</c:v>
                </c:pt>
                <c:pt idx="5">
                  <c:v>vene ja muu</c:v>
                </c:pt>
                <c:pt idx="6">
                  <c:v>Olen toidu ohutusega rahul</c:v>
                </c:pt>
                <c:pt idx="7">
                  <c:v>eesti</c:v>
                </c:pt>
                <c:pt idx="8">
                  <c:v>vene ja muu</c:v>
                </c:pt>
                <c:pt idx="9">
                  <c:v>Olen kindel, et  toit on ohutu</c:v>
                </c:pt>
                <c:pt idx="10">
                  <c:v>eesti</c:v>
                </c:pt>
                <c:pt idx="11">
                  <c:v>vene ja muu</c:v>
                </c:pt>
              </c:strCache>
            </c:strRef>
          </c:cat>
          <c:val>
            <c:numRef>
              <c:f>Q1_taust!$D$53:$D$64</c:f>
              <c:numCache>
                <c:formatCode>0</c:formatCode>
                <c:ptCount val="12"/>
                <c:pt idx="1">
                  <c:v>19.927536231884101</c:v>
                </c:pt>
                <c:pt idx="2">
                  <c:v>28.629032258064498</c:v>
                </c:pt>
                <c:pt idx="4">
                  <c:v>29.8913043478261</c:v>
                </c:pt>
                <c:pt idx="5">
                  <c:v>27.419354838709701</c:v>
                </c:pt>
                <c:pt idx="7">
                  <c:v>29.710144927536199</c:v>
                </c:pt>
                <c:pt idx="8">
                  <c:v>34.677419354838698</c:v>
                </c:pt>
                <c:pt idx="10">
                  <c:v>31.521739130434799</c:v>
                </c:pt>
                <c:pt idx="11">
                  <c:v>41.129032258064498</c:v>
                </c:pt>
              </c:numCache>
            </c:numRef>
          </c:val>
          <c:extLst>
            <c:ext xmlns:c16="http://schemas.microsoft.com/office/drawing/2014/chart" uri="{C3380CC4-5D6E-409C-BE32-E72D297353CC}">
              <c16:uniqueId val="{00000002-7EDB-4DE7-BC59-DF2DF4F50787}"/>
            </c:ext>
          </c:extLst>
        </c:ser>
        <c:ser>
          <c:idx val="3"/>
          <c:order val="3"/>
          <c:tx>
            <c:strRef>
              <c:f>Q1_taust!$E$52</c:f>
              <c:strCache>
                <c:ptCount val="1"/>
                <c:pt idx="0">
                  <c:v>Pigem ei ole nõus</c:v>
                </c:pt>
              </c:strCache>
            </c:strRef>
          </c:tx>
          <c:spPr>
            <a:solidFill>
              <a:srgbClr val="F4B18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Q1_taust!$A$53:$A$64</c:f>
              <c:strCache>
                <c:ptCount val="12"/>
                <c:pt idx="0">
                  <c:v>Arvan, et üldiselt on toit ohutu</c:v>
                </c:pt>
                <c:pt idx="1">
                  <c:v>eesti</c:v>
                </c:pt>
                <c:pt idx="2">
                  <c:v>vene ja muu</c:v>
                </c:pt>
                <c:pt idx="3">
                  <c:v>Olen toiduohutuse suhtes optimistlik</c:v>
                </c:pt>
                <c:pt idx="4">
                  <c:v>eesti</c:v>
                </c:pt>
                <c:pt idx="5">
                  <c:v>vene ja muu</c:v>
                </c:pt>
                <c:pt idx="6">
                  <c:v>Olen toidu ohutusega rahul</c:v>
                </c:pt>
                <c:pt idx="7">
                  <c:v>eesti</c:v>
                </c:pt>
                <c:pt idx="8">
                  <c:v>vene ja muu</c:v>
                </c:pt>
                <c:pt idx="9">
                  <c:v>Olen kindel, et  toit on ohutu</c:v>
                </c:pt>
                <c:pt idx="10">
                  <c:v>eesti</c:v>
                </c:pt>
                <c:pt idx="11">
                  <c:v>vene ja muu</c:v>
                </c:pt>
              </c:strCache>
            </c:strRef>
          </c:cat>
          <c:val>
            <c:numRef>
              <c:f>Q1_taust!$E$53:$E$64</c:f>
              <c:numCache>
                <c:formatCode>0</c:formatCode>
                <c:ptCount val="12"/>
                <c:pt idx="1">
                  <c:v>7.0652173913043503</c:v>
                </c:pt>
                <c:pt idx="2">
                  <c:v>12.5</c:v>
                </c:pt>
                <c:pt idx="4">
                  <c:v>5.9782608695652204</c:v>
                </c:pt>
                <c:pt idx="5">
                  <c:v>10.080645161290301</c:v>
                </c:pt>
                <c:pt idx="7">
                  <c:v>9.0579710144927503</c:v>
                </c:pt>
                <c:pt idx="8">
                  <c:v>13.306451612903199</c:v>
                </c:pt>
                <c:pt idx="10">
                  <c:v>9.2391304347826093</c:v>
                </c:pt>
                <c:pt idx="11">
                  <c:v>13.709677419354801</c:v>
                </c:pt>
              </c:numCache>
            </c:numRef>
          </c:val>
          <c:extLst>
            <c:ext xmlns:c16="http://schemas.microsoft.com/office/drawing/2014/chart" uri="{C3380CC4-5D6E-409C-BE32-E72D297353CC}">
              <c16:uniqueId val="{00000003-7EDB-4DE7-BC59-DF2DF4F50787}"/>
            </c:ext>
          </c:extLst>
        </c:ser>
        <c:ser>
          <c:idx val="4"/>
          <c:order val="4"/>
          <c:tx>
            <c:strRef>
              <c:f>Q1_taust!$F$52</c:f>
              <c:strCache>
                <c:ptCount val="1"/>
                <c:pt idx="0">
                  <c:v>Üldse ei nõustu</c:v>
                </c:pt>
              </c:strCache>
            </c:strRef>
          </c:tx>
          <c:spPr>
            <a:solidFill>
              <a:srgbClr val="ED7D31"/>
            </a:solidFill>
            <a:ln w="0">
              <a:noFill/>
            </a:ln>
          </c:spPr>
          <c:invertIfNegative val="0"/>
          <c:dPt>
            <c:idx val="5"/>
            <c:invertIfNegative val="0"/>
            <c:bubble3D val="0"/>
            <c:extLst>
              <c:ext xmlns:c16="http://schemas.microsoft.com/office/drawing/2014/chart" uri="{C3380CC4-5D6E-409C-BE32-E72D297353CC}">
                <c16:uniqueId val="{00000004-7EDB-4DE7-BC59-DF2DF4F50787}"/>
              </c:ext>
            </c:extLst>
          </c:dPt>
          <c:dLbls>
            <c:dLbl>
              <c:idx val="5"/>
              <c:layout>
                <c:manualLayout>
                  <c:x val="5.3220003522213297E-4"/>
                  <c:y val="3.8361447626275298E-3"/>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4-7EDB-4DE7-BC59-DF2DF4F50787}"/>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Q1_taust!$A$53:$A$64</c:f>
              <c:strCache>
                <c:ptCount val="12"/>
                <c:pt idx="0">
                  <c:v>Arvan, et üldiselt on toit ohutu</c:v>
                </c:pt>
                <c:pt idx="1">
                  <c:v>eesti</c:v>
                </c:pt>
                <c:pt idx="2">
                  <c:v>vene ja muu</c:v>
                </c:pt>
                <c:pt idx="3">
                  <c:v>Olen toiduohutuse suhtes optimistlik</c:v>
                </c:pt>
                <c:pt idx="4">
                  <c:v>eesti</c:v>
                </c:pt>
                <c:pt idx="5">
                  <c:v>vene ja muu</c:v>
                </c:pt>
                <c:pt idx="6">
                  <c:v>Olen toidu ohutusega rahul</c:v>
                </c:pt>
                <c:pt idx="7">
                  <c:v>eesti</c:v>
                </c:pt>
                <c:pt idx="8">
                  <c:v>vene ja muu</c:v>
                </c:pt>
                <c:pt idx="9">
                  <c:v>Olen kindel, et  toit on ohutu</c:v>
                </c:pt>
                <c:pt idx="10">
                  <c:v>eesti</c:v>
                </c:pt>
                <c:pt idx="11">
                  <c:v>vene ja muu</c:v>
                </c:pt>
              </c:strCache>
            </c:strRef>
          </c:cat>
          <c:val>
            <c:numRef>
              <c:f>Q1_taust!$F$53:$F$64</c:f>
              <c:numCache>
                <c:formatCode>0</c:formatCode>
                <c:ptCount val="12"/>
                <c:pt idx="1">
                  <c:v>1.6304347826087</c:v>
                </c:pt>
                <c:pt idx="2">
                  <c:v>4.0322580645161299</c:v>
                </c:pt>
                <c:pt idx="4">
                  <c:v>1.4492753623188399</c:v>
                </c:pt>
                <c:pt idx="5">
                  <c:v>4.0322580645161299</c:v>
                </c:pt>
                <c:pt idx="7">
                  <c:v>1.8115942028985501</c:v>
                </c:pt>
                <c:pt idx="8">
                  <c:v>3.62903225806452</c:v>
                </c:pt>
                <c:pt idx="10">
                  <c:v>2.5362318840579698</c:v>
                </c:pt>
                <c:pt idx="11">
                  <c:v>3.62903225806452</c:v>
                </c:pt>
              </c:numCache>
            </c:numRef>
          </c:val>
          <c:extLst>
            <c:ext xmlns:c16="http://schemas.microsoft.com/office/drawing/2014/chart" uri="{C3380CC4-5D6E-409C-BE32-E72D297353CC}">
              <c16:uniqueId val="{00000005-7EDB-4DE7-BC59-DF2DF4F50787}"/>
            </c:ext>
          </c:extLst>
        </c:ser>
        <c:ser>
          <c:idx val="5"/>
          <c:order val="5"/>
          <c:tx>
            <c:strRef>
              <c:f>Q1_taust!$G$52</c:f>
              <c:strCache>
                <c:ptCount val="1"/>
                <c:pt idx="0">
                  <c:v>Ei oska öelda</c:v>
                </c:pt>
              </c:strCache>
            </c:strRef>
          </c:tx>
          <c:spPr>
            <a:solidFill>
              <a:srgbClr val="BFBFBF"/>
            </a:solidFill>
            <a:ln w="0">
              <a:noFill/>
            </a:ln>
          </c:spPr>
          <c:invertIfNegative val="0"/>
          <c:dPt>
            <c:idx val="4"/>
            <c:invertIfNegative val="0"/>
            <c:bubble3D val="0"/>
            <c:extLst>
              <c:ext xmlns:c16="http://schemas.microsoft.com/office/drawing/2014/chart" uri="{C3380CC4-5D6E-409C-BE32-E72D297353CC}">
                <c16:uniqueId val="{00000006-7EDB-4DE7-BC59-DF2DF4F50787}"/>
              </c:ext>
            </c:extLst>
          </c:dPt>
          <c:dLbls>
            <c:dLbl>
              <c:idx val="4"/>
              <c:layout>
                <c:manualLayout>
                  <c:x val="5.0793640636191103E-3"/>
                  <c:y val="1.87476530325516E-7"/>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6-7EDB-4DE7-BC59-DF2DF4F50787}"/>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Q1_taust!$A$53:$A$64</c:f>
              <c:strCache>
                <c:ptCount val="12"/>
                <c:pt idx="0">
                  <c:v>Arvan, et üldiselt on toit ohutu</c:v>
                </c:pt>
                <c:pt idx="1">
                  <c:v>eesti</c:v>
                </c:pt>
                <c:pt idx="2">
                  <c:v>vene ja muu</c:v>
                </c:pt>
                <c:pt idx="3">
                  <c:v>Olen toiduohutuse suhtes optimistlik</c:v>
                </c:pt>
                <c:pt idx="4">
                  <c:v>eesti</c:v>
                </c:pt>
                <c:pt idx="5">
                  <c:v>vene ja muu</c:v>
                </c:pt>
                <c:pt idx="6">
                  <c:v>Olen toidu ohutusega rahul</c:v>
                </c:pt>
                <c:pt idx="7">
                  <c:v>eesti</c:v>
                </c:pt>
                <c:pt idx="8">
                  <c:v>vene ja muu</c:v>
                </c:pt>
                <c:pt idx="9">
                  <c:v>Olen kindel, et  toit on ohutu</c:v>
                </c:pt>
                <c:pt idx="10">
                  <c:v>eesti</c:v>
                </c:pt>
                <c:pt idx="11">
                  <c:v>vene ja muu</c:v>
                </c:pt>
              </c:strCache>
            </c:strRef>
          </c:cat>
          <c:val>
            <c:numRef>
              <c:f>Q1_taust!$G$53:$G$64</c:f>
              <c:numCache>
                <c:formatCode>0</c:formatCode>
                <c:ptCount val="12"/>
                <c:pt idx="1">
                  <c:v>1.26811594202899</c:v>
                </c:pt>
                <c:pt idx="2">
                  <c:v>3.62903225806452</c:v>
                </c:pt>
                <c:pt idx="4">
                  <c:v>4.8913043478260896</c:v>
                </c:pt>
                <c:pt idx="5">
                  <c:v>3.62903225806452</c:v>
                </c:pt>
                <c:pt idx="7">
                  <c:v>2.5362318840579698</c:v>
                </c:pt>
                <c:pt idx="8">
                  <c:v>3.2258064516128999</c:v>
                </c:pt>
                <c:pt idx="10">
                  <c:v>1.6304347826087</c:v>
                </c:pt>
                <c:pt idx="11">
                  <c:v>2.0161290322580601</c:v>
                </c:pt>
              </c:numCache>
            </c:numRef>
          </c:val>
          <c:extLst>
            <c:ext xmlns:c16="http://schemas.microsoft.com/office/drawing/2014/chart" uri="{C3380CC4-5D6E-409C-BE32-E72D297353CC}">
              <c16:uniqueId val="{00000007-7EDB-4DE7-BC59-DF2DF4F50787}"/>
            </c:ext>
          </c:extLst>
        </c:ser>
        <c:dLbls>
          <c:showLegendKey val="0"/>
          <c:showVal val="0"/>
          <c:showCatName val="0"/>
          <c:showSerName val="0"/>
          <c:showPercent val="0"/>
          <c:showBubbleSize val="0"/>
        </c:dLbls>
        <c:gapWidth val="150"/>
        <c:shape val="box"/>
        <c:axId val="397863744"/>
        <c:axId val="397868840"/>
        <c:axId val="0"/>
      </c:bar3DChart>
      <c:catAx>
        <c:axId val="397863744"/>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200" b="1" strike="noStrike" spc="-1">
                <a:solidFill>
                  <a:srgbClr val="595959"/>
                </a:solidFill>
                <a:latin typeface="Calibri"/>
              </a:defRPr>
            </a:pPr>
            <a:endParaRPr lang="et-EE"/>
          </a:p>
        </c:txPr>
        <c:crossAx val="397868840"/>
        <c:crosses val="autoZero"/>
        <c:auto val="1"/>
        <c:lblAlgn val="ctr"/>
        <c:lblOffset val="100"/>
        <c:noMultiLvlLbl val="0"/>
      </c:catAx>
      <c:valAx>
        <c:axId val="397868840"/>
        <c:scaling>
          <c:orientation val="minMax"/>
        </c:scaling>
        <c:delete val="1"/>
        <c:axPos val="t"/>
        <c:numFmt formatCode="0%" sourceLinked="1"/>
        <c:majorTickMark val="none"/>
        <c:minorTickMark val="none"/>
        <c:tickLblPos val="nextTo"/>
        <c:crossAx val="397863744"/>
        <c:crosses val="autoZero"/>
        <c:crossBetween val="between"/>
      </c:valAx>
    </c:plotArea>
    <c:legend>
      <c:legendPos val="b"/>
      <c:overlay val="0"/>
      <c:spPr>
        <a:noFill/>
        <a:ln w="0">
          <a:noFill/>
        </a:ln>
      </c:spPr>
      <c:txPr>
        <a:bodyPr/>
        <a:lstStyle/>
        <a:p>
          <a:pPr>
            <a:defRPr sz="1200"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lang="et-EE" sz="1400" b="1" strike="noStrike" spc="-1">
                <a:solidFill>
                  <a:srgbClr val="595959"/>
                </a:solidFill>
                <a:latin typeface="Calibri"/>
              </a:defRPr>
            </a:pPr>
            <a:r>
              <a:rPr lang="et-EE" sz="1400" b="1" strike="noStrike" spc="-1">
                <a:solidFill>
                  <a:srgbClr val="595959"/>
                </a:solidFill>
                <a:latin typeface="Calibri"/>
              </a:rPr>
              <a:t>Mil määral nõustute järgnevate väidetega? 
</a:t>
            </a:r>
            <a:r>
              <a:rPr lang="et-EE" sz="1400" b="0" strike="noStrike" spc="-1">
                <a:solidFill>
                  <a:srgbClr val="595959"/>
                </a:solidFill>
                <a:latin typeface="Calibri"/>
              </a:rPr>
              <a:t>N=800</a:t>
            </a:r>
          </a:p>
        </c:rich>
      </c:tx>
      <c:overlay val="0"/>
      <c:spPr>
        <a:noFill/>
        <a:ln w="0">
          <a:noFill/>
        </a:ln>
      </c:spPr>
    </c:title>
    <c:autoTitleDeleted val="0"/>
    <c:view3D>
      <c:rotX val="15"/>
      <c:rotY val="20"/>
      <c:rAngAx val="1"/>
    </c:view3D>
    <c:floor>
      <c:thickness val="0"/>
      <c:spPr>
        <a:noFill/>
        <a:ln w="6480">
          <a:noFill/>
        </a:ln>
      </c:spPr>
    </c:floor>
    <c:sideWall>
      <c:thickness val="0"/>
      <c:spPr>
        <a:noFill/>
        <a:ln w="6480">
          <a:noFill/>
        </a:ln>
      </c:spPr>
    </c:sideWall>
    <c:backWall>
      <c:thickness val="0"/>
      <c:spPr>
        <a:noFill/>
        <a:ln w="6480">
          <a:noFill/>
        </a:ln>
      </c:spPr>
    </c:backWall>
    <c:plotArea>
      <c:layout/>
      <c:bar3DChart>
        <c:barDir val="bar"/>
        <c:grouping val="percentStacked"/>
        <c:varyColors val="0"/>
        <c:ser>
          <c:idx val="0"/>
          <c:order val="0"/>
          <c:tx>
            <c:strRef>
              <c:f>Q1_taust!$B$73</c:f>
              <c:strCache>
                <c:ptCount val="1"/>
                <c:pt idx="0">
                  <c:v>Nõustun igati</c:v>
                </c:pt>
              </c:strCache>
            </c:strRef>
          </c:tx>
          <c:spPr>
            <a:solidFill>
              <a:srgbClr val="2F5597"/>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Q1_taust!$A$74:$A$97</c:f>
              <c:strCache>
                <c:ptCount val="24"/>
                <c:pt idx="0">
                  <c:v>Arvan, et üldiselt on toit ohutu</c:v>
                </c:pt>
                <c:pt idx="1">
                  <c:v>Põhja-Eesti</c:v>
                </c:pt>
                <c:pt idx="2">
                  <c:v>Virumaa</c:v>
                </c:pt>
                <c:pt idx="3">
                  <c:v>Kesk-Eesti</c:v>
                </c:pt>
                <c:pt idx="4">
                  <c:v>Lääne-Eesti</c:v>
                </c:pt>
                <c:pt idx="5">
                  <c:v>Lõuna-Eesti</c:v>
                </c:pt>
                <c:pt idx="6">
                  <c:v>Olen toiduohutuse suhtes optimistlik</c:v>
                </c:pt>
                <c:pt idx="7">
                  <c:v>Põhja-Eesti</c:v>
                </c:pt>
                <c:pt idx="8">
                  <c:v>Virumaa</c:v>
                </c:pt>
                <c:pt idx="9">
                  <c:v>Kesk-Eesti</c:v>
                </c:pt>
                <c:pt idx="10">
                  <c:v>Lääne-Eesti</c:v>
                </c:pt>
                <c:pt idx="11">
                  <c:v>Lõuna-Eesti</c:v>
                </c:pt>
                <c:pt idx="12">
                  <c:v>Olen toidu ohutusega rahul</c:v>
                </c:pt>
                <c:pt idx="13">
                  <c:v>Põhja-Eesti</c:v>
                </c:pt>
                <c:pt idx="14">
                  <c:v>Virumaa</c:v>
                </c:pt>
                <c:pt idx="15">
                  <c:v>Kesk-Eesti</c:v>
                </c:pt>
                <c:pt idx="16">
                  <c:v>Lääne-Eesti</c:v>
                </c:pt>
                <c:pt idx="17">
                  <c:v>Lõuna-Eesti</c:v>
                </c:pt>
                <c:pt idx="18">
                  <c:v>Olen kindel, et  toit on ohutu</c:v>
                </c:pt>
                <c:pt idx="19">
                  <c:v>Põhja-Eesti</c:v>
                </c:pt>
                <c:pt idx="20">
                  <c:v>Virumaa</c:v>
                </c:pt>
                <c:pt idx="21">
                  <c:v>Kesk-Eesti</c:v>
                </c:pt>
                <c:pt idx="22">
                  <c:v>Lääne-Eesti</c:v>
                </c:pt>
                <c:pt idx="23">
                  <c:v>Lõuna-Eesti</c:v>
                </c:pt>
              </c:strCache>
            </c:strRef>
          </c:cat>
          <c:val>
            <c:numRef>
              <c:f>Q1_taust!$B$74:$B$97</c:f>
              <c:numCache>
                <c:formatCode>0</c:formatCode>
                <c:ptCount val="24"/>
                <c:pt idx="1">
                  <c:v>12.807881773399</c:v>
                </c:pt>
                <c:pt idx="2">
                  <c:v>10.4838709677419</c:v>
                </c:pt>
                <c:pt idx="3">
                  <c:v>17.647058823529399</c:v>
                </c:pt>
                <c:pt idx="4">
                  <c:v>13.75</c:v>
                </c:pt>
                <c:pt idx="5">
                  <c:v>13.6690647482014</c:v>
                </c:pt>
                <c:pt idx="7">
                  <c:v>13.7931034482759</c:v>
                </c:pt>
                <c:pt idx="8">
                  <c:v>13.709677419354801</c:v>
                </c:pt>
                <c:pt idx="9">
                  <c:v>11.764705882352899</c:v>
                </c:pt>
                <c:pt idx="10">
                  <c:v>7.5</c:v>
                </c:pt>
                <c:pt idx="11">
                  <c:v>10.791366906474799</c:v>
                </c:pt>
                <c:pt idx="13">
                  <c:v>8.8669950738916299</c:v>
                </c:pt>
                <c:pt idx="14">
                  <c:v>9.67741935483871</c:v>
                </c:pt>
                <c:pt idx="15">
                  <c:v>15.6862745098039</c:v>
                </c:pt>
                <c:pt idx="16">
                  <c:v>11.25</c:v>
                </c:pt>
                <c:pt idx="17">
                  <c:v>9.3525179856115095</c:v>
                </c:pt>
                <c:pt idx="19">
                  <c:v>7.6354679802955703</c:v>
                </c:pt>
                <c:pt idx="20">
                  <c:v>12.9032258064516</c:v>
                </c:pt>
                <c:pt idx="21">
                  <c:v>13.7254901960784</c:v>
                </c:pt>
                <c:pt idx="22">
                  <c:v>11.25</c:v>
                </c:pt>
                <c:pt idx="23">
                  <c:v>5.7553956834532398</c:v>
                </c:pt>
              </c:numCache>
            </c:numRef>
          </c:val>
          <c:extLst>
            <c:ext xmlns:c16="http://schemas.microsoft.com/office/drawing/2014/chart" uri="{C3380CC4-5D6E-409C-BE32-E72D297353CC}">
              <c16:uniqueId val="{00000000-306B-4547-860B-DCD55F893794}"/>
            </c:ext>
          </c:extLst>
        </c:ser>
        <c:ser>
          <c:idx val="1"/>
          <c:order val="1"/>
          <c:tx>
            <c:strRef>
              <c:f>Q1_taust!$C$73</c:f>
              <c:strCache>
                <c:ptCount val="1"/>
                <c:pt idx="0">
                  <c:v>Pigem olen nõus</c:v>
                </c:pt>
              </c:strCache>
            </c:strRef>
          </c:tx>
          <c:spPr>
            <a:solidFill>
              <a:srgbClr val="4472C4"/>
            </a:solidFill>
            <a:ln w="0">
              <a:noFill/>
            </a:ln>
          </c:spPr>
          <c:invertIfNegative val="0"/>
          <c:dLbls>
            <c:spPr>
              <a:noFill/>
              <a:ln>
                <a:noFill/>
              </a:ln>
              <a:effectLst/>
            </c:spPr>
            <c:txPr>
              <a:bodyPr wrap="square"/>
              <a:lstStyle/>
              <a:p>
                <a:pPr>
                  <a:defRPr sz="1200" b="1" strike="noStrike" spc="-1">
                    <a:solidFill>
                      <a:srgbClr val="FFFFFF"/>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Q1_taust!$A$74:$A$97</c:f>
              <c:strCache>
                <c:ptCount val="24"/>
                <c:pt idx="0">
                  <c:v>Arvan, et üldiselt on toit ohutu</c:v>
                </c:pt>
                <c:pt idx="1">
                  <c:v>Põhja-Eesti</c:v>
                </c:pt>
                <c:pt idx="2">
                  <c:v>Virumaa</c:v>
                </c:pt>
                <c:pt idx="3">
                  <c:v>Kesk-Eesti</c:v>
                </c:pt>
                <c:pt idx="4">
                  <c:v>Lääne-Eesti</c:v>
                </c:pt>
                <c:pt idx="5">
                  <c:v>Lõuna-Eesti</c:v>
                </c:pt>
                <c:pt idx="6">
                  <c:v>Olen toiduohutuse suhtes optimistlik</c:v>
                </c:pt>
                <c:pt idx="7">
                  <c:v>Põhja-Eesti</c:v>
                </c:pt>
                <c:pt idx="8">
                  <c:v>Virumaa</c:v>
                </c:pt>
                <c:pt idx="9">
                  <c:v>Kesk-Eesti</c:v>
                </c:pt>
                <c:pt idx="10">
                  <c:v>Lääne-Eesti</c:v>
                </c:pt>
                <c:pt idx="11">
                  <c:v>Lõuna-Eesti</c:v>
                </c:pt>
                <c:pt idx="12">
                  <c:v>Olen toidu ohutusega rahul</c:v>
                </c:pt>
                <c:pt idx="13">
                  <c:v>Põhja-Eesti</c:v>
                </c:pt>
                <c:pt idx="14">
                  <c:v>Virumaa</c:v>
                </c:pt>
                <c:pt idx="15">
                  <c:v>Kesk-Eesti</c:v>
                </c:pt>
                <c:pt idx="16">
                  <c:v>Lääne-Eesti</c:v>
                </c:pt>
                <c:pt idx="17">
                  <c:v>Lõuna-Eesti</c:v>
                </c:pt>
                <c:pt idx="18">
                  <c:v>Olen kindel, et  toit on ohutu</c:v>
                </c:pt>
                <c:pt idx="19">
                  <c:v>Põhja-Eesti</c:v>
                </c:pt>
                <c:pt idx="20">
                  <c:v>Virumaa</c:v>
                </c:pt>
                <c:pt idx="21">
                  <c:v>Kesk-Eesti</c:v>
                </c:pt>
                <c:pt idx="22">
                  <c:v>Lääne-Eesti</c:v>
                </c:pt>
                <c:pt idx="23">
                  <c:v>Lõuna-Eesti</c:v>
                </c:pt>
              </c:strCache>
            </c:strRef>
          </c:cat>
          <c:val>
            <c:numRef>
              <c:f>Q1_taust!$C$74:$C$97</c:f>
              <c:numCache>
                <c:formatCode>0</c:formatCode>
                <c:ptCount val="24"/>
                <c:pt idx="1">
                  <c:v>50.246305418719203</c:v>
                </c:pt>
                <c:pt idx="2">
                  <c:v>47.580645161290299</c:v>
                </c:pt>
                <c:pt idx="3">
                  <c:v>66.6666666666667</c:v>
                </c:pt>
                <c:pt idx="4">
                  <c:v>48.75</c:v>
                </c:pt>
                <c:pt idx="5">
                  <c:v>53.237410071942499</c:v>
                </c:pt>
                <c:pt idx="7">
                  <c:v>41.625615763546797</c:v>
                </c:pt>
                <c:pt idx="8">
                  <c:v>40.322580645161302</c:v>
                </c:pt>
                <c:pt idx="9">
                  <c:v>58.823529411764703</c:v>
                </c:pt>
                <c:pt idx="10">
                  <c:v>48.75</c:v>
                </c:pt>
                <c:pt idx="11">
                  <c:v>48.201438848920901</c:v>
                </c:pt>
                <c:pt idx="13">
                  <c:v>41.871921182266</c:v>
                </c:pt>
                <c:pt idx="14">
                  <c:v>41.935483870967701</c:v>
                </c:pt>
                <c:pt idx="15">
                  <c:v>45.098039215686299</c:v>
                </c:pt>
                <c:pt idx="16">
                  <c:v>45</c:v>
                </c:pt>
                <c:pt idx="17">
                  <c:v>48.201438848920901</c:v>
                </c:pt>
                <c:pt idx="19">
                  <c:v>39.4088669950739</c:v>
                </c:pt>
                <c:pt idx="20">
                  <c:v>34.677419354838698</c:v>
                </c:pt>
                <c:pt idx="21">
                  <c:v>52.941176470588204</c:v>
                </c:pt>
                <c:pt idx="22">
                  <c:v>42.5</c:v>
                </c:pt>
                <c:pt idx="23">
                  <c:v>48.201438848920901</c:v>
                </c:pt>
              </c:numCache>
            </c:numRef>
          </c:val>
          <c:extLst>
            <c:ext xmlns:c16="http://schemas.microsoft.com/office/drawing/2014/chart" uri="{C3380CC4-5D6E-409C-BE32-E72D297353CC}">
              <c16:uniqueId val="{00000001-306B-4547-860B-DCD55F893794}"/>
            </c:ext>
          </c:extLst>
        </c:ser>
        <c:ser>
          <c:idx val="2"/>
          <c:order val="2"/>
          <c:tx>
            <c:strRef>
              <c:f>Q1_taust!$D$73</c:f>
              <c:strCache>
                <c:ptCount val="1"/>
                <c:pt idx="0">
                  <c:v>Nii ja naa</c:v>
                </c:pt>
              </c:strCache>
            </c:strRef>
          </c:tx>
          <c:spPr>
            <a:solidFill>
              <a:srgbClr val="BDD7EE"/>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Q1_taust!$A$74:$A$97</c:f>
              <c:strCache>
                <c:ptCount val="24"/>
                <c:pt idx="0">
                  <c:v>Arvan, et üldiselt on toit ohutu</c:v>
                </c:pt>
                <c:pt idx="1">
                  <c:v>Põhja-Eesti</c:v>
                </c:pt>
                <c:pt idx="2">
                  <c:v>Virumaa</c:v>
                </c:pt>
                <c:pt idx="3">
                  <c:v>Kesk-Eesti</c:v>
                </c:pt>
                <c:pt idx="4">
                  <c:v>Lääne-Eesti</c:v>
                </c:pt>
                <c:pt idx="5">
                  <c:v>Lõuna-Eesti</c:v>
                </c:pt>
                <c:pt idx="6">
                  <c:v>Olen toiduohutuse suhtes optimistlik</c:v>
                </c:pt>
                <c:pt idx="7">
                  <c:v>Põhja-Eesti</c:v>
                </c:pt>
                <c:pt idx="8">
                  <c:v>Virumaa</c:v>
                </c:pt>
                <c:pt idx="9">
                  <c:v>Kesk-Eesti</c:v>
                </c:pt>
                <c:pt idx="10">
                  <c:v>Lääne-Eesti</c:v>
                </c:pt>
                <c:pt idx="11">
                  <c:v>Lõuna-Eesti</c:v>
                </c:pt>
                <c:pt idx="12">
                  <c:v>Olen toidu ohutusega rahul</c:v>
                </c:pt>
                <c:pt idx="13">
                  <c:v>Põhja-Eesti</c:v>
                </c:pt>
                <c:pt idx="14">
                  <c:v>Virumaa</c:v>
                </c:pt>
                <c:pt idx="15">
                  <c:v>Kesk-Eesti</c:v>
                </c:pt>
                <c:pt idx="16">
                  <c:v>Lääne-Eesti</c:v>
                </c:pt>
                <c:pt idx="17">
                  <c:v>Lõuna-Eesti</c:v>
                </c:pt>
                <c:pt idx="18">
                  <c:v>Olen kindel, et  toit on ohutu</c:v>
                </c:pt>
                <c:pt idx="19">
                  <c:v>Põhja-Eesti</c:v>
                </c:pt>
                <c:pt idx="20">
                  <c:v>Virumaa</c:v>
                </c:pt>
                <c:pt idx="21">
                  <c:v>Kesk-Eesti</c:v>
                </c:pt>
                <c:pt idx="22">
                  <c:v>Lääne-Eesti</c:v>
                </c:pt>
                <c:pt idx="23">
                  <c:v>Lõuna-Eesti</c:v>
                </c:pt>
              </c:strCache>
            </c:strRef>
          </c:cat>
          <c:val>
            <c:numRef>
              <c:f>Q1_taust!$D$74:$D$97</c:f>
              <c:numCache>
                <c:formatCode>0</c:formatCode>
                <c:ptCount val="24"/>
                <c:pt idx="1">
                  <c:v>22.1674876847291</c:v>
                </c:pt>
                <c:pt idx="2">
                  <c:v>29.0322580645161</c:v>
                </c:pt>
                <c:pt idx="3">
                  <c:v>11.764705882352899</c:v>
                </c:pt>
                <c:pt idx="4">
                  <c:v>25</c:v>
                </c:pt>
                <c:pt idx="5">
                  <c:v>20.863309352518002</c:v>
                </c:pt>
                <c:pt idx="7">
                  <c:v>31.773399014778299</c:v>
                </c:pt>
                <c:pt idx="8">
                  <c:v>29.0322580645161</c:v>
                </c:pt>
                <c:pt idx="9">
                  <c:v>17.647058823529399</c:v>
                </c:pt>
                <c:pt idx="10">
                  <c:v>27.5</c:v>
                </c:pt>
                <c:pt idx="11">
                  <c:v>26.6187050359712</c:v>
                </c:pt>
                <c:pt idx="13">
                  <c:v>33.497536945812797</c:v>
                </c:pt>
                <c:pt idx="14">
                  <c:v>32.258064516128997</c:v>
                </c:pt>
                <c:pt idx="15">
                  <c:v>31.372549019607799</c:v>
                </c:pt>
                <c:pt idx="16">
                  <c:v>27.5</c:v>
                </c:pt>
                <c:pt idx="17">
                  <c:v>25.899280575539599</c:v>
                </c:pt>
                <c:pt idx="19">
                  <c:v>36.453201970443402</c:v>
                </c:pt>
                <c:pt idx="20">
                  <c:v>37.903225806451601</c:v>
                </c:pt>
                <c:pt idx="21">
                  <c:v>25.490196078431399</c:v>
                </c:pt>
                <c:pt idx="22">
                  <c:v>28.75</c:v>
                </c:pt>
                <c:pt idx="23">
                  <c:v>32.374100719424497</c:v>
                </c:pt>
              </c:numCache>
            </c:numRef>
          </c:val>
          <c:extLst>
            <c:ext xmlns:c16="http://schemas.microsoft.com/office/drawing/2014/chart" uri="{C3380CC4-5D6E-409C-BE32-E72D297353CC}">
              <c16:uniqueId val="{00000002-306B-4547-860B-DCD55F893794}"/>
            </c:ext>
          </c:extLst>
        </c:ser>
        <c:ser>
          <c:idx val="3"/>
          <c:order val="3"/>
          <c:tx>
            <c:strRef>
              <c:f>Q1_taust!$E$73</c:f>
              <c:strCache>
                <c:ptCount val="1"/>
                <c:pt idx="0">
                  <c:v>Pigem ei ole nõus</c:v>
                </c:pt>
              </c:strCache>
            </c:strRef>
          </c:tx>
          <c:spPr>
            <a:solidFill>
              <a:srgbClr val="F4B183"/>
            </a:solidFill>
            <a:ln w="0">
              <a:noFill/>
            </a:ln>
          </c:spPr>
          <c:invertIfNegative val="0"/>
          <c:dLbls>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Q1_taust!$A$74:$A$97</c:f>
              <c:strCache>
                <c:ptCount val="24"/>
                <c:pt idx="0">
                  <c:v>Arvan, et üldiselt on toit ohutu</c:v>
                </c:pt>
                <c:pt idx="1">
                  <c:v>Põhja-Eesti</c:v>
                </c:pt>
                <c:pt idx="2">
                  <c:v>Virumaa</c:v>
                </c:pt>
                <c:pt idx="3">
                  <c:v>Kesk-Eesti</c:v>
                </c:pt>
                <c:pt idx="4">
                  <c:v>Lääne-Eesti</c:v>
                </c:pt>
                <c:pt idx="5">
                  <c:v>Lõuna-Eesti</c:v>
                </c:pt>
                <c:pt idx="6">
                  <c:v>Olen toiduohutuse suhtes optimistlik</c:v>
                </c:pt>
                <c:pt idx="7">
                  <c:v>Põhja-Eesti</c:v>
                </c:pt>
                <c:pt idx="8">
                  <c:v>Virumaa</c:v>
                </c:pt>
                <c:pt idx="9">
                  <c:v>Kesk-Eesti</c:v>
                </c:pt>
                <c:pt idx="10">
                  <c:v>Lääne-Eesti</c:v>
                </c:pt>
                <c:pt idx="11">
                  <c:v>Lõuna-Eesti</c:v>
                </c:pt>
                <c:pt idx="12">
                  <c:v>Olen toidu ohutusega rahul</c:v>
                </c:pt>
                <c:pt idx="13">
                  <c:v>Põhja-Eesti</c:v>
                </c:pt>
                <c:pt idx="14">
                  <c:v>Virumaa</c:v>
                </c:pt>
                <c:pt idx="15">
                  <c:v>Kesk-Eesti</c:v>
                </c:pt>
                <c:pt idx="16">
                  <c:v>Lääne-Eesti</c:v>
                </c:pt>
                <c:pt idx="17">
                  <c:v>Lõuna-Eesti</c:v>
                </c:pt>
                <c:pt idx="18">
                  <c:v>Olen kindel, et  toit on ohutu</c:v>
                </c:pt>
                <c:pt idx="19">
                  <c:v>Põhja-Eesti</c:v>
                </c:pt>
                <c:pt idx="20">
                  <c:v>Virumaa</c:v>
                </c:pt>
                <c:pt idx="21">
                  <c:v>Kesk-Eesti</c:v>
                </c:pt>
                <c:pt idx="22">
                  <c:v>Lääne-Eesti</c:v>
                </c:pt>
                <c:pt idx="23">
                  <c:v>Lõuna-Eesti</c:v>
                </c:pt>
              </c:strCache>
            </c:strRef>
          </c:cat>
          <c:val>
            <c:numRef>
              <c:f>Q1_taust!$E$74:$E$97</c:f>
              <c:numCache>
                <c:formatCode>0</c:formatCode>
                <c:ptCount val="24"/>
                <c:pt idx="1">
                  <c:v>9.3596059113300498</c:v>
                </c:pt>
                <c:pt idx="2">
                  <c:v>7.2580645161290303</c:v>
                </c:pt>
                <c:pt idx="3">
                  <c:v>3.9215686274509798</c:v>
                </c:pt>
                <c:pt idx="4">
                  <c:v>10</c:v>
                </c:pt>
                <c:pt idx="5">
                  <c:v>9.3525179856115095</c:v>
                </c:pt>
                <c:pt idx="7">
                  <c:v>6.6502463054187197</c:v>
                </c:pt>
                <c:pt idx="8">
                  <c:v>8.0645161290322598</c:v>
                </c:pt>
                <c:pt idx="9">
                  <c:v>3.9215686274509798</c:v>
                </c:pt>
                <c:pt idx="10">
                  <c:v>11.25</c:v>
                </c:pt>
                <c:pt idx="11">
                  <c:v>7.19424460431655</c:v>
                </c:pt>
                <c:pt idx="13">
                  <c:v>10.3448275862069</c:v>
                </c:pt>
                <c:pt idx="14">
                  <c:v>10.4838709677419</c:v>
                </c:pt>
                <c:pt idx="15">
                  <c:v>5.8823529411764701</c:v>
                </c:pt>
                <c:pt idx="16">
                  <c:v>12.5</c:v>
                </c:pt>
                <c:pt idx="17">
                  <c:v>10.791366906474799</c:v>
                </c:pt>
                <c:pt idx="19">
                  <c:v>11.0837438423645</c:v>
                </c:pt>
                <c:pt idx="20">
                  <c:v>12.9032258064516</c:v>
                </c:pt>
                <c:pt idx="21">
                  <c:v>3.9215686274509798</c:v>
                </c:pt>
                <c:pt idx="22">
                  <c:v>13.75</c:v>
                </c:pt>
                <c:pt idx="23">
                  <c:v>7.9136690647482002</c:v>
                </c:pt>
              </c:numCache>
            </c:numRef>
          </c:val>
          <c:extLst>
            <c:ext xmlns:c16="http://schemas.microsoft.com/office/drawing/2014/chart" uri="{C3380CC4-5D6E-409C-BE32-E72D297353CC}">
              <c16:uniqueId val="{00000003-306B-4547-860B-DCD55F893794}"/>
            </c:ext>
          </c:extLst>
        </c:ser>
        <c:ser>
          <c:idx val="4"/>
          <c:order val="4"/>
          <c:tx>
            <c:strRef>
              <c:f>Q1_taust!$F$73</c:f>
              <c:strCache>
                <c:ptCount val="1"/>
                <c:pt idx="0">
                  <c:v>Üldse ei nõustu</c:v>
                </c:pt>
              </c:strCache>
            </c:strRef>
          </c:tx>
          <c:spPr>
            <a:solidFill>
              <a:srgbClr val="ED7D31"/>
            </a:solidFill>
            <a:ln w="0">
              <a:noFill/>
            </a:ln>
          </c:spPr>
          <c:invertIfNegative val="0"/>
          <c:dPt>
            <c:idx val="5"/>
            <c:invertIfNegative val="0"/>
            <c:bubble3D val="0"/>
            <c:extLst>
              <c:ext xmlns:c16="http://schemas.microsoft.com/office/drawing/2014/chart" uri="{C3380CC4-5D6E-409C-BE32-E72D297353CC}">
                <c16:uniqueId val="{00000004-306B-4547-860B-DCD55F893794}"/>
              </c:ext>
            </c:extLst>
          </c:dPt>
          <c:dLbls>
            <c:dLbl>
              <c:idx val="5"/>
              <c:layout>
                <c:manualLayout>
                  <c:x val="5.3220003522213297E-4"/>
                  <c:y val="3.8361447626275298E-3"/>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4-306B-4547-860B-DCD55F893794}"/>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Q1_taust!$A$74:$A$97</c:f>
              <c:strCache>
                <c:ptCount val="24"/>
                <c:pt idx="0">
                  <c:v>Arvan, et üldiselt on toit ohutu</c:v>
                </c:pt>
                <c:pt idx="1">
                  <c:v>Põhja-Eesti</c:v>
                </c:pt>
                <c:pt idx="2">
                  <c:v>Virumaa</c:v>
                </c:pt>
                <c:pt idx="3">
                  <c:v>Kesk-Eesti</c:v>
                </c:pt>
                <c:pt idx="4">
                  <c:v>Lääne-Eesti</c:v>
                </c:pt>
                <c:pt idx="5">
                  <c:v>Lõuna-Eesti</c:v>
                </c:pt>
                <c:pt idx="6">
                  <c:v>Olen toiduohutuse suhtes optimistlik</c:v>
                </c:pt>
                <c:pt idx="7">
                  <c:v>Põhja-Eesti</c:v>
                </c:pt>
                <c:pt idx="8">
                  <c:v>Virumaa</c:v>
                </c:pt>
                <c:pt idx="9">
                  <c:v>Kesk-Eesti</c:v>
                </c:pt>
                <c:pt idx="10">
                  <c:v>Lääne-Eesti</c:v>
                </c:pt>
                <c:pt idx="11">
                  <c:v>Lõuna-Eesti</c:v>
                </c:pt>
                <c:pt idx="12">
                  <c:v>Olen toidu ohutusega rahul</c:v>
                </c:pt>
                <c:pt idx="13">
                  <c:v>Põhja-Eesti</c:v>
                </c:pt>
                <c:pt idx="14">
                  <c:v>Virumaa</c:v>
                </c:pt>
                <c:pt idx="15">
                  <c:v>Kesk-Eesti</c:v>
                </c:pt>
                <c:pt idx="16">
                  <c:v>Lääne-Eesti</c:v>
                </c:pt>
                <c:pt idx="17">
                  <c:v>Lõuna-Eesti</c:v>
                </c:pt>
                <c:pt idx="18">
                  <c:v>Olen kindel, et  toit on ohutu</c:v>
                </c:pt>
                <c:pt idx="19">
                  <c:v>Põhja-Eesti</c:v>
                </c:pt>
                <c:pt idx="20">
                  <c:v>Virumaa</c:v>
                </c:pt>
                <c:pt idx="21">
                  <c:v>Kesk-Eesti</c:v>
                </c:pt>
                <c:pt idx="22">
                  <c:v>Lääne-Eesti</c:v>
                </c:pt>
                <c:pt idx="23">
                  <c:v>Lõuna-Eesti</c:v>
                </c:pt>
              </c:strCache>
            </c:strRef>
          </c:cat>
          <c:val>
            <c:numRef>
              <c:f>Q1_taust!$F$74:$F$97</c:f>
              <c:numCache>
                <c:formatCode>0</c:formatCode>
                <c:ptCount val="24"/>
                <c:pt idx="1">
                  <c:v>3.20197044334975</c:v>
                </c:pt>
                <c:pt idx="2">
                  <c:v>2.4193548387096802</c:v>
                </c:pt>
                <c:pt idx="4">
                  <c:v>1.25</c:v>
                </c:pt>
                <c:pt idx="5">
                  <c:v>1.43884892086331</c:v>
                </c:pt>
                <c:pt idx="7">
                  <c:v>2.95566502463054</c:v>
                </c:pt>
                <c:pt idx="8">
                  <c:v>1.61290322580645</c:v>
                </c:pt>
                <c:pt idx="11">
                  <c:v>2.8776978417266199</c:v>
                </c:pt>
                <c:pt idx="13">
                  <c:v>2.95566502463054</c:v>
                </c:pt>
                <c:pt idx="14">
                  <c:v>2.4193548387096802</c:v>
                </c:pt>
                <c:pt idx="16">
                  <c:v>1.25</c:v>
                </c:pt>
                <c:pt idx="17">
                  <c:v>2.1582733812949599</c:v>
                </c:pt>
                <c:pt idx="19">
                  <c:v>3.6945812807881802</c:v>
                </c:pt>
                <c:pt idx="21">
                  <c:v>1.9607843137254899</c:v>
                </c:pt>
                <c:pt idx="22">
                  <c:v>2.5</c:v>
                </c:pt>
                <c:pt idx="23">
                  <c:v>3.5971223021582701</c:v>
                </c:pt>
              </c:numCache>
            </c:numRef>
          </c:val>
          <c:extLst>
            <c:ext xmlns:c16="http://schemas.microsoft.com/office/drawing/2014/chart" uri="{C3380CC4-5D6E-409C-BE32-E72D297353CC}">
              <c16:uniqueId val="{00000005-306B-4547-860B-DCD55F893794}"/>
            </c:ext>
          </c:extLst>
        </c:ser>
        <c:ser>
          <c:idx val="5"/>
          <c:order val="5"/>
          <c:tx>
            <c:strRef>
              <c:f>Q1_taust!$G$73</c:f>
              <c:strCache>
                <c:ptCount val="1"/>
                <c:pt idx="0">
                  <c:v>Ei oska öelda</c:v>
                </c:pt>
              </c:strCache>
            </c:strRef>
          </c:tx>
          <c:spPr>
            <a:solidFill>
              <a:srgbClr val="BFBFBF"/>
            </a:solidFill>
            <a:ln w="0">
              <a:noFill/>
            </a:ln>
          </c:spPr>
          <c:invertIfNegative val="0"/>
          <c:dPt>
            <c:idx val="4"/>
            <c:invertIfNegative val="0"/>
            <c:bubble3D val="0"/>
            <c:extLst>
              <c:ext xmlns:c16="http://schemas.microsoft.com/office/drawing/2014/chart" uri="{C3380CC4-5D6E-409C-BE32-E72D297353CC}">
                <c16:uniqueId val="{00000006-306B-4547-860B-DCD55F893794}"/>
              </c:ext>
            </c:extLst>
          </c:dPt>
          <c:dLbls>
            <c:dLbl>
              <c:idx val="4"/>
              <c:layout>
                <c:manualLayout>
                  <c:x val="5.0793640636191103E-3"/>
                  <c:y val="1.87476530325516E-7"/>
                </c:manualLayout>
              </c:layou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6-306B-4547-860B-DCD55F893794}"/>
                </c:ext>
              </c:extLst>
            </c:dLbl>
            <c:spPr>
              <a:noFill/>
              <a:ln>
                <a:noFill/>
              </a:ln>
              <a:effectLst/>
            </c:spPr>
            <c:txPr>
              <a:bodyPr wrap="square"/>
              <a:lstStyle/>
              <a:p>
                <a:pPr>
                  <a:defRPr sz="1200" b="1" strike="noStrike" spc="-1">
                    <a:solidFill>
                      <a:srgbClr val="404040"/>
                    </a:solidFill>
                    <a:latin typeface="Calibri"/>
                  </a:defRPr>
                </a:pPr>
                <a:endParaRPr lang="et-EE"/>
              </a:p>
            </c:txPr>
            <c:showLegendKey val="0"/>
            <c:showVal val="1"/>
            <c:showCatName val="0"/>
            <c:showSerName val="0"/>
            <c:showPercent val="0"/>
            <c:showBubbleSize val="1"/>
            <c:separator>; </c:separator>
            <c:showLeaderLines val="0"/>
            <c:extLst>
              <c:ext xmlns:c15="http://schemas.microsoft.com/office/drawing/2012/chart" uri="{CE6537A1-D6FC-4f65-9D91-7224C49458BB}">
                <c15:showLeaderLines val="1"/>
              </c:ext>
            </c:extLst>
          </c:dLbls>
          <c:cat>
            <c:strRef>
              <c:f>Q1_taust!$A$74:$A$97</c:f>
              <c:strCache>
                <c:ptCount val="24"/>
                <c:pt idx="0">
                  <c:v>Arvan, et üldiselt on toit ohutu</c:v>
                </c:pt>
                <c:pt idx="1">
                  <c:v>Põhja-Eesti</c:v>
                </c:pt>
                <c:pt idx="2">
                  <c:v>Virumaa</c:v>
                </c:pt>
                <c:pt idx="3">
                  <c:v>Kesk-Eesti</c:v>
                </c:pt>
                <c:pt idx="4">
                  <c:v>Lääne-Eesti</c:v>
                </c:pt>
                <c:pt idx="5">
                  <c:v>Lõuna-Eesti</c:v>
                </c:pt>
                <c:pt idx="6">
                  <c:v>Olen toiduohutuse suhtes optimistlik</c:v>
                </c:pt>
                <c:pt idx="7">
                  <c:v>Põhja-Eesti</c:v>
                </c:pt>
                <c:pt idx="8">
                  <c:v>Virumaa</c:v>
                </c:pt>
                <c:pt idx="9">
                  <c:v>Kesk-Eesti</c:v>
                </c:pt>
                <c:pt idx="10">
                  <c:v>Lääne-Eesti</c:v>
                </c:pt>
                <c:pt idx="11">
                  <c:v>Lõuna-Eesti</c:v>
                </c:pt>
                <c:pt idx="12">
                  <c:v>Olen toidu ohutusega rahul</c:v>
                </c:pt>
                <c:pt idx="13">
                  <c:v>Põhja-Eesti</c:v>
                </c:pt>
                <c:pt idx="14">
                  <c:v>Virumaa</c:v>
                </c:pt>
                <c:pt idx="15">
                  <c:v>Kesk-Eesti</c:v>
                </c:pt>
                <c:pt idx="16">
                  <c:v>Lääne-Eesti</c:v>
                </c:pt>
                <c:pt idx="17">
                  <c:v>Lõuna-Eesti</c:v>
                </c:pt>
                <c:pt idx="18">
                  <c:v>Olen kindel, et  toit on ohutu</c:v>
                </c:pt>
                <c:pt idx="19">
                  <c:v>Põhja-Eesti</c:v>
                </c:pt>
                <c:pt idx="20">
                  <c:v>Virumaa</c:v>
                </c:pt>
                <c:pt idx="21">
                  <c:v>Kesk-Eesti</c:v>
                </c:pt>
                <c:pt idx="22">
                  <c:v>Lääne-Eesti</c:v>
                </c:pt>
                <c:pt idx="23">
                  <c:v>Lõuna-Eesti</c:v>
                </c:pt>
              </c:strCache>
            </c:strRef>
          </c:cat>
          <c:val>
            <c:numRef>
              <c:f>Q1_taust!$G$74:$G$97</c:f>
              <c:numCache>
                <c:formatCode>0</c:formatCode>
                <c:ptCount val="24"/>
                <c:pt idx="1">
                  <c:v>2.2167487684729101</c:v>
                </c:pt>
                <c:pt idx="2">
                  <c:v>3.2258064516128999</c:v>
                </c:pt>
                <c:pt idx="4">
                  <c:v>1.25</c:v>
                </c:pt>
                <c:pt idx="5">
                  <c:v>1.43884892086331</c:v>
                </c:pt>
                <c:pt idx="7">
                  <c:v>3.20197044334975</c:v>
                </c:pt>
                <c:pt idx="8">
                  <c:v>7.2580645161290303</c:v>
                </c:pt>
                <c:pt idx="9">
                  <c:v>7.8431372549019596</c:v>
                </c:pt>
                <c:pt idx="10">
                  <c:v>5</c:v>
                </c:pt>
                <c:pt idx="11">
                  <c:v>4.3165467625899296</c:v>
                </c:pt>
                <c:pt idx="13">
                  <c:v>2.4630541871921201</c:v>
                </c:pt>
                <c:pt idx="14">
                  <c:v>3.2258064516128999</c:v>
                </c:pt>
                <c:pt idx="15">
                  <c:v>1.9607843137254899</c:v>
                </c:pt>
                <c:pt idx="16">
                  <c:v>2.5</c:v>
                </c:pt>
                <c:pt idx="17">
                  <c:v>3.5971223021582701</c:v>
                </c:pt>
                <c:pt idx="19">
                  <c:v>1.72413793103448</c:v>
                </c:pt>
                <c:pt idx="20">
                  <c:v>1.61290322580645</c:v>
                </c:pt>
                <c:pt idx="21">
                  <c:v>1.9607843137254899</c:v>
                </c:pt>
                <c:pt idx="22">
                  <c:v>1.25</c:v>
                </c:pt>
                <c:pt idx="23">
                  <c:v>2.1582733812949599</c:v>
                </c:pt>
              </c:numCache>
            </c:numRef>
          </c:val>
          <c:extLst>
            <c:ext xmlns:c16="http://schemas.microsoft.com/office/drawing/2014/chart" uri="{C3380CC4-5D6E-409C-BE32-E72D297353CC}">
              <c16:uniqueId val="{00000007-306B-4547-860B-DCD55F893794}"/>
            </c:ext>
          </c:extLst>
        </c:ser>
        <c:dLbls>
          <c:showLegendKey val="0"/>
          <c:showVal val="0"/>
          <c:showCatName val="0"/>
          <c:showSerName val="0"/>
          <c:showPercent val="0"/>
          <c:showBubbleSize val="0"/>
        </c:dLbls>
        <c:gapWidth val="150"/>
        <c:shape val="box"/>
        <c:axId val="397867664"/>
        <c:axId val="397864528"/>
        <c:axId val="0"/>
      </c:bar3DChart>
      <c:catAx>
        <c:axId val="397867664"/>
        <c:scaling>
          <c:orientation val="maxMin"/>
        </c:scaling>
        <c:delete val="0"/>
        <c:axPos val="l"/>
        <c:numFmt formatCode="General" sourceLinked="0"/>
        <c:majorTickMark val="none"/>
        <c:minorTickMark val="none"/>
        <c:tickLblPos val="nextTo"/>
        <c:spPr>
          <a:ln w="6480">
            <a:solidFill>
              <a:srgbClr val="000000"/>
            </a:solidFill>
            <a:round/>
          </a:ln>
        </c:spPr>
        <c:txPr>
          <a:bodyPr/>
          <a:lstStyle/>
          <a:p>
            <a:pPr>
              <a:defRPr sz="1200" b="1" strike="noStrike" spc="-1">
                <a:solidFill>
                  <a:srgbClr val="595959"/>
                </a:solidFill>
                <a:latin typeface="Calibri"/>
              </a:defRPr>
            </a:pPr>
            <a:endParaRPr lang="et-EE"/>
          </a:p>
        </c:txPr>
        <c:crossAx val="397864528"/>
        <c:crosses val="autoZero"/>
        <c:auto val="1"/>
        <c:lblAlgn val="ctr"/>
        <c:lblOffset val="100"/>
        <c:noMultiLvlLbl val="0"/>
      </c:catAx>
      <c:valAx>
        <c:axId val="397864528"/>
        <c:scaling>
          <c:orientation val="minMax"/>
        </c:scaling>
        <c:delete val="1"/>
        <c:axPos val="t"/>
        <c:numFmt formatCode="0%" sourceLinked="1"/>
        <c:majorTickMark val="none"/>
        <c:minorTickMark val="none"/>
        <c:tickLblPos val="nextTo"/>
        <c:crossAx val="397867664"/>
        <c:crosses val="autoZero"/>
        <c:crossBetween val="between"/>
      </c:valAx>
    </c:plotArea>
    <c:legend>
      <c:legendPos val="b"/>
      <c:overlay val="0"/>
      <c:spPr>
        <a:noFill/>
        <a:ln w="0">
          <a:noFill/>
        </a:ln>
      </c:spPr>
      <c:txPr>
        <a:bodyPr/>
        <a:lstStyle/>
        <a:p>
          <a:pPr>
            <a:defRPr sz="1200" b="1" strike="noStrike" spc="-1">
              <a:solidFill>
                <a:srgbClr val="595959"/>
              </a:solidFill>
              <a:latin typeface="Calibri"/>
            </a:defRPr>
          </a:pPr>
          <a:endParaRPr lang="et-EE"/>
        </a:p>
      </c:txPr>
    </c:legend>
    <c:plotVisOnly val="1"/>
    <c:dispBlanksAs val="gap"/>
    <c:showDLblsOverMax val="1"/>
  </c:chart>
  <c:spPr>
    <a:noFill/>
    <a:ln w="9360">
      <a:noFill/>
    </a:ln>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t-EE"/>
              <a:t>Mil määral nõustute järgnevate väidetega?</a:t>
            </a:r>
            <a:br>
              <a:rPr lang="et-EE"/>
            </a:br>
            <a:r>
              <a:rPr lang="et-EE" b="0"/>
              <a:t>N=800</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t-E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percentStacked"/>
        <c:varyColors val="0"/>
        <c:ser>
          <c:idx val="0"/>
          <c:order val="0"/>
          <c:tx>
            <c:strRef>
              <c:f>'Q2'!$B$3</c:f>
              <c:strCache>
                <c:ptCount val="1"/>
                <c:pt idx="0">
                  <c:v>Nõustun igati</c:v>
                </c:pt>
              </c:strCache>
            </c:strRef>
          </c:tx>
          <c:spPr>
            <a:solidFill>
              <a:schemeClr val="accent1">
                <a:lumMod val="75000"/>
              </a:scheme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'Q2'!$A$4:$A$6</c:f>
              <c:strCache>
                <c:ptCount val="3"/>
                <c:pt idx="0">
                  <c:v>Toiduohutuse juhtumite* tõttu olen teatud toitude suhtes kahtlustav</c:v>
                </c:pt>
                <c:pt idx="1">
                  <c:v>Olen toidu ohutuse pärast mures</c:v>
                </c:pt>
                <c:pt idx="2">
                  <c:v>Tunnen toidu ohutuse osas ebakindlust</c:v>
                </c:pt>
              </c:strCache>
            </c:strRef>
          </c:cat>
          <c:val>
            <c:numRef>
              <c:f>'Q2'!$B$4:$B$6</c:f>
              <c:numCache>
                <c:formatCode>0</c:formatCode>
                <c:ptCount val="3"/>
                <c:pt idx="0">
                  <c:v>6.5</c:v>
                </c:pt>
                <c:pt idx="1">
                  <c:v>7.125</c:v>
                </c:pt>
                <c:pt idx="2">
                  <c:v>4.75</c:v>
                </c:pt>
              </c:numCache>
            </c:numRef>
          </c:val>
          <c:extLst>
            <c:ext xmlns:c16="http://schemas.microsoft.com/office/drawing/2014/chart" uri="{C3380CC4-5D6E-409C-BE32-E72D297353CC}">
              <c16:uniqueId val="{00000000-D3C5-4D75-98D5-80C5BFAE215E}"/>
            </c:ext>
          </c:extLst>
        </c:ser>
        <c:ser>
          <c:idx val="1"/>
          <c:order val="1"/>
          <c:tx>
            <c:strRef>
              <c:f>'Q2'!$C$3</c:f>
              <c:strCache>
                <c:ptCount val="1"/>
                <c:pt idx="0">
                  <c:v>Pigem olen nõus</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'Q2'!$A$4:$A$6</c:f>
              <c:strCache>
                <c:ptCount val="3"/>
                <c:pt idx="0">
                  <c:v>Toiduohutuse juhtumite* tõttu olen teatud toitude suhtes kahtlustav</c:v>
                </c:pt>
                <c:pt idx="1">
                  <c:v>Olen toidu ohutuse pärast mures</c:v>
                </c:pt>
                <c:pt idx="2">
                  <c:v>Tunnen toidu ohutuse osas ebakindlust</c:v>
                </c:pt>
              </c:strCache>
            </c:strRef>
          </c:cat>
          <c:val>
            <c:numRef>
              <c:f>'Q2'!$C$4:$C$6</c:f>
              <c:numCache>
                <c:formatCode>0</c:formatCode>
                <c:ptCount val="3"/>
                <c:pt idx="0">
                  <c:v>24.125</c:v>
                </c:pt>
                <c:pt idx="1">
                  <c:v>20.625</c:v>
                </c:pt>
                <c:pt idx="2">
                  <c:v>17.375</c:v>
                </c:pt>
              </c:numCache>
            </c:numRef>
          </c:val>
          <c:extLst>
            <c:ext xmlns:c16="http://schemas.microsoft.com/office/drawing/2014/chart" uri="{C3380CC4-5D6E-409C-BE32-E72D297353CC}">
              <c16:uniqueId val="{00000001-D3C5-4D75-98D5-80C5BFAE215E}"/>
            </c:ext>
          </c:extLst>
        </c:ser>
        <c:ser>
          <c:idx val="2"/>
          <c:order val="2"/>
          <c:tx>
            <c:strRef>
              <c:f>'Q2'!$D$3</c:f>
              <c:strCache>
                <c:ptCount val="1"/>
                <c:pt idx="0">
                  <c:v>Nii ja naa</c:v>
                </c:pt>
              </c:strCache>
            </c:strRef>
          </c:tx>
          <c:spPr>
            <a:solidFill>
              <a:srgbClr val="5B9BD5">
                <a:lumMod val="40000"/>
                <a:lumOff val="6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'Q2'!$A$4:$A$6</c:f>
              <c:strCache>
                <c:ptCount val="3"/>
                <c:pt idx="0">
                  <c:v>Toiduohutuse juhtumite* tõttu olen teatud toitude suhtes kahtlustav</c:v>
                </c:pt>
                <c:pt idx="1">
                  <c:v>Olen toidu ohutuse pärast mures</c:v>
                </c:pt>
                <c:pt idx="2">
                  <c:v>Tunnen toidu ohutuse osas ebakindlust</c:v>
                </c:pt>
              </c:strCache>
            </c:strRef>
          </c:cat>
          <c:val>
            <c:numRef>
              <c:f>'Q2'!$D$4:$D$6</c:f>
              <c:numCache>
                <c:formatCode>0</c:formatCode>
                <c:ptCount val="3"/>
                <c:pt idx="0">
                  <c:v>27.25</c:v>
                </c:pt>
                <c:pt idx="1">
                  <c:v>27.5</c:v>
                </c:pt>
                <c:pt idx="2">
                  <c:v>25.375</c:v>
                </c:pt>
              </c:numCache>
            </c:numRef>
          </c:val>
          <c:extLst>
            <c:ext xmlns:c16="http://schemas.microsoft.com/office/drawing/2014/chart" uri="{C3380CC4-5D6E-409C-BE32-E72D297353CC}">
              <c16:uniqueId val="{00000002-D3C5-4D75-98D5-80C5BFAE215E}"/>
            </c:ext>
          </c:extLst>
        </c:ser>
        <c:ser>
          <c:idx val="3"/>
          <c:order val="3"/>
          <c:tx>
            <c:strRef>
              <c:f>'Q2'!$E$3</c:f>
              <c:strCache>
                <c:ptCount val="1"/>
                <c:pt idx="0">
                  <c:v>Pigem ei ole nõus</c:v>
                </c:pt>
              </c:strCache>
            </c:strRef>
          </c:tx>
          <c:spPr>
            <a:solidFill>
              <a:srgbClr val="ED7D31">
                <a:lumMod val="60000"/>
                <a:lumOff val="40000"/>
              </a:srgbClr>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'Q2'!$A$4:$A$6</c:f>
              <c:strCache>
                <c:ptCount val="3"/>
                <c:pt idx="0">
                  <c:v>Toiduohutuse juhtumite* tõttu olen teatud toitude suhtes kahtlustav</c:v>
                </c:pt>
                <c:pt idx="1">
                  <c:v>Olen toidu ohutuse pärast mures</c:v>
                </c:pt>
                <c:pt idx="2">
                  <c:v>Tunnen toidu ohutuse osas ebakindlust</c:v>
                </c:pt>
              </c:strCache>
            </c:strRef>
          </c:cat>
          <c:val>
            <c:numRef>
              <c:f>'Q2'!$E$4:$E$6</c:f>
              <c:numCache>
                <c:formatCode>0</c:formatCode>
                <c:ptCount val="3"/>
                <c:pt idx="0">
                  <c:v>27.875</c:v>
                </c:pt>
                <c:pt idx="1">
                  <c:v>31.75</c:v>
                </c:pt>
                <c:pt idx="2">
                  <c:v>36.875</c:v>
                </c:pt>
              </c:numCache>
            </c:numRef>
          </c:val>
          <c:extLst>
            <c:ext xmlns:c16="http://schemas.microsoft.com/office/drawing/2014/chart" uri="{C3380CC4-5D6E-409C-BE32-E72D297353CC}">
              <c16:uniqueId val="{00000003-D3C5-4D75-98D5-80C5BFAE215E}"/>
            </c:ext>
          </c:extLst>
        </c:ser>
        <c:ser>
          <c:idx val="4"/>
          <c:order val="4"/>
          <c:tx>
            <c:strRef>
              <c:f>'Q2'!$F$3</c:f>
              <c:strCache>
                <c:ptCount val="1"/>
                <c:pt idx="0">
                  <c:v>Üldse ei nõustu</c:v>
                </c:pt>
              </c:strCache>
            </c:strRef>
          </c:tx>
          <c:spPr>
            <a:solidFill>
              <a:srgbClr val="ED7D31"/>
            </a:solidFill>
            <a:ln>
              <a:noFill/>
            </a:ln>
            <a:effectLst/>
            <a:sp3d/>
          </c:spPr>
          <c:invertIfNegative val="0"/>
          <c:dLbls>
            <c:dLbl>
              <c:idx val="5"/>
              <c:layout>
                <c:manualLayout>
                  <c:x val="5.3220003522213264E-4"/>
                  <c:y val="3.836144762627528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3C5-4D75-98D5-80C5BFAE215E}"/>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'Q2'!$A$4:$A$6</c:f>
              <c:strCache>
                <c:ptCount val="3"/>
                <c:pt idx="0">
                  <c:v>Toiduohutuse juhtumite* tõttu olen teatud toitude suhtes kahtlustav</c:v>
                </c:pt>
                <c:pt idx="1">
                  <c:v>Olen toidu ohutuse pärast mures</c:v>
                </c:pt>
                <c:pt idx="2">
                  <c:v>Tunnen toidu ohutuse osas ebakindlust</c:v>
                </c:pt>
              </c:strCache>
            </c:strRef>
          </c:cat>
          <c:val>
            <c:numRef>
              <c:f>'Q2'!$F$4:$F$6</c:f>
              <c:numCache>
                <c:formatCode>0</c:formatCode>
                <c:ptCount val="3"/>
                <c:pt idx="0">
                  <c:v>10.375</c:v>
                </c:pt>
                <c:pt idx="1">
                  <c:v>9.75</c:v>
                </c:pt>
                <c:pt idx="2">
                  <c:v>12.25</c:v>
                </c:pt>
              </c:numCache>
            </c:numRef>
          </c:val>
          <c:extLst>
            <c:ext xmlns:c16="http://schemas.microsoft.com/office/drawing/2014/chart" uri="{C3380CC4-5D6E-409C-BE32-E72D297353CC}">
              <c16:uniqueId val="{00000005-D3C5-4D75-98D5-80C5BFAE215E}"/>
            </c:ext>
          </c:extLst>
        </c:ser>
        <c:ser>
          <c:idx val="5"/>
          <c:order val="5"/>
          <c:tx>
            <c:strRef>
              <c:f>'Q2'!$G$3</c:f>
              <c:strCache>
                <c:ptCount val="1"/>
                <c:pt idx="0">
                  <c:v>Ei oska öelda</c:v>
                </c:pt>
              </c:strCache>
            </c:strRef>
          </c:tx>
          <c:spPr>
            <a:solidFill>
              <a:sysClr val="window" lastClr="FFFFFF">
                <a:lumMod val="75000"/>
              </a:sysClr>
            </a:solidFill>
            <a:ln>
              <a:noFill/>
            </a:ln>
            <a:effectLst/>
            <a:sp3d/>
          </c:spPr>
          <c:invertIfNegative val="0"/>
          <c:dLbls>
            <c:dLbl>
              <c:idx val="4"/>
              <c:layout>
                <c:manualLayout>
                  <c:x val="5.0793640636191111E-3"/>
                  <c:y val="1.874765303255156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3C5-4D75-98D5-80C5BFAE215E}"/>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'Q2'!$A$4:$A$6</c:f>
              <c:strCache>
                <c:ptCount val="3"/>
                <c:pt idx="0">
                  <c:v>Toiduohutuse juhtumite* tõttu olen teatud toitude suhtes kahtlustav</c:v>
                </c:pt>
                <c:pt idx="1">
                  <c:v>Olen toidu ohutuse pärast mures</c:v>
                </c:pt>
                <c:pt idx="2">
                  <c:v>Tunnen toidu ohutuse osas ebakindlust</c:v>
                </c:pt>
              </c:strCache>
            </c:strRef>
          </c:cat>
          <c:val>
            <c:numRef>
              <c:f>'Q2'!$G$4:$G$6</c:f>
              <c:numCache>
                <c:formatCode>0</c:formatCode>
                <c:ptCount val="3"/>
                <c:pt idx="0">
                  <c:v>3.875</c:v>
                </c:pt>
                <c:pt idx="1">
                  <c:v>3.25</c:v>
                </c:pt>
                <c:pt idx="2">
                  <c:v>3.375</c:v>
                </c:pt>
              </c:numCache>
            </c:numRef>
          </c:val>
          <c:extLst>
            <c:ext xmlns:c16="http://schemas.microsoft.com/office/drawing/2014/chart" uri="{C3380CC4-5D6E-409C-BE32-E72D297353CC}">
              <c16:uniqueId val="{00000007-D3C5-4D75-98D5-80C5BFAE215E}"/>
            </c:ext>
          </c:extLst>
        </c:ser>
        <c:dLbls>
          <c:showLegendKey val="0"/>
          <c:showVal val="1"/>
          <c:showCatName val="0"/>
          <c:showSerName val="0"/>
          <c:showPercent val="0"/>
          <c:showBubbleSize val="0"/>
        </c:dLbls>
        <c:gapWidth val="150"/>
        <c:shape val="box"/>
        <c:axId val="397866096"/>
        <c:axId val="397864920"/>
        <c:axId val="0"/>
      </c:bar3DChart>
      <c:catAx>
        <c:axId val="397866096"/>
        <c:scaling>
          <c:orientation val="maxMin"/>
        </c:scaling>
        <c:delete val="0"/>
        <c:axPos val="l"/>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t-EE"/>
          </a:p>
        </c:txPr>
        <c:crossAx val="397864920"/>
        <c:crosses val="autoZero"/>
        <c:auto val="1"/>
        <c:lblAlgn val="ctr"/>
        <c:lblOffset val="100"/>
        <c:noMultiLvlLbl val="0"/>
      </c:catAx>
      <c:valAx>
        <c:axId val="397864920"/>
        <c:scaling>
          <c:orientation val="minMax"/>
        </c:scaling>
        <c:delete val="1"/>
        <c:axPos val="t"/>
        <c:numFmt formatCode="0%" sourceLinked="1"/>
        <c:majorTickMark val="none"/>
        <c:minorTickMark val="none"/>
        <c:tickLblPos val="nextTo"/>
        <c:crossAx val="3978660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t-EE"/>
        </a:p>
      </c:txPr>
    </c:legend>
    <c:plotVisOnly val="1"/>
    <c:dispBlanksAs val="gap"/>
    <c:showDLblsOverMax val="0"/>
  </c:chart>
  <c:spPr>
    <a:noFill/>
    <a:ln w="9525" cap="flat" cmpd="sng" algn="ctr">
      <a:noFill/>
      <a:round/>
    </a:ln>
    <a:effectLst/>
  </c:spPr>
  <c:txPr>
    <a:bodyPr/>
    <a:lstStyle/>
    <a:p>
      <a:pPr>
        <a:defRPr b="1"/>
      </a:pPr>
      <a:endParaRPr lang="et-EE"/>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t-LT"/>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t-LT"/>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23C7210-B3CF-4674-8748-D51044E18A02}" type="slidenum">
              <a:rPr lang="lt-LT" smtClean="0"/>
              <a:t>‹#›</a:t>
            </a:fld>
            <a:endParaRPr lang="lt-LT"/>
          </a:p>
        </p:txBody>
      </p:sp>
    </p:spTree>
    <p:extLst>
      <p:ext uri="{BB962C8B-B14F-4D97-AF65-F5344CB8AC3E}">
        <p14:creationId xmlns:p14="http://schemas.microsoft.com/office/powerpoint/2010/main" val="539390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t-L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E948DD-93C8-4050-ADB1-F5C0565DA06B}" type="datetimeFigureOut">
              <a:rPr lang="lt-LT" smtClean="0"/>
              <a:t>2026-06-19</a:t>
            </a:fld>
            <a:endParaRPr lang="lt-L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t-L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t-L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6A2B44-49CB-4723-964D-A9AF7BF96B3A}" type="slidenum">
              <a:rPr lang="lt-LT" smtClean="0"/>
              <a:t>‹#›</a:t>
            </a:fld>
            <a:endParaRPr lang="lt-LT"/>
          </a:p>
        </p:txBody>
      </p:sp>
    </p:spTree>
    <p:extLst>
      <p:ext uri="{BB962C8B-B14F-4D97-AF65-F5344CB8AC3E}">
        <p14:creationId xmlns:p14="http://schemas.microsoft.com/office/powerpoint/2010/main" val="10252219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5"/>
          </p:nvPr>
        </p:nvSpPr>
        <p:spPr/>
        <p:txBody>
          <a:bodyPr/>
          <a:lstStyle/>
          <a:p>
            <a:fld id="{C56A2B44-49CB-4723-964D-A9AF7BF96B3A}" type="slidenum">
              <a:rPr lang="lt-LT" smtClean="0"/>
              <a:t>2</a:t>
            </a:fld>
            <a:endParaRPr lang="lt-LT"/>
          </a:p>
        </p:txBody>
      </p:sp>
    </p:spTree>
    <p:extLst>
      <p:ext uri="{BB962C8B-B14F-4D97-AF65-F5344CB8AC3E}">
        <p14:creationId xmlns:p14="http://schemas.microsoft.com/office/powerpoint/2010/main" val="26299678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5"/>
          </p:nvPr>
        </p:nvSpPr>
        <p:spPr/>
        <p:txBody>
          <a:bodyPr/>
          <a:lstStyle/>
          <a:p>
            <a:fld id="{C56A2B44-49CB-4723-964D-A9AF7BF96B3A}" type="slidenum">
              <a:rPr lang="lt-LT" smtClean="0"/>
              <a:t>56</a:t>
            </a:fld>
            <a:endParaRPr lang="lt-LT"/>
          </a:p>
        </p:txBody>
      </p:sp>
    </p:spTree>
    <p:extLst>
      <p:ext uri="{BB962C8B-B14F-4D97-AF65-F5344CB8AC3E}">
        <p14:creationId xmlns:p14="http://schemas.microsoft.com/office/powerpoint/2010/main" val="3858345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5"/>
          </p:nvPr>
        </p:nvSpPr>
        <p:spPr/>
        <p:txBody>
          <a:bodyPr/>
          <a:lstStyle/>
          <a:p>
            <a:fld id="{C56A2B44-49CB-4723-964D-A9AF7BF96B3A}" type="slidenum">
              <a:rPr lang="lt-LT" smtClean="0"/>
              <a:t>60</a:t>
            </a:fld>
            <a:endParaRPr lang="lt-LT"/>
          </a:p>
        </p:txBody>
      </p:sp>
    </p:spTree>
    <p:extLst>
      <p:ext uri="{BB962C8B-B14F-4D97-AF65-F5344CB8AC3E}">
        <p14:creationId xmlns:p14="http://schemas.microsoft.com/office/powerpoint/2010/main" val="41632723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5"/>
          </p:nvPr>
        </p:nvSpPr>
        <p:spPr/>
        <p:txBody>
          <a:bodyPr/>
          <a:lstStyle/>
          <a:p>
            <a:fld id="{C56A2B44-49CB-4723-964D-A9AF7BF96B3A}" type="slidenum">
              <a:rPr lang="lt-LT" smtClean="0"/>
              <a:t>61</a:t>
            </a:fld>
            <a:endParaRPr lang="lt-LT"/>
          </a:p>
        </p:txBody>
      </p:sp>
    </p:spTree>
    <p:extLst>
      <p:ext uri="{BB962C8B-B14F-4D97-AF65-F5344CB8AC3E}">
        <p14:creationId xmlns:p14="http://schemas.microsoft.com/office/powerpoint/2010/main" val="42058089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5"/>
          </p:nvPr>
        </p:nvSpPr>
        <p:spPr/>
        <p:txBody>
          <a:bodyPr/>
          <a:lstStyle/>
          <a:p>
            <a:fld id="{C56A2B44-49CB-4723-964D-A9AF7BF96B3A}" type="slidenum">
              <a:rPr lang="lt-LT" smtClean="0"/>
              <a:t>66</a:t>
            </a:fld>
            <a:endParaRPr lang="lt-LT"/>
          </a:p>
        </p:txBody>
      </p:sp>
    </p:spTree>
    <p:extLst>
      <p:ext uri="{BB962C8B-B14F-4D97-AF65-F5344CB8AC3E}">
        <p14:creationId xmlns:p14="http://schemas.microsoft.com/office/powerpoint/2010/main" val="25756121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5"/>
          </p:nvPr>
        </p:nvSpPr>
        <p:spPr/>
        <p:txBody>
          <a:bodyPr/>
          <a:lstStyle/>
          <a:p>
            <a:fld id="{C56A2B44-49CB-4723-964D-A9AF7BF96B3A}" type="slidenum">
              <a:rPr lang="lt-LT" smtClean="0"/>
              <a:t>68</a:t>
            </a:fld>
            <a:endParaRPr lang="lt-LT"/>
          </a:p>
        </p:txBody>
      </p:sp>
    </p:spTree>
    <p:extLst>
      <p:ext uri="{BB962C8B-B14F-4D97-AF65-F5344CB8AC3E}">
        <p14:creationId xmlns:p14="http://schemas.microsoft.com/office/powerpoint/2010/main" val="39732036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5"/>
          </p:nvPr>
        </p:nvSpPr>
        <p:spPr/>
        <p:txBody>
          <a:bodyPr/>
          <a:lstStyle/>
          <a:p>
            <a:fld id="{C56A2B44-49CB-4723-964D-A9AF7BF96B3A}" type="slidenum">
              <a:rPr lang="lt-LT" smtClean="0"/>
              <a:t>69</a:t>
            </a:fld>
            <a:endParaRPr lang="lt-LT"/>
          </a:p>
        </p:txBody>
      </p:sp>
    </p:spTree>
    <p:extLst>
      <p:ext uri="{BB962C8B-B14F-4D97-AF65-F5344CB8AC3E}">
        <p14:creationId xmlns:p14="http://schemas.microsoft.com/office/powerpoint/2010/main" val="40927777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20A26B8-364F-4B0B-8B54-492A4C47665A}" type="slidenum">
              <a:rPr lang="en-GB" smtClean="0"/>
              <a:pPr/>
              <a:t>72</a:t>
            </a:fld>
            <a:endParaRPr lang="en-GB"/>
          </a:p>
        </p:txBody>
      </p:sp>
    </p:spTree>
    <p:extLst>
      <p:ext uri="{BB962C8B-B14F-4D97-AF65-F5344CB8AC3E}">
        <p14:creationId xmlns:p14="http://schemas.microsoft.com/office/powerpoint/2010/main" val="2841689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5"/>
          </p:nvPr>
        </p:nvSpPr>
        <p:spPr/>
        <p:txBody>
          <a:bodyPr/>
          <a:lstStyle/>
          <a:p>
            <a:fld id="{C56A2B44-49CB-4723-964D-A9AF7BF96B3A}" type="slidenum">
              <a:rPr lang="lt-LT" smtClean="0"/>
              <a:t>3</a:t>
            </a:fld>
            <a:endParaRPr lang="lt-LT"/>
          </a:p>
        </p:txBody>
      </p:sp>
    </p:spTree>
    <p:extLst>
      <p:ext uri="{BB962C8B-B14F-4D97-AF65-F5344CB8AC3E}">
        <p14:creationId xmlns:p14="http://schemas.microsoft.com/office/powerpoint/2010/main" val="3708036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5"/>
          </p:nvPr>
        </p:nvSpPr>
        <p:spPr/>
        <p:txBody>
          <a:bodyPr/>
          <a:lstStyle/>
          <a:p>
            <a:fld id="{C56A2B44-49CB-4723-964D-A9AF7BF96B3A}" type="slidenum">
              <a:rPr lang="lt-LT" smtClean="0"/>
              <a:t>12</a:t>
            </a:fld>
            <a:endParaRPr lang="lt-LT"/>
          </a:p>
        </p:txBody>
      </p:sp>
    </p:spTree>
    <p:extLst>
      <p:ext uri="{BB962C8B-B14F-4D97-AF65-F5344CB8AC3E}">
        <p14:creationId xmlns:p14="http://schemas.microsoft.com/office/powerpoint/2010/main" val="2767361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5"/>
          </p:nvPr>
        </p:nvSpPr>
        <p:spPr/>
        <p:txBody>
          <a:bodyPr/>
          <a:lstStyle/>
          <a:p>
            <a:fld id="{C56A2B44-49CB-4723-964D-A9AF7BF96B3A}" type="slidenum">
              <a:rPr lang="lt-LT" smtClean="0"/>
              <a:t>13</a:t>
            </a:fld>
            <a:endParaRPr lang="lt-LT"/>
          </a:p>
        </p:txBody>
      </p:sp>
    </p:spTree>
    <p:extLst>
      <p:ext uri="{BB962C8B-B14F-4D97-AF65-F5344CB8AC3E}">
        <p14:creationId xmlns:p14="http://schemas.microsoft.com/office/powerpoint/2010/main" val="116935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a:p>
        </p:txBody>
      </p:sp>
      <p:sp>
        <p:nvSpPr>
          <p:cNvPr id="4" name="Slide Number Placeholder 3"/>
          <p:cNvSpPr>
            <a:spLocks noGrp="1"/>
          </p:cNvSpPr>
          <p:nvPr>
            <p:ph type="sldNum" sz="quarter" idx="10"/>
          </p:nvPr>
        </p:nvSpPr>
        <p:spPr/>
        <p:txBody>
          <a:bodyPr/>
          <a:lstStyle/>
          <a:p>
            <a:fld id="{C56A2B44-49CB-4723-964D-A9AF7BF96B3A}" type="slidenum">
              <a:rPr lang="lt-LT" smtClean="0"/>
              <a:t>14</a:t>
            </a:fld>
            <a:endParaRPr lang="lt-LT"/>
          </a:p>
        </p:txBody>
      </p:sp>
    </p:spTree>
    <p:extLst>
      <p:ext uri="{BB962C8B-B14F-4D97-AF65-F5344CB8AC3E}">
        <p14:creationId xmlns:p14="http://schemas.microsoft.com/office/powerpoint/2010/main" val="29391403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10"/>
          </p:nvPr>
        </p:nvSpPr>
        <p:spPr/>
        <p:txBody>
          <a:bodyPr/>
          <a:lstStyle/>
          <a:p>
            <a:fld id="{C56A2B44-49CB-4723-964D-A9AF7BF96B3A}" type="slidenum">
              <a:rPr lang="lt-LT" smtClean="0"/>
              <a:t>24</a:t>
            </a:fld>
            <a:endParaRPr lang="lt-LT"/>
          </a:p>
        </p:txBody>
      </p:sp>
    </p:spTree>
    <p:extLst>
      <p:ext uri="{BB962C8B-B14F-4D97-AF65-F5344CB8AC3E}">
        <p14:creationId xmlns:p14="http://schemas.microsoft.com/office/powerpoint/2010/main" val="21331477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10"/>
          </p:nvPr>
        </p:nvSpPr>
        <p:spPr/>
        <p:txBody>
          <a:bodyPr/>
          <a:lstStyle/>
          <a:p>
            <a:fld id="{C56A2B44-49CB-4723-964D-A9AF7BF96B3A}" type="slidenum">
              <a:rPr lang="lt-LT" smtClean="0"/>
              <a:t>26</a:t>
            </a:fld>
            <a:endParaRPr lang="lt-LT"/>
          </a:p>
        </p:txBody>
      </p:sp>
    </p:spTree>
    <p:extLst>
      <p:ext uri="{BB962C8B-B14F-4D97-AF65-F5344CB8AC3E}">
        <p14:creationId xmlns:p14="http://schemas.microsoft.com/office/powerpoint/2010/main" val="615862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5"/>
          </p:nvPr>
        </p:nvSpPr>
        <p:spPr/>
        <p:txBody>
          <a:bodyPr/>
          <a:lstStyle/>
          <a:p>
            <a:fld id="{C56A2B44-49CB-4723-964D-A9AF7BF96B3A}" type="slidenum">
              <a:rPr lang="lt-LT" smtClean="0"/>
              <a:t>33</a:t>
            </a:fld>
            <a:endParaRPr lang="lt-LT"/>
          </a:p>
        </p:txBody>
      </p:sp>
    </p:spTree>
    <p:extLst>
      <p:ext uri="{BB962C8B-B14F-4D97-AF65-F5344CB8AC3E}">
        <p14:creationId xmlns:p14="http://schemas.microsoft.com/office/powerpoint/2010/main" val="265636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5"/>
          </p:nvPr>
        </p:nvSpPr>
        <p:spPr/>
        <p:txBody>
          <a:bodyPr/>
          <a:lstStyle/>
          <a:p>
            <a:fld id="{C56A2B44-49CB-4723-964D-A9AF7BF96B3A}" type="slidenum">
              <a:rPr lang="lt-LT" smtClean="0"/>
              <a:t>37</a:t>
            </a:fld>
            <a:endParaRPr lang="lt-LT"/>
          </a:p>
        </p:txBody>
      </p:sp>
    </p:spTree>
    <p:extLst>
      <p:ext uri="{BB962C8B-B14F-4D97-AF65-F5344CB8AC3E}">
        <p14:creationId xmlns:p14="http://schemas.microsoft.com/office/powerpoint/2010/main" val="28771266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4996998"/>
            <a:ext cx="9144000" cy="1024287"/>
          </a:xfrm>
        </p:spPr>
        <p:txBody>
          <a:bodyPr anchor="t">
            <a:normAutofit/>
          </a:bodyPr>
          <a:lstStyle>
            <a:lvl1pPr algn="ctr">
              <a:defRPr sz="4800" baseline="0">
                <a:solidFill>
                  <a:srgbClr val="061A26"/>
                </a:solidFill>
                <a:latin typeface="Cambria Math" panose="02040503050406030204" pitchFamily="18" charset="0"/>
                <a:ea typeface="Cambria Math" panose="02040503050406030204" pitchFamily="18" charset="0"/>
              </a:defRPr>
            </a:lvl1pPr>
          </a:lstStyle>
          <a:p>
            <a:r>
              <a:rPr lang="lt-LT" dirty="0"/>
              <a:t>Įrašykite Pavadinimą</a:t>
            </a:r>
          </a:p>
        </p:txBody>
      </p:sp>
      <p:sp>
        <p:nvSpPr>
          <p:cNvPr id="3" name="Subtitle 2"/>
          <p:cNvSpPr>
            <a:spLocks noGrp="1"/>
          </p:cNvSpPr>
          <p:nvPr>
            <p:ph type="subTitle" idx="1" hasCustomPrompt="1"/>
          </p:nvPr>
        </p:nvSpPr>
        <p:spPr>
          <a:xfrm>
            <a:off x="1524000" y="4524663"/>
            <a:ext cx="9144000" cy="472335"/>
          </a:xfrm>
        </p:spPr>
        <p:txBody>
          <a:bodyPr anchor="b"/>
          <a:lstStyle>
            <a:lvl1pPr marL="0" indent="0" algn="ctr">
              <a:buNone/>
              <a:defRPr sz="2400">
                <a:solidFill>
                  <a:srgbClr val="09234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dirty="0"/>
              <a:t>Įrašykite komentarą</a:t>
            </a:r>
          </a:p>
        </p:txBody>
      </p:sp>
      <p:grpSp>
        <p:nvGrpSpPr>
          <p:cNvPr id="7" name="Group 6"/>
          <p:cNvGrpSpPr>
            <a:grpSpLocks noChangeAspect="1"/>
          </p:cNvGrpSpPr>
          <p:nvPr userDrawn="1"/>
        </p:nvGrpSpPr>
        <p:grpSpPr>
          <a:xfrm>
            <a:off x="3913106" y="6286347"/>
            <a:ext cx="4365787" cy="414546"/>
            <a:chOff x="970819" y="4673354"/>
            <a:chExt cx="6829642" cy="648497"/>
          </a:xfrm>
        </p:grpSpPr>
        <p:pic>
          <p:nvPicPr>
            <p:cNvPr id="8" name="Picture 7" descr="LRSTA.pn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70819" y="4673354"/>
              <a:ext cx="1905000" cy="635000"/>
            </a:xfrm>
            <a:prstGeom prst="rect">
              <a:avLst/>
            </a:prstGeom>
          </p:spPr>
        </p:pic>
        <p:pic>
          <p:nvPicPr>
            <p:cNvPr id="9" name="Picture 8" descr="Dive.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954825" y="4742707"/>
              <a:ext cx="1541521" cy="414283"/>
            </a:xfrm>
            <a:prstGeom prst="rect">
              <a:avLst/>
            </a:prstGeom>
          </p:spPr>
        </p:pic>
        <p:pic>
          <p:nvPicPr>
            <p:cNvPr id="11" name="Picture 10" descr="baltojibanga.png"/>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204406" y="4738622"/>
              <a:ext cx="1596055" cy="532019"/>
            </a:xfrm>
            <a:prstGeom prst="rect">
              <a:avLst/>
            </a:prstGeom>
          </p:spPr>
        </p:pic>
        <p:pic>
          <p:nvPicPr>
            <p:cNvPr id="12" name="Picture 11" descr="esomar 4.png"/>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572000" y="4686851"/>
              <a:ext cx="1905000" cy="635000"/>
            </a:xfrm>
            <a:prstGeom prst="rect">
              <a:avLst/>
            </a:prstGeom>
          </p:spPr>
        </p:pic>
      </p:grpSp>
      <p:pic>
        <p:nvPicPr>
          <p:cNvPr id="13" name="Picture 12"/>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524000" y="1072462"/>
            <a:ext cx="2492234" cy="1625794"/>
          </a:xfrm>
          <a:prstGeom prst="rect">
            <a:avLst/>
          </a:prstGeom>
        </p:spPr>
      </p:pic>
    </p:spTree>
    <p:extLst>
      <p:ext uri="{BB962C8B-B14F-4D97-AF65-F5344CB8AC3E}">
        <p14:creationId xmlns:p14="http://schemas.microsoft.com/office/powerpoint/2010/main" val="3948814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Question and Content">
    <p:spTree>
      <p:nvGrpSpPr>
        <p:cNvPr id="1" name=""/>
        <p:cNvGrpSpPr/>
        <p:nvPr/>
      </p:nvGrpSpPr>
      <p:grpSpPr>
        <a:xfrm>
          <a:off x="0" y="0"/>
          <a:ext cx="0" cy="0"/>
          <a:chOff x="0" y="0"/>
          <a:chExt cx="0" cy="0"/>
        </a:xfrm>
      </p:grpSpPr>
      <p:sp>
        <p:nvSpPr>
          <p:cNvPr id="3" name="Rectangle 2"/>
          <p:cNvSpPr/>
          <p:nvPr userDrawn="1"/>
        </p:nvSpPr>
        <p:spPr>
          <a:xfrm>
            <a:off x="0" y="-1"/>
            <a:ext cx="4038600" cy="6858001"/>
          </a:xfrm>
          <a:prstGeom prst="rect">
            <a:avLst/>
          </a:prstGeom>
          <a:solidFill>
            <a:srgbClr val="061A26">
              <a:alpha val="94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2" name="Title 1"/>
          <p:cNvSpPr>
            <a:spLocks noGrp="1"/>
          </p:cNvSpPr>
          <p:nvPr>
            <p:ph type="title"/>
          </p:nvPr>
        </p:nvSpPr>
        <p:spPr>
          <a:xfrm>
            <a:off x="271681" y="185912"/>
            <a:ext cx="3495236" cy="861889"/>
          </a:xfrm>
        </p:spPr>
        <p:txBody>
          <a:bodyPr anchor="ctr">
            <a:normAutofit/>
          </a:bodyPr>
          <a:lstStyle>
            <a:lvl1pPr>
              <a:defRPr sz="2800" b="1">
                <a:solidFill>
                  <a:srgbClr val="F5F5F5"/>
                </a:solidFill>
                <a:latin typeface="Cambria Math" panose="02040503050406030204" pitchFamily="18" charset="0"/>
                <a:ea typeface="Cambria Math" panose="02040503050406030204" pitchFamily="18" charset="0"/>
              </a:defRPr>
            </a:lvl1pPr>
          </a:lstStyle>
          <a:p>
            <a:r>
              <a:rPr lang="en-US" dirty="0"/>
              <a:t>Click to edit Master title style</a:t>
            </a:r>
            <a:endParaRPr lang="lt-LT" dirty="0"/>
          </a:p>
        </p:txBody>
      </p:sp>
      <p:sp>
        <p:nvSpPr>
          <p:cNvPr id="8" name="Text Placeholder 7"/>
          <p:cNvSpPr>
            <a:spLocks noGrp="1"/>
          </p:cNvSpPr>
          <p:nvPr>
            <p:ph type="body" sz="quarter" idx="13"/>
          </p:nvPr>
        </p:nvSpPr>
        <p:spPr>
          <a:xfrm>
            <a:off x="271681" y="2281516"/>
            <a:ext cx="3495236" cy="4074833"/>
          </a:xfrm>
        </p:spPr>
        <p:txBody>
          <a:bodyPr>
            <a:normAutofit/>
          </a:bodyPr>
          <a:lstStyle>
            <a:lvl1pPr marL="228600" indent="-228600">
              <a:buSzPct val="50000"/>
              <a:buFont typeface="Wingdings" panose="05000000000000000000" pitchFamily="2" charset="2"/>
              <a:buChar char="§"/>
              <a:defRPr sz="1800">
                <a:solidFill>
                  <a:srgbClr val="F5F5F5"/>
                </a:solidFill>
                <a:latin typeface="+mn-lt"/>
                <a:cs typeface="Times New Roman" panose="02020603050405020304" pitchFamily="18" charset="0"/>
              </a:defRPr>
            </a:lvl1pPr>
            <a:lvl2pPr marL="685800" indent="-228600">
              <a:buSzPct val="50000"/>
              <a:buFont typeface="Wingdings" panose="05000000000000000000" pitchFamily="2" charset="2"/>
              <a:buChar char="§"/>
              <a:defRPr sz="1600">
                <a:solidFill>
                  <a:srgbClr val="F5F5F5"/>
                </a:solidFill>
                <a:latin typeface="+mn-lt"/>
                <a:cs typeface="Times New Roman" panose="02020603050405020304" pitchFamily="18" charset="0"/>
              </a:defRPr>
            </a:lvl2pPr>
            <a:lvl3pPr marL="1143000" indent="-228600">
              <a:buSzPct val="50000"/>
              <a:buFont typeface="Wingdings" panose="05000000000000000000" pitchFamily="2" charset="2"/>
              <a:buChar char="§"/>
              <a:defRPr sz="1400">
                <a:solidFill>
                  <a:srgbClr val="F5F5F5"/>
                </a:solidFill>
                <a:latin typeface="+mn-lt"/>
                <a:cs typeface="Times New Roman" panose="02020603050405020304" pitchFamily="18" charset="0"/>
              </a:defRPr>
            </a:lvl3pPr>
            <a:lvl4pPr marL="1543050" indent="-171450">
              <a:buSzPct val="50000"/>
              <a:buFont typeface="Wingdings" panose="05000000000000000000" pitchFamily="2" charset="2"/>
              <a:buChar char="§"/>
              <a:defRPr sz="1200">
                <a:solidFill>
                  <a:srgbClr val="F5F5F5"/>
                </a:solidFill>
                <a:latin typeface="+mn-lt"/>
                <a:cs typeface="Times New Roman" panose="02020603050405020304" pitchFamily="18" charset="0"/>
              </a:defRPr>
            </a:lvl4pPr>
            <a:lvl5pPr marL="2057400" indent="-228600">
              <a:buSzPct val="50000"/>
              <a:buFont typeface="Wingdings" panose="05000000000000000000" pitchFamily="2" charset="2"/>
              <a:buChar char="§"/>
              <a:defRPr sz="1200">
                <a:solidFill>
                  <a:srgbClr val="F5F5F5"/>
                </a:solidFill>
                <a:latin typeface="+mn-lt"/>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t-LT" dirty="0"/>
          </a:p>
        </p:txBody>
      </p:sp>
      <p:sp>
        <p:nvSpPr>
          <p:cNvPr id="11" name="Subtitle 2"/>
          <p:cNvSpPr>
            <a:spLocks noGrp="1"/>
          </p:cNvSpPr>
          <p:nvPr>
            <p:ph type="subTitle" idx="1" hasCustomPrompt="1"/>
          </p:nvPr>
        </p:nvSpPr>
        <p:spPr>
          <a:xfrm>
            <a:off x="271681" y="1233714"/>
            <a:ext cx="3495236" cy="827881"/>
          </a:xfrm>
        </p:spPr>
        <p:txBody>
          <a:bodyPr anchor="ctr">
            <a:normAutofit/>
          </a:bodyPr>
          <a:lstStyle>
            <a:lvl1pPr marL="0" indent="0" algn="l">
              <a:buNone/>
              <a:defRPr sz="1800" i="0" baseline="0">
                <a:solidFill>
                  <a:srgbClr val="F5F5F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dirty="0"/>
              <a:t>Įrašykite klausimą</a:t>
            </a:r>
          </a:p>
        </p:txBody>
      </p:sp>
      <p:sp>
        <p:nvSpPr>
          <p:cNvPr id="12" name="Text Placeholder 7"/>
          <p:cNvSpPr>
            <a:spLocks noGrp="1"/>
          </p:cNvSpPr>
          <p:nvPr>
            <p:ph type="body" sz="quarter" idx="14" hasCustomPrompt="1"/>
          </p:nvPr>
        </p:nvSpPr>
        <p:spPr>
          <a:xfrm>
            <a:off x="4038598" y="6356349"/>
            <a:ext cx="8153402" cy="352343"/>
          </a:xfrm>
        </p:spPr>
        <p:txBody>
          <a:bodyP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baseline="0">
                <a:solidFill>
                  <a:schemeClr val="tx1"/>
                </a:solidFill>
                <a:latin typeface="+mn-lt"/>
                <a:cs typeface="Times New Roman" panose="02020603050405020304" pitchFamily="18" charset="0"/>
              </a:defRPr>
            </a:lvl1pPr>
            <a:lvl2pPr>
              <a:defRPr sz="1600">
                <a:solidFill>
                  <a:schemeClr val="accent2"/>
                </a:solidFill>
                <a:latin typeface="+mn-lt"/>
                <a:cs typeface="Times New Roman" panose="02020603050405020304" pitchFamily="18" charset="0"/>
              </a:defRPr>
            </a:lvl2pPr>
            <a:lvl3pPr>
              <a:defRPr sz="1400">
                <a:solidFill>
                  <a:schemeClr val="accent2"/>
                </a:solidFill>
                <a:latin typeface="+mn-lt"/>
                <a:cs typeface="Times New Roman" panose="02020603050405020304" pitchFamily="18" charset="0"/>
              </a:defRPr>
            </a:lvl3pPr>
            <a:lvl4pPr>
              <a:defRPr sz="1200">
                <a:solidFill>
                  <a:schemeClr val="accent2"/>
                </a:solidFill>
                <a:latin typeface="+mn-lt"/>
                <a:cs typeface="Times New Roman" panose="02020603050405020304" pitchFamily="18" charset="0"/>
              </a:defRPr>
            </a:lvl4pPr>
            <a:lvl5pPr>
              <a:defRPr sz="1200">
                <a:solidFill>
                  <a:schemeClr val="accent2"/>
                </a:solidFill>
                <a:latin typeface="+mn-lt"/>
                <a:cs typeface="Times New Roman" panose="02020603050405020304" pitchFamily="18" charset="0"/>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lt-LT" dirty="0"/>
              <a:t>Įrašykite komentarus apie imtį</a:t>
            </a:r>
          </a:p>
        </p:txBody>
      </p:sp>
    </p:spTree>
    <p:extLst>
      <p:ext uri="{BB962C8B-B14F-4D97-AF65-F5344CB8AC3E}">
        <p14:creationId xmlns:p14="http://schemas.microsoft.com/office/powerpoint/2010/main" val="4207806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Rectangle 2"/>
          <p:cNvSpPr/>
          <p:nvPr userDrawn="1"/>
        </p:nvSpPr>
        <p:spPr>
          <a:xfrm>
            <a:off x="1" y="1"/>
            <a:ext cx="12192000" cy="903599"/>
          </a:xfrm>
          <a:prstGeom prst="rect">
            <a:avLst/>
          </a:prstGeom>
          <a:solidFill>
            <a:srgbClr val="061A26">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2" name="Title 1"/>
          <p:cNvSpPr>
            <a:spLocks noGrp="1"/>
          </p:cNvSpPr>
          <p:nvPr>
            <p:ph type="title"/>
          </p:nvPr>
        </p:nvSpPr>
        <p:spPr>
          <a:xfrm>
            <a:off x="407832" y="1"/>
            <a:ext cx="11784168" cy="903600"/>
          </a:xfrm>
        </p:spPr>
        <p:txBody>
          <a:bodyPr anchor="ctr">
            <a:normAutofit/>
          </a:bodyPr>
          <a:lstStyle>
            <a:lvl1pPr>
              <a:defRPr sz="3200" b="1">
                <a:solidFill>
                  <a:srgbClr val="F5F5F5"/>
                </a:solidFill>
                <a:latin typeface="Cambria Math" panose="02040503050406030204" pitchFamily="18" charset="0"/>
                <a:ea typeface="Cambria Math" panose="02040503050406030204" pitchFamily="18" charset="0"/>
              </a:defRPr>
            </a:lvl1pPr>
          </a:lstStyle>
          <a:p>
            <a:r>
              <a:rPr lang="en-US" dirty="0"/>
              <a:t>Click to edit Master title style</a:t>
            </a:r>
            <a:endParaRPr lang="lt-LT" dirty="0"/>
          </a:p>
        </p:txBody>
      </p:sp>
      <p:sp>
        <p:nvSpPr>
          <p:cNvPr id="6" name="Slide Number Placeholder 8"/>
          <p:cNvSpPr>
            <a:spLocks noGrp="1"/>
          </p:cNvSpPr>
          <p:nvPr>
            <p:ph type="sldNum" sz="quarter" idx="12"/>
          </p:nvPr>
        </p:nvSpPr>
        <p:spPr>
          <a:xfrm>
            <a:off x="0" y="0"/>
            <a:ext cx="407831" cy="903600"/>
          </a:xfrm>
          <a:effectLst>
            <a:outerShdw blurRad="50800" dist="38100" algn="l" rotWithShape="0">
              <a:prstClr val="black">
                <a:alpha val="40000"/>
              </a:prstClr>
            </a:outerShdw>
          </a:effectLst>
        </p:spPr>
        <p:txBody>
          <a:bodyPr/>
          <a:lstStyle/>
          <a:p>
            <a:fld id="{8A6009BB-32DB-4743-B7B2-C117DEB9554B}" type="slidenum">
              <a:rPr lang="lt-LT" smtClean="0"/>
              <a:t>‹#›</a:t>
            </a:fld>
            <a:endParaRPr lang="lt-LT" dirty="0"/>
          </a:p>
        </p:txBody>
      </p:sp>
    </p:spTree>
    <p:extLst>
      <p:ext uri="{BB962C8B-B14F-4D97-AF65-F5344CB8AC3E}">
        <p14:creationId xmlns:p14="http://schemas.microsoft.com/office/powerpoint/2010/main" val="312668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6" name="Rectangle 5"/>
          <p:cNvSpPr/>
          <p:nvPr userDrawn="1"/>
        </p:nvSpPr>
        <p:spPr>
          <a:xfrm>
            <a:off x="1" y="1"/>
            <a:ext cx="12192000" cy="903599"/>
          </a:xfrm>
          <a:prstGeom prst="rect">
            <a:avLst/>
          </a:prstGeom>
          <a:solidFill>
            <a:srgbClr val="061A26">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2" name="Title 1"/>
          <p:cNvSpPr>
            <a:spLocks noGrp="1"/>
          </p:cNvSpPr>
          <p:nvPr>
            <p:ph type="title"/>
          </p:nvPr>
        </p:nvSpPr>
        <p:spPr>
          <a:xfrm>
            <a:off x="407832" y="1"/>
            <a:ext cx="11784168" cy="903600"/>
          </a:xfrm>
        </p:spPr>
        <p:txBody>
          <a:bodyPr anchor="ctr">
            <a:normAutofit/>
          </a:bodyPr>
          <a:lstStyle>
            <a:lvl1pPr>
              <a:defRPr sz="3200" b="1">
                <a:solidFill>
                  <a:srgbClr val="F5F5F5"/>
                </a:solidFill>
                <a:latin typeface="Cambria Math" panose="02040503050406030204" pitchFamily="18" charset="0"/>
                <a:ea typeface="Cambria Math" panose="02040503050406030204" pitchFamily="18" charset="0"/>
              </a:defRPr>
            </a:lvl1pPr>
          </a:lstStyle>
          <a:p>
            <a:r>
              <a:rPr lang="en-US" dirty="0"/>
              <a:t>Click to edit Master title style</a:t>
            </a:r>
            <a:endParaRPr lang="lt-LT" dirty="0"/>
          </a:p>
        </p:txBody>
      </p:sp>
      <p:sp>
        <p:nvSpPr>
          <p:cNvPr id="9" name="Text Placeholder 8"/>
          <p:cNvSpPr>
            <a:spLocks noGrp="1"/>
          </p:cNvSpPr>
          <p:nvPr>
            <p:ph type="body" sz="quarter" idx="15"/>
          </p:nvPr>
        </p:nvSpPr>
        <p:spPr>
          <a:xfrm>
            <a:off x="710270" y="1941342"/>
            <a:ext cx="10771460" cy="3699617"/>
          </a:xfrm>
        </p:spPr>
        <p:txBody>
          <a:bodyPr>
            <a:normAutofit/>
          </a:bodyPr>
          <a:lstStyle>
            <a:lvl1pPr marL="228600" indent="-228600">
              <a:buSzPct val="50000"/>
              <a:buFont typeface="Wingdings" panose="05000000000000000000" pitchFamily="2" charset="2"/>
              <a:buChar char="§"/>
              <a:defRPr sz="2800">
                <a:solidFill>
                  <a:schemeClr val="tx1"/>
                </a:solidFill>
                <a:latin typeface="+mj-lt"/>
              </a:defRPr>
            </a:lvl1pPr>
            <a:lvl2pPr marL="685800" indent="-228600">
              <a:buSzPct val="50000"/>
              <a:buFont typeface="Wingdings" panose="05000000000000000000" pitchFamily="2" charset="2"/>
              <a:buChar char="§"/>
              <a:defRPr sz="2400">
                <a:solidFill>
                  <a:schemeClr val="tx1"/>
                </a:solidFill>
                <a:latin typeface="+mj-lt"/>
              </a:defRPr>
            </a:lvl2pPr>
            <a:lvl3pPr marL="1143000" indent="-228600">
              <a:buSzPct val="50000"/>
              <a:buFont typeface="Wingdings" panose="05000000000000000000" pitchFamily="2" charset="2"/>
              <a:buChar char="§"/>
              <a:defRPr sz="2000">
                <a:solidFill>
                  <a:schemeClr val="tx1"/>
                </a:solidFill>
                <a:latin typeface="+mj-lt"/>
              </a:defRPr>
            </a:lvl3pPr>
            <a:lvl4pPr marL="1600200" indent="-228600">
              <a:buSzPct val="50000"/>
              <a:buFont typeface="Wingdings" panose="05000000000000000000" pitchFamily="2" charset="2"/>
              <a:buChar char="§"/>
              <a:defRPr sz="1800">
                <a:solidFill>
                  <a:schemeClr val="tx1"/>
                </a:solidFill>
                <a:latin typeface="+mj-lt"/>
              </a:defRPr>
            </a:lvl4pPr>
            <a:lvl5pPr marL="2057400" indent="-228600">
              <a:buSzPct val="50000"/>
              <a:buFont typeface="Wingdings" panose="05000000000000000000" pitchFamily="2" charset="2"/>
              <a:buChar char="§"/>
              <a:defRPr sz="1800">
                <a:solidFill>
                  <a:schemeClr val="tx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t-LT" dirty="0"/>
          </a:p>
        </p:txBody>
      </p:sp>
      <p:sp>
        <p:nvSpPr>
          <p:cNvPr id="7" name="Slide Number Placeholder 8"/>
          <p:cNvSpPr>
            <a:spLocks noGrp="1"/>
          </p:cNvSpPr>
          <p:nvPr>
            <p:ph type="sldNum" sz="quarter" idx="12"/>
          </p:nvPr>
        </p:nvSpPr>
        <p:spPr>
          <a:xfrm>
            <a:off x="0" y="0"/>
            <a:ext cx="407831" cy="903600"/>
          </a:xfrm>
          <a:effectLst>
            <a:outerShdw blurRad="50800" dist="38100" algn="l" rotWithShape="0">
              <a:prstClr val="black">
                <a:alpha val="40000"/>
              </a:prstClr>
            </a:outerShdw>
          </a:effectLst>
        </p:spPr>
        <p:txBody>
          <a:bodyPr/>
          <a:lstStyle/>
          <a:p>
            <a:fld id="{8A6009BB-32DB-4743-B7B2-C117DEB9554B}" type="slidenum">
              <a:rPr lang="lt-LT" smtClean="0"/>
              <a:t>‹#›</a:t>
            </a:fld>
            <a:endParaRPr lang="lt-LT" dirty="0"/>
          </a:p>
        </p:txBody>
      </p:sp>
    </p:spTree>
    <p:extLst>
      <p:ext uri="{BB962C8B-B14F-4D97-AF65-F5344CB8AC3E}">
        <p14:creationId xmlns:p14="http://schemas.microsoft.com/office/powerpoint/2010/main" val="1398232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2_Section Header">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8" name="Rectangle 7"/>
          <p:cNvSpPr/>
          <p:nvPr userDrawn="1"/>
        </p:nvSpPr>
        <p:spPr>
          <a:xfrm>
            <a:off x="0" y="0"/>
            <a:ext cx="12192000" cy="3207434"/>
          </a:xfrm>
          <a:prstGeom prst="rect">
            <a:avLst/>
          </a:prstGeom>
          <a:solidFill>
            <a:srgbClr val="092341">
              <a:alpha val="5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2" name="Title 1"/>
          <p:cNvSpPr>
            <a:spLocks noGrp="1"/>
          </p:cNvSpPr>
          <p:nvPr>
            <p:ph type="title"/>
          </p:nvPr>
        </p:nvSpPr>
        <p:spPr>
          <a:xfrm>
            <a:off x="0" y="3207434"/>
            <a:ext cx="12192000" cy="1355041"/>
          </a:xfrm>
          <a:solidFill>
            <a:srgbClr val="061A26">
              <a:alpha val="95000"/>
            </a:srgbClr>
          </a:solidFill>
        </p:spPr>
        <p:txBody>
          <a:bodyPr anchor="b"/>
          <a:lstStyle>
            <a:lvl1pPr algn="r">
              <a:defRPr sz="6000">
                <a:solidFill>
                  <a:srgbClr val="F5F5F5"/>
                </a:solidFill>
                <a:latin typeface="Cambria Math" panose="02040503050406030204" pitchFamily="18" charset="0"/>
                <a:ea typeface="Cambria Math" panose="02040503050406030204" pitchFamily="18" charset="0"/>
              </a:defRPr>
            </a:lvl1pPr>
          </a:lstStyle>
          <a:p>
            <a:r>
              <a:rPr lang="en-US" dirty="0"/>
              <a:t>Click to edit Master title style</a:t>
            </a:r>
            <a:endParaRPr lang="lt-LT" dirty="0"/>
          </a:p>
        </p:txBody>
      </p:sp>
      <p:sp>
        <p:nvSpPr>
          <p:cNvPr id="3" name="Text Placeholder 2"/>
          <p:cNvSpPr>
            <a:spLocks noGrp="1"/>
          </p:cNvSpPr>
          <p:nvPr>
            <p:ph type="body" idx="1"/>
          </p:nvPr>
        </p:nvSpPr>
        <p:spPr>
          <a:xfrm>
            <a:off x="0" y="4562475"/>
            <a:ext cx="12192000" cy="544097"/>
          </a:xfrm>
          <a:solidFill>
            <a:srgbClr val="061A26">
              <a:alpha val="95000"/>
            </a:srgbClr>
          </a:solidFill>
        </p:spPr>
        <p:txBody>
          <a:bodyPr/>
          <a:lstStyle>
            <a:lvl1pPr marL="0" indent="0" algn="r">
              <a:buNone/>
              <a:defRPr sz="2400">
                <a:solidFill>
                  <a:srgbClr val="70809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9" name="Rectangle 8"/>
          <p:cNvSpPr/>
          <p:nvPr userDrawn="1"/>
        </p:nvSpPr>
        <p:spPr>
          <a:xfrm>
            <a:off x="0" y="5106572"/>
            <a:ext cx="12192000" cy="1751428"/>
          </a:xfrm>
          <a:prstGeom prst="rect">
            <a:avLst/>
          </a:prstGeom>
          <a:solidFill>
            <a:srgbClr val="092341">
              <a:alpha val="5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Tree>
    <p:extLst>
      <p:ext uri="{BB962C8B-B14F-4D97-AF65-F5344CB8AC3E}">
        <p14:creationId xmlns:p14="http://schemas.microsoft.com/office/powerpoint/2010/main" val="2837281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r>
              <a:rPr lang="en-US"/>
              <a:t>1</a:t>
            </a: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94F5CF0B-6E6B-41F0-BB91-1A403F6606EC}" type="slidenum">
              <a:rPr lang="en-US" smtClean="0"/>
              <a:pPr/>
              <a:t>‹#›</a:t>
            </a:fld>
            <a:endParaRPr lang="en-US"/>
          </a:p>
        </p:txBody>
      </p:sp>
    </p:spTree>
    <p:extLst>
      <p:ext uri="{BB962C8B-B14F-4D97-AF65-F5344CB8AC3E}">
        <p14:creationId xmlns:p14="http://schemas.microsoft.com/office/powerpoint/2010/main" val="41898694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07830" y="1"/>
            <a:ext cx="11784169" cy="903600"/>
          </a:xfrm>
          <a:prstGeom prst="rect">
            <a:avLst/>
          </a:prstGeom>
        </p:spPr>
        <p:txBody>
          <a:bodyPr vert="horz" lIns="91440" tIns="45720" rIns="91440" bIns="45720" rtlCol="0" anchor="ctr">
            <a:normAutofit/>
          </a:bodyPr>
          <a:lstStyle/>
          <a:p>
            <a:r>
              <a:rPr lang="en-US"/>
              <a:t>Click to edit Master title style</a:t>
            </a:r>
            <a:endParaRPr lang="lt-LT"/>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t-LT" dirty="0"/>
          </a:p>
        </p:txBody>
      </p:sp>
      <p:sp>
        <p:nvSpPr>
          <p:cNvPr id="6" name="Slide Number Placeholder 5"/>
          <p:cNvSpPr>
            <a:spLocks noGrp="1"/>
          </p:cNvSpPr>
          <p:nvPr>
            <p:ph type="sldNum" sz="quarter" idx="4"/>
          </p:nvPr>
        </p:nvSpPr>
        <p:spPr>
          <a:xfrm>
            <a:off x="0" y="0"/>
            <a:ext cx="407831" cy="903600"/>
          </a:xfrm>
          <a:prstGeom prst="rect">
            <a:avLst/>
          </a:prstGeom>
          <a:solidFill>
            <a:srgbClr val="061A26">
              <a:alpha val="93000"/>
            </a:srgbClr>
          </a:solidFill>
          <a:effectLst>
            <a:outerShdw blurRad="50800" dist="38100" dir="2700000" algn="tl" rotWithShape="0">
              <a:prstClr val="black">
                <a:alpha val="40000"/>
              </a:prstClr>
            </a:outerShdw>
          </a:effectLst>
        </p:spPr>
        <p:txBody>
          <a:bodyPr vert="horz" lIns="91440" tIns="45720" rIns="91440" bIns="45720" rtlCol="0" anchor="ctr"/>
          <a:lstStyle>
            <a:lvl1pPr algn="ctr">
              <a:defRPr sz="1400">
                <a:solidFill>
                  <a:srgbClr val="F5F5F5"/>
                </a:solidFill>
              </a:defRPr>
            </a:lvl1pPr>
          </a:lstStyle>
          <a:p>
            <a:fld id="{8A6009BB-32DB-4743-B7B2-C117DEB9554B}" type="slidenum">
              <a:rPr lang="lt-LT" smtClean="0"/>
              <a:pPr/>
              <a:t>‹#›</a:t>
            </a:fld>
            <a:endParaRPr lang="lt-LT" dirty="0"/>
          </a:p>
        </p:txBody>
      </p:sp>
    </p:spTree>
    <p:extLst>
      <p:ext uri="{BB962C8B-B14F-4D97-AF65-F5344CB8AC3E}">
        <p14:creationId xmlns:p14="http://schemas.microsoft.com/office/powerpoint/2010/main" val="3148794258"/>
      </p:ext>
    </p:extLst>
  </p:cSld>
  <p:clrMap bg1="lt1" tx1="dk1" bg2="lt2" tx2="dk2" accent1="accent1" accent2="accent2" accent3="accent3" accent4="accent4" accent5="accent5" accent6="accent6" hlink="hlink" folHlink="folHlink"/>
  <p:sldLayoutIdLst>
    <p:sldLayoutId id="2147483693" r:id="rId1"/>
    <p:sldLayoutId id="2147483667" r:id="rId2"/>
    <p:sldLayoutId id="2147483664" r:id="rId3"/>
    <p:sldLayoutId id="2147483676" r:id="rId4"/>
    <p:sldLayoutId id="2147483681" r:id="rId5"/>
    <p:sldLayoutId id="2147483699" r:id="rId6"/>
  </p:sldLayoutIdLst>
  <p:hf hdr="0" ftr="0" dt="0"/>
  <p:txStyles>
    <p:titleStyle>
      <a:lvl1pPr algn="l" defTabSz="914400" rtl="0" eaLnBrk="1" latinLnBrk="0" hangingPunct="1">
        <a:lnSpc>
          <a:spcPct val="90000"/>
        </a:lnSpc>
        <a:spcBef>
          <a:spcPct val="0"/>
        </a:spcBef>
        <a:buNone/>
        <a:defRPr sz="4000" kern="1200">
          <a:solidFill>
            <a:schemeClr val="tx1"/>
          </a:solidFill>
          <a:latin typeface="Cambria Math" panose="02040503050406030204" pitchFamily="18" charset="0"/>
          <a:ea typeface="Cambria Math" panose="02040503050406030204" pitchFamily="18"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chart" Target="../charts/chart3.xml"/><Relationship Id="rId4" Type="http://schemas.openxmlformats.org/officeDocument/2006/relationships/chart" Target="../charts/chart2.xml"/></Relationships>
</file>

<file path=ppt/slides/_rels/slide30.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chart" Target="../charts/chart4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chart" Target="../charts/chart4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chart" Target="../charts/chart4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chart" Target="../charts/chart4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chart" Target="../charts/chart4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chart" Target="../charts/chart4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chart" Target="../charts/chart4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chart" Target="../charts/chart5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chart" Target="../charts/chart5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chart" Target="../charts/chart5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chart" Target="../charts/chart5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chart" Target="../charts/chart55.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1466231" y="2676035"/>
            <a:ext cx="9232360" cy="1276574"/>
          </a:xfrm>
        </p:spPr>
        <p:txBody>
          <a:bodyPr>
            <a:normAutofit fontScale="90000"/>
          </a:bodyPr>
          <a:lstStyle/>
          <a:p>
            <a:r>
              <a:rPr lang="et-EE" b="1" dirty="0">
                <a:latin typeface="Calibry (body)"/>
              </a:rPr>
              <a:t>Tarbija kindlustunne</a:t>
            </a:r>
            <a:r>
              <a:rPr lang="fi-FI" b="1" dirty="0">
                <a:latin typeface="Calibry (body)"/>
              </a:rPr>
              <a:t> </a:t>
            </a:r>
            <a:r>
              <a:rPr lang="et-EE" b="1" dirty="0">
                <a:latin typeface="Calibry (body)"/>
              </a:rPr>
              <a:t>toidu ohutuse osas</a:t>
            </a:r>
          </a:p>
        </p:txBody>
      </p:sp>
      <p:sp>
        <p:nvSpPr>
          <p:cNvPr id="3" name="Subtitle 2"/>
          <p:cNvSpPr>
            <a:spLocks noGrp="1"/>
          </p:cNvSpPr>
          <p:nvPr>
            <p:ph type="subTitle" idx="1"/>
          </p:nvPr>
        </p:nvSpPr>
        <p:spPr>
          <a:xfrm>
            <a:off x="1160891" y="3701564"/>
            <a:ext cx="9144000" cy="948505"/>
          </a:xfrm>
        </p:spPr>
        <p:txBody>
          <a:bodyPr>
            <a:normAutofit/>
          </a:bodyPr>
          <a:lstStyle/>
          <a:p>
            <a:r>
              <a:rPr lang="et-EE" sz="2800" b="1" dirty="0">
                <a:solidFill>
                  <a:schemeClr val="tx1"/>
                </a:solidFill>
              </a:rPr>
              <a:t>November 2021</a:t>
            </a:r>
            <a:endParaRPr lang="en-US" sz="2800" b="1" dirty="0">
              <a:solidFill>
                <a:schemeClr val="tx1"/>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57811" y="188007"/>
            <a:ext cx="2881560" cy="1496698"/>
          </a:xfrm>
          <a:prstGeom prst="rect">
            <a:avLst/>
          </a:prstGeom>
        </p:spPr>
      </p:pic>
      <p:pic>
        <p:nvPicPr>
          <p:cNvPr id="1028" name="Picture 4" descr="Maaeluministeeriumi logo">
            <a:extLst>
              <a:ext uri="{FF2B5EF4-FFF2-40B4-BE49-F238E27FC236}">
                <a16:creationId xmlns:a16="http://schemas.microsoft.com/office/drawing/2014/main" id="{9FDE0E57-D494-4B0A-AA5D-227A91C0E05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322" y="4175817"/>
            <a:ext cx="3835574" cy="2636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2590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B2310-918B-4CBB-BAAD-D6FEEE771447}"/>
              </a:ext>
            </a:extLst>
          </p:cNvPr>
          <p:cNvSpPr>
            <a:spLocks noGrp="1"/>
          </p:cNvSpPr>
          <p:nvPr>
            <p:ph type="title"/>
          </p:nvPr>
        </p:nvSpPr>
        <p:spPr>
          <a:xfrm>
            <a:off x="271681" y="185911"/>
            <a:ext cx="3495236" cy="1655245"/>
          </a:xfrm>
        </p:spPr>
        <p:txBody>
          <a:bodyPr>
            <a:normAutofit/>
          </a:bodyPr>
          <a:lstStyle/>
          <a:p>
            <a:r>
              <a:rPr lang="et-EE" dirty="0">
                <a:solidFill>
                  <a:schemeClr val="accent2">
                    <a:lumMod val="40000"/>
                    <a:lumOff val="60000"/>
                  </a:schemeClr>
                </a:solidFill>
              </a:rPr>
              <a:t>Tarbijate usaldus  toidu ohtusse</a:t>
            </a:r>
            <a:br>
              <a:rPr lang="et-EE" dirty="0">
                <a:solidFill>
                  <a:schemeClr val="accent2">
                    <a:lumMod val="40000"/>
                    <a:lumOff val="60000"/>
                  </a:schemeClr>
                </a:solidFill>
              </a:rPr>
            </a:br>
            <a:r>
              <a:rPr lang="et-EE" dirty="0">
                <a:solidFill>
                  <a:schemeClr val="accent2">
                    <a:lumMod val="40000"/>
                    <a:lumOff val="60000"/>
                  </a:schemeClr>
                </a:solidFill>
              </a:rPr>
              <a:t>Positiivsed hoiakud</a:t>
            </a:r>
            <a:br>
              <a:rPr lang="et-EE" dirty="0"/>
            </a:br>
            <a:endParaRPr lang="et-EE" dirty="0"/>
          </a:p>
        </p:txBody>
      </p:sp>
      <p:sp>
        <p:nvSpPr>
          <p:cNvPr id="3" name="Text Placeholder 2">
            <a:extLst>
              <a:ext uri="{FF2B5EF4-FFF2-40B4-BE49-F238E27FC236}">
                <a16:creationId xmlns:a16="http://schemas.microsoft.com/office/drawing/2014/main" id="{5FC19E10-478F-45A8-86A6-8DE0BDD54F86}"/>
              </a:ext>
            </a:extLst>
          </p:cNvPr>
          <p:cNvSpPr>
            <a:spLocks noGrp="1"/>
          </p:cNvSpPr>
          <p:nvPr>
            <p:ph type="body" sz="quarter" idx="13"/>
          </p:nvPr>
        </p:nvSpPr>
        <p:spPr>
          <a:xfrm>
            <a:off x="271681" y="2842054"/>
            <a:ext cx="3495236" cy="3514295"/>
          </a:xfrm>
        </p:spPr>
        <p:txBody>
          <a:bodyPr/>
          <a:lstStyle/>
          <a:p>
            <a:r>
              <a:rPr lang="et-EE" dirty="0"/>
              <a:t>Kõigi esitatud väidete suhtes on nõustumine mõõdukas. Kokkuvõttes 50-64% vastajaist, kuid domineerib „pigem“ nõustumine.</a:t>
            </a:r>
          </a:p>
          <a:p>
            <a:r>
              <a:rPr lang="et-EE" dirty="0"/>
              <a:t>Enim nõustutakse sellega, et </a:t>
            </a:r>
            <a:r>
              <a:rPr lang="et-EE" u="sng" dirty="0"/>
              <a:t>üldiselt</a:t>
            </a:r>
            <a:r>
              <a:rPr lang="et-EE" dirty="0"/>
              <a:t> on toit ohutu, mõnevõrra vähem </a:t>
            </a:r>
            <a:r>
              <a:rPr lang="et-EE" u="sng" dirty="0"/>
              <a:t>kindlusega</a:t>
            </a:r>
            <a:r>
              <a:rPr lang="et-EE" dirty="0"/>
              <a:t>, et toit on ohutu</a:t>
            </a:r>
          </a:p>
          <a:p>
            <a:endParaRPr lang="et-EE" dirty="0"/>
          </a:p>
        </p:txBody>
      </p:sp>
      <p:sp>
        <p:nvSpPr>
          <p:cNvPr id="4" name="Subtitle 3">
            <a:extLst>
              <a:ext uri="{FF2B5EF4-FFF2-40B4-BE49-F238E27FC236}">
                <a16:creationId xmlns:a16="http://schemas.microsoft.com/office/drawing/2014/main" id="{1AEF8E38-27D9-477C-9855-135C6D7484A3}"/>
              </a:ext>
            </a:extLst>
          </p:cNvPr>
          <p:cNvSpPr>
            <a:spLocks noGrp="1"/>
          </p:cNvSpPr>
          <p:nvPr>
            <p:ph type="subTitle" idx="1"/>
          </p:nvPr>
        </p:nvSpPr>
        <p:spPr>
          <a:xfrm>
            <a:off x="271681" y="1629131"/>
            <a:ext cx="3495236" cy="827881"/>
          </a:xfrm>
        </p:spPr>
        <p:txBody>
          <a:bodyPr/>
          <a:lstStyle/>
          <a:p>
            <a:r>
              <a:rPr lang="et-EE" dirty="0"/>
              <a:t>% kõikidest vastanutest</a:t>
            </a:r>
          </a:p>
        </p:txBody>
      </p:sp>
      <p:graphicFrame>
        <p:nvGraphicFramePr>
          <p:cNvPr id="8" name="Chart 7">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1093875438"/>
              </p:ext>
            </p:extLst>
          </p:nvPr>
        </p:nvGraphicFramePr>
        <p:xfrm>
          <a:off x="5248634" y="844062"/>
          <a:ext cx="6023105" cy="458198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23415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44B2A-26BE-4560-8012-499A1E8E229E}"/>
              </a:ext>
            </a:extLst>
          </p:cNvPr>
          <p:cNvSpPr>
            <a:spLocks noGrp="1"/>
          </p:cNvSpPr>
          <p:nvPr>
            <p:ph type="title"/>
          </p:nvPr>
        </p:nvSpPr>
        <p:spPr>
          <a:xfrm>
            <a:off x="271681" y="185911"/>
            <a:ext cx="3495236" cy="1395753"/>
          </a:xfrm>
        </p:spPr>
        <p:txBody>
          <a:bodyPr>
            <a:normAutofit/>
          </a:bodyPr>
          <a:lstStyle/>
          <a:p>
            <a:r>
              <a:rPr lang="et-EE" dirty="0">
                <a:solidFill>
                  <a:schemeClr val="accent2">
                    <a:lumMod val="40000"/>
                    <a:lumOff val="60000"/>
                  </a:schemeClr>
                </a:solidFill>
              </a:rPr>
              <a:t>Tarbijate usaldus  toidu ohtusse</a:t>
            </a:r>
            <a:br>
              <a:rPr lang="et-EE" dirty="0">
                <a:solidFill>
                  <a:schemeClr val="accent2">
                    <a:lumMod val="40000"/>
                    <a:lumOff val="60000"/>
                  </a:schemeClr>
                </a:solidFill>
              </a:rPr>
            </a:br>
            <a:r>
              <a:rPr lang="et-EE" dirty="0">
                <a:solidFill>
                  <a:schemeClr val="accent2">
                    <a:lumMod val="40000"/>
                    <a:lumOff val="60000"/>
                  </a:schemeClr>
                </a:solidFill>
              </a:rPr>
              <a:t>Positiivsed hoiakud</a:t>
            </a:r>
          </a:p>
        </p:txBody>
      </p:sp>
      <p:sp>
        <p:nvSpPr>
          <p:cNvPr id="3" name="Text Placeholder 2">
            <a:extLst>
              <a:ext uri="{FF2B5EF4-FFF2-40B4-BE49-F238E27FC236}">
                <a16:creationId xmlns:a16="http://schemas.microsoft.com/office/drawing/2014/main" id="{9DAC2110-A6AD-4CF3-B9DA-80A904420DD7}"/>
              </a:ext>
            </a:extLst>
          </p:cNvPr>
          <p:cNvSpPr>
            <a:spLocks noGrp="1"/>
          </p:cNvSpPr>
          <p:nvPr>
            <p:ph type="body" sz="quarter" idx="13"/>
          </p:nvPr>
        </p:nvSpPr>
        <p:spPr>
          <a:xfrm>
            <a:off x="271681" y="2508422"/>
            <a:ext cx="3495236" cy="3847927"/>
          </a:xfrm>
        </p:spPr>
        <p:txBody>
          <a:bodyPr/>
          <a:lstStyle/>
          <a:p>
            <a:r>
              <a:rPr lang="et-EE" dirty="0"/>
              <a:t>Mehed on toidu ohutust üldiselt enam usaldavad kui naised, kuid erinevused ei ole statistiliselt väga olulised.</a:t>
            </a:r>
          </a:p>
          <a:p>
            <a:endParaRPr lang="et-EE" dirty="0"/>
          </a:p>
        </p:txBody>
      </p:sp>
      <p:sp>
        <p:nvSpPr>
          <p:cNvPr id="4" name="Subtitle 3">
            <a:extLst>
              <a:ext uri="{FF2B5EF4-FFF2-40B4-BE49-F238E27FC236}">
                <a16:creationId xmlns:a16="http://schemas.microsoft.com/office/drawing/2014/main" id="{6E4AEFAA-32E9-4211-BA2B-57F0A209703A}"/>
              </a:ext>
            </a:extLst>
          </p:cNvPr>
          <p:cNvSpPr>
            <a:spLocks noGrp="1"/>
          </p:cNvSpPr>
          <p:nvPr>
            <p:ph type="subTitle" idx="1"/>
          </p:nvPr>
        </p:nvSpPr>
        <p:spPr>
          <a:xfrm>
            <a:off x="271681" y="1408670"/>
            <a:ext cx="3495236" cy="827881"/>
          </a:xfrm>
        </p:spPr>
        <p:txBody>
          <a:bodyPr/>
          <a:lstStyle/>
          <a:p>
            <a:r>
              <a:rPr lang="et-EE" dirty="0"/>
              <a:t>% kõikidest vastanutest. Soo lõikes</a:t>
            </a:r>
          </a:p>
        </p:txBody>
      </p:sp>
      <p:graphicFrame>
        <p:nvGraphicFramePr>
          <p:cNvPr id="9" name="Chart 8">
            <a:extLst>
              <a:ext uri="{FF2B5EF4-FFF2-40B4-BE49-F238E27FC236}">
                <a16:creationId xmlns:a16="http://schemas.microsoft.com/office/drawing/2014/main" id="{00000000-0008-0000-0200-000002000000}"/>
              </a:ext>
            </a:extLst>
          </p:cNvPr>
          <p:cNvGraphicFramePr>
            <a:graphicFrameLocks/>
          </p:cNvGraphicFramePr>
          <p:nvPr>
            <p:extLst>
              <p:ext uri="{D42A27DB-BD31-4B8C-83A1-F6EECF244321}">
                <p14:modId xmlns:p14="http://schemas.microsoft.com/office/powerpoint/2010/main" val="3929960020"/>
              </p:ext>
            </p:extLst>
          </p:nvPr>
        </p:nvGraphicFramePr>
        <p:xfrm>
          <a:off x="5022659" y="597877"/>
          <a:ext cx="6055650" cy="538089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93529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D8FEA-3D34-48FA-A169-AC28E1D7B8AF}"/>
              </a:ext>
            </a:extLst>
          </p:cNvPr>
          <p:cNvSpPr>
            <a:spLocks noGrp="1"/>
          </p:cNvSpPr>
          <p:nvPr>
            <p:ph type="title"/>
          </p:nvPr>
        </p:nvSpPr>
        <p:spPr>
          <a:xfrm>
            <a:off x="271681" y="185912"/>
            <a:ext cx="3495236" cy="1332718"/>
          </a:xfrm>
        </p:spPr>
        <p:txBody>
          <a:bodyPr>
            <a:normAutofit/>
          </a:bodyPr>
          <a:lstStyle/>
          <a:p>
            <a:r>
              <a:rPr lang="et-EE" dirty="0">
                <a:solidFill>
                  <a:schemeClr val="accent2">
                    <a:lumMod val="40000"/>
                    <a:lumOff val="60000"/>
                  </a:schemeClr>
                </a:solidFill>
              </a:rPr>
              <a:t>Tarbijate usaldus  toidu ohtusse</a:t>
            </a:r>
            <a:br>
              <a:rPr lang="et-EE" dirty="0">
                <a:solidFill>
                  <a:schemeClr val="accent2">
                    <a:lumMod val="40000"/>
                    <a:lumOff val="60000"/>
                  </a:schemeClr>
                </a:solidFill>
              </a:rPr>
            </a:br>
            <a:r>
              <a:rPr lang="et-EE" dirty="0">
                <a:solidFill>
                  <a:schemeClr val="accent2">
                    <a:lumMod val="40000"/>
                    <a:lumOff val="60000"/>
                  </a:schemeClr>
                </a:solidFill>
              </a:rPr>
              <a:t>Positiivsed hoiakud</a:t>
            </a:r>
          </a:p>
        </p:txBody>
      </p:sp>
      <p:sp>
        <p:nvSpPr>
          <p:cNvPr id="3" name="Text Placeholder 2">
            <a:extLst>
              <a:ext uri="{FF2B5EF4-FFF2-40B4-BE49-F238E27FC236}">
                <a16:creationId xmlns:a16="http://schemas.microsoft.com/office/drawing/2014/main" id="{8EC919F7-1B92-496F-A7FD-FB1BBC6299A6}"/>
              </a:ext>
            </a:extLst>
          </p:cNvPr>
          <p:cNvSpPr>
            <a:spLocks noGrp="1"/>
          </p:cNvSpPr>
          <p:nvPr>
            <p:ph type="body" sz="quarter" idx="13"/>
          </p:nvPr>
        </p:nvSpPr>
        <p:spPr>
          <a:xfrm>
            <a:off x="271681" y="2817341"/>
            <a:ext cx="3495236" cy="3539008"/>
          </a:xfrm>
        </p:spPr>
        <p:txBody>
          <a:bodyPr/>
          <a:lstStyle/>
          <a:p>
            <a:r>
              <a:rPr lang="et-EE" dirty="0"/>
              <a:t>Vanuserühmade lõikes märkimisväärseid põhimõttelisi hoiakute erinevusi ei ole.</a:t>
            </a:r>
          </a:p>
        </p:txBody>
      </p:sp>
      <p:sp>
        <p:nvSpPr>
          <p:cNvPr id="4" name="Subtitle 3">
            <a:extLst>
              <a:ext uri="{FF2B5EF4-FFF2-40B4-BE49-F238E27FC236}">
                <a16:creationId xmlns:a16="http://schemas.microsoft.com/office/drawing/2014/main" id="{E13592DE-444E-42D3-854A-3F8ED39FDDB0}"/>
              </a:ext>
            </a:extLst>
          </p:cNvPr>
          <p:cNvSpPr>
            <a:spLocks noGrp="1"/>
          </p:cNvSpPr>
          <p:nvPr>
            <p:ph type="subTitle" idx="1"/>
          </p:nvPr>
        </p:nvSpPr>
        <p:spPr>
          <a:xfrm>
            <a:off x="271681" y="1943312"/>
            <a:ext cx="3495236" cy="827881"/>
          </a:xfrm>
        </p:spPr>
        <p:txBody>
          <a:bodyPr/>
          <a:lstStyle/>
          <a:p>
            <a:r>
              <a:rPr lang="et-EE" dirty="0"/>
              <a:t>% kõikidest vastanutest. Vanuse lõikes</a:t>
            </a:r>
          </a:p>
        </p:txBody>
      </p:sp>
      <p:graphicFrame>
        <p:nvGraphicFramePr>
          <p:cNvPr id="11" name="Chart 10">
            <a:extLst>
              <a:ext uri="{FF2B5EF4-FFF2-40B4-BE49-F238E27FC236}">
                <a16:creationId xmlns:a16="http://schemas.microsoft.com/office/drawing/2014/main" id="{00000000-0008-0000-0200-000003000000}"/>
              </a:ext>
            </a:extLst>
          </p:cNvPr>
          <p:cNvGraphicFramePr>
            <a:graphicFrameLocks/>
          </p:cNvGraphicFramePr>
          <p:nvPr>
            <p:extLst>
              <p:ext uri="{D42A27DB-BD31-4B8C-83A1-F6EECF244321}">
                <p14:modId xmlns:p14="http://schemas.microsoft.com/office/powerpoint/2010/main" val="183330733"/>
              </p:ext>
            </p:extLst>
          </p:nvPr>
        </p:nvGraphicFramePr>
        <p:xfrm>
          <a:off x="4674550" y="650632"/>
          <a:ext cx="6887909" cy="58270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992130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8A5B6-B955-4715-9ED2-EAABFB1A1CCD}"/>
              </a:ext>
            </a:extLst>
          </p:cNvPr>
          <p:cNvSpPr>
            <a:spLocks noGrp="1"/>
          </p:cNvSpPr>
          <p:nvPr>
            <p:ph type="title"/>
          </p:nvPr>
        </p:nvSpPr>
        <p:spPr>
          <a:xfrm>
            <a:off x="271681" y="185912"/>
            <a:ext cx="3495236" cy="1136261"/>
          </a:xfrm>
        </p:spPr>
        <p:txBody>
          <a:bodyPr>
            <a:normAutofit fontScale="90000"/>
          </a:bodyPr>
          <a:lstStyle/>
          <a:p>
            <a:r>
              <a:rPr lang="et-EE" dirty="0">
                <a:solidFill>
                  <a:schemeClr val="accent2">
                    <a:lumMod val="40000"/>
                    <a:lumOff val="60000"/>
                  </a:schemeClr>
                </a:solidFill>
              </a:rPr>
              <a:t>Tarbijate usaldus  toidu ohtusse</a:t>
            </a:r>
            <a:br>
              <a:rPr lang="et-EE" dirty="0">
                <a:solidFill>
                  <a:schemeClr val="accent2">
                    <a:lumMod val="40000"/>
                    <a:lumOff val="60000"/>
                  </a:schemeClr>
                </a:solidFill>
              </a:rPr>
            </a:br>
            <a:r>
              <a:rPr lang="et-EE" dirty="0">
                <a:solidFill>
                  <a:schemeClr val="accent2">
                    <a:lumMod val="40000"/>
                    <a:lumOff val="60000"/>
                  </a:schemeClr>
                </a:solidFill>
              </a:rPr>
              <a:t>Positiivsed hoiakud</a:t>
            </a:r>
          </a:p>
        </p:txBody>
      </p:sp>
      <p:sp>
        <p:nvSpPr>
          <p:cNvPr id="3" name="Text Placeholder 2">
            <a:extLst>
              <a:ext uri="{FF2B5EF4-FFF2-40B4-BE49-F238E27FC236}">
                <a16:creationId xmlns:a16="http://schemas.microsoft.com/office/drawing/2014/main" id="{E0A80141-EB65-43BA-9BC8-969DDC1F45C3}"/>
              </a:ext>
            </a:extLst>
          </p:cNvPr>
          <p:cNvSpPr>
            <a:spLocks noGrp="1"/>
          </p:cNvSpPr>
          <p:nvPr>
            <p:ph type="body" sz="quarter" idx="13"/>
          </p:nvPr>
        </p:nvSpPr>
        <p:spPr>
          <a:xfrm>
            <a:off x="271681" y="2985148"/>
            <a:ext cx="3495236" cy="3371201"/>
          </a:xfrm>
        </p:spPr>
        <p:txBody>
          <a:bodyPr/>
          <a:lstStyle/>
          <a:p>
            <a:r>
              <a:rPr lang="et-EE" dirty="0"/>
              <a:t>Eestikeelse elanikkonna usaldus toidu üldise ohutuse suhtes on reeglina kõrgem kui venekeelse elanikkonna oma, kuigi ka viimased ei väljenda otseselt usaldamatust</a:t>
            </a:r>
          </a:p>
        </p:txBody>
      </p:sp>
      <p:sp>
        <p:nvSpPr>
          <p:cNvPr id="4" name="Subtitle 3">
            <a:extLst>
              <a:ext uri="{FF2B5EF4-FFF2-40B4-BE49-F238E27FC236}">
                <a16:creationId xmlns:a16="http://schemas.microsoft.com/office/drawing/2014/main" id="{4A77E6AC-005B-4781-B915-D53CC9CB4944}"/>
              </a:ext>
            </a:extLst>
          </p:cNvPr>
          <p:cNvSpPr>
            <a:spLocks noGrp="1"/>
          </p:cNvSpPr>
          <p:nvPr>
            <p:ph type="subTitle" idx="1"/>
          </p:nvPr>
        </p:nvSpPr>
        <p:spPr>
          <a:xfrm>
            <a:off x="271681" y="1568995"/>
            <a:ext cx="3495236" cy="827881"/>
          </a:xfrm>
        </p:spPr>
        <p:txBody>
          <a:bodyPr/>
          <a:lstStyle/>
          <a:p>
            <a:r>
              <a:rPr lang="et-EE" dirty="0"/>
              <a:t>% kõikidest vastanutest. Peamise suhtluskeele lõikes</a:t>
            </a:r>
          </a:p>
        </p:txBody>
      </p:sp>
      <p:graphicFrame>
        <p:nvGraphicFramePr>
          <p:cNvPr id="20" name="Chart 19">
            <a:extLst>
              <a:ext uri="{FF2B5EF4-FFF2-40B4-BE49-F238E27FC236}">
                <a16:creationId xmlns:a16="http://schemas.microsoft.com/office/drawing/2014/main" id="{8F837574-619D-4B0A-923D-1F38BAEBCB6E}"/>
              </a:ext>
            </a:extLst>
          </p:cNvPr>
          <p:cNvGraphicFramePr>
            <a:graphicFrameLocks/>
          </p:cNvGraphicFramePr>
          <p:nvPr>
            <p:extLst>
              <p:ext uri="{D42A27DB-BD31-4B8C-83A1-F6EECF244321}">
                <p14:modId xmlns:p14="http://schemas.microsoft.com/office/powerpoint/2010/main" val="1056479361"/>
              </p:ext>
            </p:extLst>
          </p:nvPr>
        </p:nvGraphicFramePr>
        <p:xfrm>
          <a:off x="4823539" y="756138"/>
          <a:ext cx="6588876" cy="534572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305849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BC9C9-3F6D-49A4-805A-692BBA116352}"/>
              </a:ext>
            </a:extLst>
          </p:cNvPr>
          <p:cNvSpPr>
            <a:spLocks noGrp="1"/>
          </p:cNvSpPr>
          <p:nvPr>
            <p:ph type="title"/>
          </p:nvPr>
        </p:nvSpPr>
        <p:spPr>
          <a:xfrm>
            <a:off x="271681" y="185912"/>
            <a:ext cx="3495236" cy="1185688"/>
          </a:xfrm>
        </p:spPr>
        <p:txBody>
          <a:bodyPr>
            <a:normAutofit fontScale="90000"/>
          </a:bodyPr>
          <a:lstStyle/>
          <a:p>
            <a:r>
              <a:rPr lang="et-EE" dirty="0">
                <a:solidFill>
                  <a:schemeClr val="accent2">
                    <a:lumMod val="40000"/>
                    <a:lumOff val="60000"/>
                  </a:schemeClr>
                </a:solidFill>
              </a:rPr>
              <a:t>Tarbijate usaldus  toidu ohtusse</a:t>
            </a:r>
            <a:br>
              <a:rPr lang="et-EE" dirty="0">
                <a:solidFill>
                  <a:schemeClr val="accent2">
                    <a:lumMod val="40000"/>
                    <a:lumOff val="60000"/>
                  </a:schemeClr>
                </a:solidFill>
              </a:rPr>
            </a:br>
            <a:r>
              <a:rPr lang="et-EE" dirty="0">
                <a:solidFill>
                  <a:schemeClr val="accent2">
                    <a:lumMod val="40000"/>
                    <a:lumOff val="60000"/>
                  </a:schemeClr>
                </a:solidFill>
              </a:rPr>
              <a:t>Positiivsed hoiakud</a:t>
            </a:r>
          </a:p>
        </p:txBody>
      </p:sp>
      <p:sp>
        <p:nvSpPr>
          <p:cNvPr id="3" name="Text Placeholder 2">
            <a:extLst>
              <a:ext uri="{FF2B5EF4-FFF2-40B4-BE49-F238E27FC236}">
                <a16:creationId xmlns:a16="http://schemas.microsoft.com/office/drawing/2014/main" id="{BFEB4C36-FC1A-48AC-AA41-AD48D5FC95C0}"/>
              </a:ext>
            </a:extLst>
          </p:cNvPr>
          <p:cNvSpPr>
            <a:spLocks noGrp="1"/>
          </p:cNvSpPr>
          <p:nvPr>
            <p:ph type="body" sz="quarter" idx="13"/>
          </p:nvPr>
        </p:nvSpPr>
        <p:spPr>
          <a:xfrm>
            <a:off x="271681" y="2730843"/>
            <a:ext cx="3495236" cy="3625506"/>
          </a:xfrm>
        </p:spPr>
        <p:txBody>
          <a:bodyPr/>
          <a:lstStyle/>
          <a:p>
            <a:r>
              <a:rPr lang="et-EE" dirty="0"/>
              <a:t>Piirkondade lõikes paistavad silma Kesk-Eesti kõrgemad tulemused (nii oli see ka 2019 uuringus, kuigi vähem), kuid otsest põhjendust on sellele raske leida. </a:t>
            </a:r>
          </a:p>
        </p:txBody>
      </p:sp>
      <p:sp>
        <p:nvSpPr>
          <p:cNvPr id="4" name="Subtitle 3">
            <a:extLst>
              <a:ext uri="{FF2B5EF4-FFF2-40B4-BE49-F238E27FC236}">
                <a16:creationId xmlns:a16="http://schemas.microsoft.com/office/drawing/2014/main" id="{FD38580D-E860-4E28-9869-5807CC14C30D}"/>
              </a:ext>
            </a:extLst>
          </p:cNvPr>
          <p:cNvSpPr>
            <a:spLocks noGrp="1"/>
          </p:cNvSpPr>
          <p:nvPr>
            <p:ph type="subTitle" idx="1"/>
          </p:nvPr>
        </p:nvSpPr>
        <p:spPr>
          <a:xfrm>
            <a:off x="271681" y="1490959"/>
            <a:ext cx="3495236" cy="827881"/>
          </a:xfrm>
        </p:spPr>
        <p:txBody>
          <a:bodyPr/>
          <a:lstStyle/>
          <a:p>
            <a:r>
              <a:rPr lang="et-EE" dirty="0"/>
              <a:t>% kõikidest vastanutest. Elukoha lõikes</a:t>
            </a:r>
          </a:p>
        </p:txBody>
      </p:sp>
      <p:graphicFrame>
        <p:nvGraphicFramePr>
          <p:cNvPr id="10" name="Chart 9">
            <a:extLst>
              <a:ext uri="{FF2B5EF4-FFF2-40B4-BE49-F238E27FC236}">
                <a16:creationId xmlns:a16="http://schemas.microsoft.com/office/drawing/2014/main" id="{00000000-0008-0000-0200-000004000000}"/>
              </a:ext>
            </a:extLst>
          </p:cNvPr>
          <p:cNvGraphicFramePr>
            <a:graphicFrameLocks/>
          </p:cNvGraphicFramePr>
          <p:nvPr>
            <p:extLst>
              <p:ext uri="{D42A27DB-BD31-4B8C-83A1-F6EECF244321}">
                <p14:modId xmlns:p14="http://schemas.microsoft.com/office/powerpoint/2010/main" val="2739238041"/>
              </p:ext>
            </p:extLst>
          </p:nvPr>
        </p:nvGraphicFramePr>
        <p:xfrm>
          <a:off x="4514558" y="17584"/>
          <a:ext cx="7156940" cy="684041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711339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4F243-9A32-4182-8CC7-62A59A28041F}"/>
              </a:ext>
            </a:extLst>
          </p:cNvPr>
          <p:cNvSpPr>
            <a:spLocks noGrp="1"/>
          </p:cNvSpPr>
          <p:nvPr>
            <p:ph type="title"/>
          </p:nvPr>
        </p:nvSpPr>
        <p:spPr>
          <a:xfrm>
            <a:off x="271681" y="185912"/>
            <a:ext cx="3495236" cy="1259829"/>
          </a:xfrm>
        </p:spPr>
        <p:txBody>
          <a:bodyPr>
            <a:normAutofit/>
          </a:bodyPr>
          <a:lstStyle/>
          <a:p>
            <a:r>
              <a:rPr lang="et-EE" dirty="0">
                <a:solidFill>
                  <a:schemeClr val="accent2">
                    <a:lumMod val="40000"/>
                    <a:lumOff val="60000"/>
                  </a:schemeClr>
                </a:solidFill>
              </a:rPr>
              <a:t>Tarbijate usaldus  toidu ohtusse</a:t>
            </a:r>
            <a:br>
              <a:rPr lang="et-EE" dirty="0">
                <a:solidFill>
                  <a:schemeClr val="accent2">
                    <a:lumMod val="40000"/>
                    <a:lumOff val="60000"/>
                  </a:schemeClr>
                </a:solidFill>
              </a:rPr>
            </a:br>
            <a:r>
              <a:rPr lang="et-EE" dirty="0">
                <a:solidFill>
                  <a:schemeClr val="accent2">
                    <a:lumMod val="40000"/>
                    <a:lumOff val="60000"/>
                  </a:schemeClr>
                </a:solidFill>
              </a:rPr>
              <a:t>Negatiivsed hoiakud </a:t>
            </a:r>
          </a:p>
        </p:txBody>
      </p:sp>
      <p:sp>
        <p:nvSpPr>
          <p:cNvPr id="3" name="Text Placeholder 2">
            <a:extLst>
              <a:ext uri="{FF2B5EF4-FFF2-40B4-BE49-F238E27FC236}">
                <a16:creationId xmlns:a16="http://schemas.microsoft.com/office/drawing/2014/main" id="{7E1C8725-012B-442E-A2CA-318514408411}"/>
              </a:ext>
            </a:extLst>
          </p:cNvPr>
          <p:cNvSpPr>
            <a:spLocks noGrp="1"/>
          </p:cNvSpPr>
          <p:nvPr>
            <p:ph type="body" sz="quarter" idx="13"/>
          </p:nvPr>
        </p:nvSpPr>
        <p:spPr>
          <a:xfrm>
            <a:off x="271681" y="2458995"/>
            <a:ext cx="3495236" cy="4127156"/>
          </a:xfrm>
        </p:spPr>
        <p:txBody>
          <a:bodyPr>
            <a:normAutofit/>
          </a:bodyPr>
          <a:lstStyle/>
          <a:p>
            <a:r>
              <a:rPr lang="et-EE" dirty="0"/>
              <a:t>Negatiivsetele väidetele antud vastused näitavad, et vaatamata mõõdukale kindlusele toidu ohutuse suhtes, tuntakse selle pärast siiski teatavat </a:t>
            </a:r>
            <a:r>
              <a:rPr lang="et-EE" u="sng" dirty="0"/>
              <a:t>muret</a:t>
            </a:r>
            <a:r>
              <a:rPr lang="et-EE" dirty="0"/>
              <a:t>.</a:t>
            </a:r>
          </a:p>
          <a:p>
            <a:r>
              <a:rPr lang="et-EE" dirty="0"/>
              <a:t>Keskmisest enam (31%) ollakse kahtlustav teatud toitude suhtes konkreetsete juhtude tõttu.</a:t>
            </a:r>
          </a:p>
          <a:p>
            <a:endParaRPr lang="et-EE" dirty="0"/>
          </a:p>
        </p:txBody>
      </p:sp>
      <p:sp>
        <p:nvSpPr>
          <p:cNvPr id="4" name="Subtitle 3">
            <a:extLst>
              <a:ext uri="{FF2B5EF4-FFF2-40B4-BE49-F238E27FC236}">
                <a16:creationId xmlns:a16="http://schemas.microsoft.com/office/drawing/2014/main" id="{9C68C55D-C087-49D7-A672-0C0D8086DB8F}"/>
              </a:ext>
            </a:extLst>
          </p:cNvPr>
          <p:cNvSpPr>
            <a:spLocks noGrp="1"/>
          </p:cNvSpPr>
          <p:nvPr>
            <p:ph type="subTitle" idx="1"/>
          </p:nvPr>
        </p:nvSpPr>
        <p:spPr>
          <a:xfrm>
            <a:off x="271681" y="1538427"/>
            <a:ext cx="3495236" cy="827881"/>
          </a:xfrm>
        </p:spPr>
        <p:txBody>
          <a:bodyPr/>
          <a:lstStyle/>
          <a:p>
            <a:r>
              <a:rPr lang="et-EE" dirty="0"/>
              <a:t>% kõikidest vastanutest</a:t>
            </a:r>
          </a:p>
        </p:txBody>
      </p:sp>
      <p:sp>
        <p:nvSpPr>
          <p:cNvPr id="7" name="TextBox 6">
            <a:extLst>
              <a:ext uri="{FF2B5EF4-FFF2-40B4-BE49-F238E27FC236}">
                <a16:creationId xmlns:a16="http://schemas.microsoft.com/office/drawing/2014/main" id="{786B3EA2-876F-48D2-9C71-16F71782DFD9}"/>
              </a:ext>
            </a:extLst>
          </p:cNvPr>
          <p:cNvSpPr txBox="1"/>
          <p:nvPr/>
        </p:nvSpPr>
        <p:spPr>
          <a:xfrm>
            <a:off x="5016500" y="6356349"/>
            <a:ext cx="5499100" cy="630942"/>
          </a:xfrm>
          <a:prstGeom prst="rect">
            <a:avLst/>
          </a:prstGeom>
          <a:noFill/>
        </p:spPr>
        <p:txBody>
          <a:bodyPr wrap="square" rtlCol="0">
            <a:spAutoFit/>
          </a:bodyPr>
          <a:lstStyle/>
          <a:p>
            <a:r>
              <a:rPr lang="et-EE" sz="1200" i="1" dirty="0"/>
              <a:t>*Toiduohutuse juhtumiks on kinnitust leidnud kahtlustus, et inimesed said toidutekkelise haiguse või toidumürgistuse.</a:t>
            </a:r>
            <a:endParaRPr lang="et-EE" sz="1200" dirty="0"/>
          </a:p>
          <a:p>
            <a:endParaRPr lang="et-EE" sz="1100" dirty="0"/>
          </a:p>
        </p:txBody>
      </p:sp>
      <p:graphicFrame>
        <p:nvGraphicFramePr>
          <p:cNvPr id="8" name="Chart 7">
            <a:extLst>
              <a:ext uri="{FF2B5EF4-FFF2-40B4-BE49-F238E27FC236}">
                <a16:creationId xmlns:a16="http://schemas.microsoft.com/office/drawing/2014/main" id="{94F7DBD2-DA27-49C5-895A-4B2BA29178C3}"/>
              </a:ext>
            </a:extLst>
          </p:cNvPr>
          <p:cNvGraphicFramePr>
            <a:graphicFrameLocks/>
          </p:cNvGraphicFramePr>
          <p:nvPr>
            <p:extLst>
              <p:ext uri="{D42A27DB-BD31-4B8C-83A1-F6EECF244321}">
                <p14:modId xmlns:p14="http://schemas.microsoft.com/office/powerpoint/2010/main" val="1369513368"/>
              </p:ext>
            </p:extLst>
          </p:nvPr>
        </p:nvGraphicFramePr>
        <p:xfrm>
          <a:off x="4835769" y="893548"/>
          <a:ext cx="6383215" cy="427632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001057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ACCAB-AEC0-4B43-B758-414DCC3964F4}"/>
              </a:ext>
            </a:extLst>
          </p:cNvPr>
          <p:cNvSpPr>
            <a:spLocks noGrp="1"/>
          </p:cNvSpPr>
          <p:nvPr>
            <p:ph type="title"/>
          </p:nvPr>
        </p:nvSpPr>
        <p:spPr>
          <a:xfrm>
            <a:off x="271681" y="185912"/>
            <a:ext cx="3495236" cy="1267723"/>
          </a:xfrm>
        </p:spPr>
        <p:txBody>
          <a:bodyPr/>
          <a:lstStyle/>
          <a:p>
            <a:r>
              <a:rPr lang="et-EE" dirty="0">
                <a:solidFill>
                  <a:schemeClr val="accent2">
                    <a:lumMod val="40000"/>
                    <a:lumOff val="60000"/>
                  </a:schemeClr>
                </a:solidFill>
              </a:rPr>
              <a:t>Tarbijate usaldus  toidu ohtusse</a:t>
            </a:r>
            <a:br>
              <a:rPr lang="et-EE" dirty="0">
                <a:solidFill>
                  <a:schemeClr val="accent2">
                    <a:lumMod val="40000"/>
                    <a:lumOff val="60000"/>
                  </a:schemeClr>
                </a:solidFill>
              </a:rPr>
            </a:br>
            <a:r>
              <a:rPr lang="et-EE" dirty="0">
                <a:solidFill>
                  <a:schemeClr val="accent2">
                    <a:lumMod val="40000"/>
                    <a:lumOff val="60000"/>
                  </a:schemeClr>
                </a:solidFill>
              </a:rPr>
              <a:t>Negatiivsed hoiakud </a:t>
            </a:r>
          </a:p>
        </p:txBody>
      </p:sp>
      <p:sp>
        <p:nvSpPr>
          <p:cNvPr id="3" name="Text Placeholder 2">
            <a:extLst>
              <a:ext uri="{FF2B5EF4-FFF2-40B4-BE49-F238E27FC236}">
                <a16:creationId xmlns:a16="http://schemas.microsoft.com/office/drawing/2014/main" id="{1F389CF2-2403-4414-947B-5BFA048848FB}"/>
              </a:ext>
            </a:extLst>
          </p:cNvPr>
          <p:cNvSpPr>
            <a:spLocks noGrp="1"/>
          </p:cNvSpPr>
          <p:nvPr>
            <p:ph type="body" sz="quarter" idx="13"/>
          </p:nvPr>
        </p:nvSpPr>
        <p:spPr>
          <a:xfrm>
            <a:off x="271681" y="2545492"/>
            <a:ext cx="3495236" cy="3810857"/>
          </a:xfrm>
        </p:spPr>
        <p:txBody>
          <a:bodyPr/>
          <a:lstStyle/>
          <a:p>
            <a:r>
              <a:rPr lang="et-EE" dirty="0"/>
              <a:t>Ka selles osas on naised veidi enam mures kui mehed.</a:t>
            </a:r>
          </a:p>
        </p:txBody>
      </p:sp>
      <p:sp>
        <p:nvSpPr>
          <p:cNvPr id="4" name="Subtitle 3">
            <a:extLst>
              <a:ext uri="{FF2B5EF4-FFF2-40B4-BE49-F238E27FC236}">
                <a16:creationId xmlns:a16="http://schemas.microsoft.com/office/drawing/2014/main" id="{692AD472-D721-4AC8-B699-B9B103F0AE38}"/>
              </a:ext>
            </a:extLst>
          </p:cNvPr>
          <p:cNvSpPr>
            <a:spLocks noGrp="1"/>
          </p:cNvSpPr>
          <p:nvPr>
            <p:ph type="subTitle" idx="1"/>
          </p:nvPr>
        </p:nvSpPr>
        <p:spPr>
          <a:xfrm>
            <a:off x="271681" y="1453635"/>
            <a:ext cx="3495236" cy="827881"/>
          </a:xfrm>
        </p:spPr>
        <p:txBody>
          <a:bodyPr/>
          <a:lstStyle/>
          <a:p>
            <a:r>
              <a:rPr lang="et-EE" dirty="0"/>
              <a:t>% kõikidest vastanutest. Soo lõikes</a:t>
            </a:r>
          </a:p>
        </p:txBody>
      </p:sp>
      <p:graphicFrame>
        <p:nvGraphicFramePr>
          <p:cNvPr id="8" name="Chart 7">
            <a:extLst>
              <a:ext uri="{FF2B5EF4-FFF2-40B4-BE49-F238E27FC236}">
                <a16:creationId xmlns:a16="http://schemas.microsoft.com/office/drawing/2014/main" id="{375E1264-C3FF-496B-A472-E9BBC0274A2E}"/>
              </a:ext>
            </a:extLst>
          </p:cNvPr>
          <p:cNvGraphicFramePr>
            <a:graphicFrameLocks/>
          </p:cNvGraphicFramePr>
          <p:nvPr>
            <p:extLst>
              <p:ext uri="{D42A27DB-BD31-4B8C-83A1-F6EECF244321}">
                <p14:modId xmlns:p14="http://schemas.microsoft.com/office/powerpoint/2010/main" val="2105661848"/>
              </p:ext>
            </p:extLst>
          </p:nvPr>
        </p:nvGraphicFramePr>
        <p:xfrm>
          <a:off x="4783015" y="576141"/>
          <a:ext cx="6910754" cy="570571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138091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EE481-F358-4391-88F7-1B378669E756}"/>
              </a:ext>
            </a:extLst>
          </p:cNvPr>
          <p:cNvSpPr>
            <a:spLocks noGrp="1"/>
          </p:cNvSpPr>
          <p:nvPr>
            <p:ph type="title"/>
          </p:nvPr>
        </p:nvSpPr>
        <p:spPr>
          <a:xfrm>
            <a:off x="271681" y="185912"/>
            <a:ext cx="3495236" cy="1373725"/>
          </a:xfrm>
        </p:spPr>
        <p:txBody>
          <a:bodyPr>
            <a:normAutofit/>
          </a:bodyPr>
          <a:lstStyle/>
          <a:p>
            <a:r>
              <a:rPr lang="et-EE" dirty="0">
                <a:solidFill>
                  <a:schemeClr val="accent2">
                    <a:lumMod val="40000"/>
                    <a:lumOff val="60000"/>
                  </a:schemeClr>
                </a:solidFill>
              </a:rPr>
              <a:t>Tarbijate usaldus  toidu ohtusse</a:t>
            </a:r>
            <a:br>
              <a:rPr lang="et-EE" dirty="0">
                <a:solidFill>
                  <a:schemeClr val="accent2">
                    <a:lumMod val="40000"/>
                    <a:lumOff val="60000"/>
                  </a:schemeClr>
                </a:solidFill>
              </a:rPr>
            </a:br>
            <a:r>
              <a:rPr lang="et-EE" dirty="0">
                <a:solidFill>
                  <a:schemeClr val="accent2">
                    <a:lumMod val="40000"/>
                    <a:lumOff val="60000"/>
                  </a:schemeClr>
                </a:solidFill>
              </a:rPr>
              <a:t>Negatiivsed hoiakud </a:t>
            </a:r>
          </a:p>
        </p:txBody>
      </p:sp>
      <p:sp>
        <p:nvSpPr>
          <p:cNvPr id="3" name="Text Placeholder 2">
            <a:extLst>
              <a:ext uri="{FF2B5EF4-FFF2-40B4-BE49-F238E27FC236}">
                <a16:creationId xmlns:a16="http://schemas.microsoft.com/office/drawing/2014/main" id="{943EF566-292B-41A4-A9A4-8A2621D4DFED}"/>
              </a:ext>
            </a:extLst>
          </p:cNvPr>
          <p:cNvSpPr>
            <a:spLocks noGrp="1"/>
          </p:cNvSpPr>
          <p:nvPr>
            <p:ph type="body" sz="quarter" idx="13"/>
          </p:nvPr>
        </p:nvSpPr>
        <p:spPr>
          <a:xfrm>
            <a:off x="271681" y="2681416"/>
            <a:ext cx="3495236" cy="3674933"/>
          </a:xfrm>
        </p:spPr>
        <p:txBody>
          <a:bodyPr/>
          <a:lstStyle/>
          <a:p>
            <a:pPr marL="0" indent="0">
              <a:buNone/>
            </a:pPr>
            <a:r>
              <a:rPr lang="et-EE" dirty="0"/>
              <a:t>Vanuse tunnuses märkimisväärseid erinevusi ei ole</a:t>
            </a:r>
          </a:p>
        </p:txBody>
      </p:sp>
      <p:sp>
        <p:nvSpPr>
          <p:cNvPr id="4" name="Subtitle 3">
            <a:extLst>
              <a:ext uri="{FF2B5EF4-FFF2-40B4-BE49-F238E27FC236}">
                <a16:creationId xmlns:a16="http://schemas.microsoft.com/office/drawing/2014/main" id="{D15E9CB5-5D7B-412B-B5E7-0A88F25CB9A3}"/>
              </a:ext>
            </a:extLst>
          </p:cNvPr>
          <p:cNvSpPr>
            <a:spLocks noGrp="1"/>
          </p:cNvSpPr>
          <p:nvPr>
            <p:ph type="subTitle" idx="1"/>
          </p:nvPr>
        </p:nvSpPr>
        <p:spPr>
          <a:xfrm>
            <a:off x="271681" y="1559637"/>
            <a:ext cx="3495236" cy="827881"/>
          </a:xfrm>
        </p:spPr>
        <p:txBody>
          <a:bodyPr/>
          <a:lstStyle/>
          <a:p>
            <a:r>
              <a:rPr lang="et-EE" dirty="0"/>
              <a:t>% kõikidest vastanutest. Vanuse lõikes</a:t>
            </a:r>
          </a:p>
        </p:txBody>
      </p:sp>
      <p:graphicFrame>
        <p:nvGraphicFramePr>
          <p:cNvPr id="7" name="Chart 6">
            <a:extLst>
              <a:ext uri="{FF2B5EF4-FFF2-40B4-BE49-F238E27FC236}">
                <a16:creationId xmlns:a16="http://schemas.microsoft.com/office/drawing/2014/main" id="{B655AE17-A70D-4325-B46C-049ED1AF508A}"/>
              </a:ext>
            </a:extLst>
          </p:cNvPr>
          <p:cNvGraphicFramePr>
            <a:graphicFrameLocks/>
          </p:cNvGraphicFramePr>
          <p:nvPr>
            <p:extLst>
              <p:ext uri="{D42A27DB-BD31-4B8C-83A1-F6EECF244321}">
                <p14:modId xmlns:p14="http://schemas.microsoft.com/office/powerpoint/2010/main" val="3797166000"/>
              </p:ext>
            </p:extLst>
          </p:nvPr>
        </p:nvGraphicFramePr>
        <p:xfrm>
          <a:off x="4642338" y="-425790"/>
          <a:ext cx="7386272" cy="770958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883318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0CE47-5391-44E4-971D-4BEFE2F2FC4C}"/>
              </a:ext>
            </a:extLst>
          </p:cNvPr>
          <p:cNvSpPr>
            <a:spLocks noGrp="1"/>
          </p:cNvSpPr>
          <p:nvPr>
            <p:ph type="title"/>
          </p:nvPr>
        </p:nvSpPr>
        <p:spPr>
          <a:xfrm>
            <a:off x="271681" y="185912"/>
            <a:ext cx="3495236" cy="1217130"/>
          </a:xfrm>
        </p:spPr>
        <p:txBody>
          <a:bodyPr>
            <a:normAutofit fontScale="90000"/>
          </a:bodyPr>
          <a:lstStyle/>
          <a:p>
            <a:r>
              <a:rPr lang="et-EE" dirty="0">
                <a:solidFill>
                  <a:schemeClr val="accent2">
                    <a:lumMod val="40000"/>
                    <a:lumOff val="60000"/>
                  </a:schemeClr>
                </a:solidFill>
              </a:rPr>
              <a:t>Tarbijate usaldus  toidu ohtusse</a:t>
            </a:r>
            <a:br>
              <a:rPr lang="et-EE" dirty="0">
                <a:solidFill>
                  <a:schemeClr val="accent2">
                    <a:lumMod val="40000"/>
                    <a:lumOff val="60000"/>
                  </a:schemeClr>
                </a:solidFill>
              </a:rPr>
            </a:br>
            <a:r>
              <a:rPr lang="et-EE" dirty="0">
                <a:solidFill>
                  <a:schemeClr val="accent2">
                    <a:lumMod val="40000"/>
                    <a:lumOff val="60000"/>
                  </a:schemeClr>
                </a:solidFill>
              </a:rPr>
              <a:t>Negatiivsed hoiakud </a:t>
            </a:r>
          </a:p>
        </p:txBody>
      </p:sp>
      <p:sp>
        <p:nvSpPr>
          <p:cNvPr id="3" name="Text Placeholder 2">
            <a:extLst>
              <a:ext uri="{FF2B5EF4-FFF2-40B4-BE49-F238E27FC236}">
                <a16:creationId xmlns:a16="http://schemas.microsoft.com/office/drawing/2014/main" id="{1FD8AF19-E1E2-4832-93E1-8D5B7C133C12}"/>
              </a:ext>
            </a:extLst>
          </p:cNvPr>
          <p:cNvSpPr>
            <a:spLocks noGrp="1"/>
          </p:cNvSpPr>
          <p:nvPr>
            <p:ph type="body" sz="quarter" idx="13"/>
          </p:nvPr>
        </p:nvSpPr>
        <p:spPr/>
        <p:txBody>
          <a:bodyPr/>
          <a:lstStyle/>
          <a:p>
            <a:r>
              <a:rPr lang="et-EE" dirty="0"/>
              <a:t>Ning ka negatiivsete (murelike) hoiakute osa on venekeelse elanikkonna seas kõrgem kui eestikeelse elanikkonna seas.</a:t>
            </a:r>
          </a:p>
        </p:txBody>
      </p:sp>
      <p:sp>
        <p:nvSpPr>
          <p:cNvPr id="4" name="Subtitle 3">
            <a:extLst>
              <a:ext uri="{FF2B5EF4-FFF2-40B4-BE49-F238E27FC236}">
                <a16:creationId xmlns:a16="http://schemas.microsoft.com/office/drawing/2014/main" id="{9F65170B-90FB-42D4-837E-E7186E0F28AD}"/>
              </a:ext>
            </a:extLst>
          </p:cNvPr>
          <p:cNvSpPr>
            <a:spLocks noGrp="1"/>
          </p:cNvSpPr>
          <p:nvPr>
            <p:ph type="subTitle" idx="1"/>
          </p:nvPr>
        </p:nvSpPr>
        <p:spPr>
          <a:xfrm>
            <a:off x="271681" y="1403042"/>
            <a:ext cx="3495236" cy="827881"/>
          </a:xfrm>
        </p:spPr>
        <p:txBody>
          <a:bodyPr/>
          <a:lstStyle/>
          <a:p>
            <a:r>
              <a:rPr lang="et-EE" dirty="0"/>
              <a:t>% kõikidest vastanutest. Peamise suhtluskeele lõikes</a:t>
            </a:r>
          </a:p>
        </p:txBody>
      </p:sp>
      <p:graphicFrame>
        <p:nvGraphicFramePr>
          <p:cNvPr id="20" name="Chart 19">
            <a:extLst>
              <a:ext uri="{FF2B5EF4-FFF2-40B4-BE49-F238E27FC236}">
                <a16:creationId xmlns:a16="http://schemas.microsoft.com/office/drawing/2014/main" id="{8ACBC687-9243-483B-97BE-EE846B5915FB}"/>
              </a:ext>
            </a:extLst>
          </p:cNvPr>
          <p:cNvGraphicFramePr>
            <a:graphicFrameLocks/>
          </p:cNvGraphicFramePr>
          <p:nvPr>
            <p:extLst>
              <p:ext uri="{D42A27DB-BD31-4B8C-83A1-F6EECF244321}">
                <p14:modId xmlns:p14="http://schemas.microsoft.com/office/powerpoint/2010/main" val="3399871368"/>
              </p:ext>
            </p:extLst>
          </p:nvPr>
        </p:nvGraphicFramePr>
        <p:xfrm>
          <a:off x="5133362" y="492369"/>
          <a:ext cx="6138375" cy="586398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576480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A7E48-784B-46B7-8A2F-4BAA8B4827AF}"/>
              </a:ext>
            </a:extLst>
          </p:cNvPr>
          <p:cNvSpPr>
            <a:spLocks noGrp="1"/>
          </p:cNvSpPr>
          <p:nvPr>
            <p:ph type="title"/>
          </p:nvPr>
        </p:nvSpPr>
        <p:spPr>
          <a:xfrm>
            <a:off x="271681" y="185912"/>
            <a:ext cx="3495236" cy="1047802"/>
          </a:xfrm>
        </p:spPr>
        <p:txBody>
          <a:bodyPr>
            <a:normAutofit fontScale="90000"/>
          </a:bodyPr>
          <a:lstStyle/>
          <a:p>
            <a:r>
              <a:rPr lang="et-EE" dirty="0">
                <a:solidFill>
                  <a:schemeClr val="accent2">
                    <a:lumMod val="40000"/>
                    <a:lumOff val="60000"/>
                  </a:schemeClr>
                </a:solidFill>
              </a:rPr>
              <a:t>Tarbijate usaldus  toidu ohtusse</a:t>
            </a:r>
            <a:br>
              <a:rPr lang="et-EE" dirty="0">
                <a:solidFill>
                  <a:schemeClr val="accent2">
                    <a:lumMod val="40000"/>
                    <a:lumOff val="60000"/>
                  </a:schemeClr>
                </a:solidFill>
              </a:rPr>
            </a:br>
            <a:r>
              <a:rPr lang="et-EE" dirty="0">
                <a:solidFill>
                  <a:schemeClr val="accent2">
                    <a:lumMod val="40000"/>
                    <a:lumOff val="60000"/>
                  </a:schemeClr>
                </a:solidFill>
              </a:rPr>
              <a:t>Negatiivsed hoiakud </a:t>
            </a:r>
          </a:p>
        </p:txBody>
      </p:sp>
      <p:sp>
        <p:nvSpPr>
          <p:cNvPr id="3" name="Text Placeholder 2">
            <a:extLst>
              <a:ext uri="{FF2B5EF4-FFF2-40B4-BE49-F238E27FC236}">
                <a16:creationId xmlns:a16="http://schemas.microsoft.com/office/drawing/2014/main" id="{5822842E-EB9A-464D-AB05-D84BBC0792F6}"/>
              </a:ext>
            </a:extLst>
          </p:cNvPr>
          <p:cNvSpPr>
            <a:spLocks noGrp="1"/>
          </p:cNvSpPr>
          <p:nvPr>
            <p:ph type="body" sz="quarter" idx="13"/>
          </p:nvPr>
        </p:nvSpPr>
        <p:spPr/>
        <p:txBody>
          <a:bodyPr/>
          <a:lstStyle/>
          <a:p>
            <a:r>
              <a:rPr lang="et-EE" dirty="0"/>
              <a:t>Piirkondade lõikes väljendavad negatiivseid hoiakuid keskmisest enam Põhja-Eesti ja Virumaa (siin ka keele mõju), keskmisest vähem Kesk-Eesti.</a:t>
            </a:r>
          </a:p>
        </p:txBody>
      </p:sp>
      <p:sp>
        <p:nvSpPr>
          <p:cNvPr id="4" name="Subtitle 3">
            <a:extLst>
              <a:ext uri="{FF2B5EF4-FFF2-40B4-BE49-F238E27FC236}">
                <a16:creationId xmlns:a16="http://schemas.microsoft.com/office/drawing/2014/main" id="{0873E4B7-977F-47E3-9F4E-BBC64E0D7345}"/>
              </a:ext>
            </a:extLst>
          </p:cNvPr>
          <p:cNvSpPr>
            <a:spLocks noGrp="1"/>
          </p:cNvSpPr>
          <p:nvPr>
            <p:ph type="subTitle" idx="1"/>
          </p:nvPr>
        </p:nvSpPr>
        <p:spPr>
          <a:xfrm>
            <a:off x="301618" y="1343674"/>
            <a:ext cx="3495236" cy="827881"/>
          </a:xfrm>
        </p:spPr>
        <p:txBody>
          <a:bodyPr/>
          <a:lstStyle/>
          <a:p>
            <a:r>
              <a:rPr lang="et-EE" dirty="0"/>
              <a:t>% kõikidest vastanutest. Elukoha lõikes</a:t>
            </a:r>
          </a:p>
        </p:txBody>
      </p:sp>
      <p:graphicFrame>
        <p:nvGraphicFramePr>
          <p:cNvPr id="14" name="Chart 13">
            <a:extLst>
              <a:ext uri="{FF2B5EF4-FFF2-40B4-BE49-F238E27FC236}">
                <a16:creationId xmlns:a16="http://schemas.microsoft.com/office/drawing/2014/main" id="{37C6A965-00F3-492F-963F-7B1451865A8C}"/>
              </a:ext>
            </a:extLst>
          </p:cNvPr>
          <p:cNvGraphicFramePr>
            <a:graphicFrameLocks/>
          </p:cNvGraphicFramePr>
          <p:nvPr>
            <p:extLst>
              <p:ext uri="{D42A27DB-BD31-4B8C-83A1-F6EECF244321}">
                <p14:modId xmlns:p14="http://schemas.microsoft.com/office/powerpoint/2010/main" val="3896333914"/>
              </p:ext>
            </p:extLst>
          </p:nvPr>
        </p:nvGraphicFramePr>
        <p:xfrm>
          <a:off x="4280346" y="-650631"/>
          <a:ext cx="7594504" cy="7772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93284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Uuringu taust</a:t>
            </a:r>
          </a:p>
        </p:txBody>
      </p:sp>
      <p:sp>
        <p:nvSpPr>
          <p:cNvPr id="4" name="Slide Number Placeholder 3"/>
          <p:cNvSpPr>
            <a:spLocks noGrp="1"/>
          </p:cNvSpPr>
          <p:nvPr>
            <p:ph type="sldNum" sz="quarter" idx="12"/>
          </p:nvPr>
        </p:nvSpPr>
        <p:spPr/>
        <p:txBody>
          <a:bodyPr/>
          <a:lstStyle/>
          <a:p>
            <a:fld id="{8A6009BB-32DB-4743-B7B2-C117DEB9554B}" type="slidenum">
              <a:rPr lang="lt-LT" smtClean="0"/>
              <a:t>2</a:t>
            </a:fld>
            <a:endParaRPr lang="lt-LT" dirty="0"/>
          </a:p>
        </p:txBody>
      </p:sp>
      <p:graphicFrame>
        <p:nvGraphicFramePr>
          <p:cNvPr id="5" name="Table 4"/>
          <p:cNvGraphicFramePr>
            <a:graphicFrameLocks noGrp="1"/>
          </p:cNvGraphicFramePr>
          <p:nvPr>
            <p:extLst>
              <p:ext uri="{D42A27DB-BD31-4B8C-83A1-F6EECF244321}">
                <p14:modId xmlns:p14="http://schemas.microsoft.com/office/powerpoint/2010/main" val="1876009484"/>
              </p:ext>
            </p:extLst>
          </p:nvPr>
        </p:nvGraphicFramePr>
        <p:xfrm>
          <a:off x="203915" y="1030600"/>
          <a:ext cx="11669871" cy="5801933"/>
        </p:xfrm>
        <a:graphic>
          <a:graphicData uri="http://schemas.openxmlformats.org/drawingml/2006/table">
            <a:tbl>
              <a:tblPr firstRow="1" bandRow="1">
                <a:tableStyleId>{2D5ABB26-0587-4C30-8999-92F81FD0307C}</a:tableStyleId>
              </a:tblPr>
              <a:tblGrid>
                <a:gridCol w="2233771">
                  <a:extLst>
                    <a:ext uri="{9D8B030D-6E8A-4147-A177-3AD203B41FA5}">
                      <a16:colId xmlns:a16="http://schemas.microsoft.com/office/drawing/2014/main" val="20000"/>
                    </a:ext>
                  </a:extLst>
                </a:gridCol>
                <a:gridCol w="9436100">
                  <a:extLst>
                    <a:ext uri="{9D8B030D-6E8A-4147-A177-3AD203B41FA5}">
                      <a16:colId xmlns:a16="http://schemas.microsoft.com/office/drawing/2014/main" val="20001"/>
                    </a:ext>
                  </a:extLst>
                </a:gridCol>
              </a:tblGrid>
              <a:tr h="433752">
                <a:tc>
                  <a:txBody>
                    <a:bodyPr/>
                    <a:lstStyle/>
                    <a:p>
                      <a:r>
                        <a:rPr lang="et-EE" sz="2000" b="1" dirty="0">
                          <a:solidFill>
                            <a:srgbClr val="D05F12"/>
                          </a:solidFill>
                        </a:rPr>
                        <a:t>Tellija</a:t>
                      </a:r>
                      <a:endParaRPr lang="en-GB"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2000" dirty="0"/>
                        <a:t>Maaeluministeerium</a:t>
                      </a:r>
                    </a:p>
                  </a:txBody>
                  <a:tcPr/>
                </a:tc>
                <a:extLst>
                  <a:ext uri="{0D108BD9-81ED-4DB2-BD59-A6C34878D82A}">
                    <a16:rowId xmlns:a16="http://schemas.microsoft.com/office/drawing/2014/main" val="10000"/>
                  </a:ext>
                </a:extLst>
              </a:tr>
              <a:tr h="493230">
                <a:tc>
                  <a:txBody>
                    <a:bodyPr/>
                    <a:lstStyle/>
                    <a:p>
                      <a:r>
                        <a:rPr lang="et-EE" sz="2000" b="1" dirty="0">
                          <a:solidFill>
                            <a:srgbClr val="D05F12"/>
                          </a:solidFill>
                        </a:rPr>
                        <a:t>Küsitlusperiood</a:t>
                      </a:r>
                      <a:endParaRPr lang="en-GB" sz="2000" dirty="0"/>
                    </a:p>
                  </a:txBody>
                  <a:tcPr/>
                </a:tc>
                <a:tc>
                  <a:txBody>
                    <a:bodyPr/>
                    <a:lstStyle/>
                    <a:p>
                      <a:r>
                        <a:rPr lang="et-EE" sz="2000" dirty="0"/>
                        <a:t>07. oktoober – 20. oktoober 2021</a:t>
                      </a:r>
                      <a:endParaRPr lang="en-GB" sz="2000" dirty="0"/>
                    </a:p>
                  </a:txBody>
                  <a:tcPr/>
                </a:tc>
                <a:extLst>
                  <a:ext uri="{0D108BD9-81ED-4DB2-BD59-A6C34878D82A}">
                    <a16:rowId xmlns:a16="http://schemas.microsoft.com/office/drawing/2014/main" val="10001"/>
                  </a:ext>
                </a:extLst>
              </a:tr>
              <a:tr h="449709">
                <a:tc>
                  <a:txBody>
                    <a:bodyPr/>
                    <a:lstStyle/>
                    <a:p>
                      <a:r>
                        <a:rPr lang="et-EE" sz="2000" b="1" dirty="0">
                          <a:solidFill>
                            <a:srgbClr val="D05F12"/>
                          </a:solidFill>
                        </a:rPr>
                        <a:t>Küsitlusmeetod</a:t>
                      </a:r>
                      <a:endParaRPr lang="en-GB" sz="2000" dirty="0"/>
                    </a:p>
                  </a:txBody>
                  <a:tcPr/>
                </a:tc>
                <a:tc>
                  <a:txBody>
                    <a:bodyPr/>
                    <a:lstStyle/>
                    <a:p>
                      <a:r>
                        <a:rPr lang="et-EE" sz="2000" dirty="0"/>
                        <a:t>Veebiküsitlus</a:t>
                      </a:r>
                      <a:r>
                        <a:rPr lang="et-EE" sz="2000" baseline="0" dirty="0"/>
                        <a:t> </a:t>
                      </a:r>
                      <a:r>
                        <a:rPr lang="et-EE" sz="2000" dirty="0"/>
                        <a:t>elanikkonna veebipaneelis</a:t>
                      </a:r>
                      <a:endParaRPr lang="en-GB" sz="2000" dirty="0"/>
                    </a:p>
                  </a:txBody>
                  <a:tcPr/>
                </a:tc>
                <a:extLst>
                  <a:ext uri="{0D108BD9-81ED-4DB2-BD59-A6C34878D82A}">
                    <a16:rowId xmlns:a16="http://schemas.microsoft.com/office/drawing/2014/main" val="10002"/>
                  </a:ext>
                </a:extLst>
              </a:tr>
              <a:tr h="478723">
                <a:tc>
                  <a:txBody>
                    <a:bodyPr/>
                    <a:lstStyle/>
                    <a:p>
                      <a:r>
                        <a:rPr lang="et-EE" altLang="et-EE" sz="2000" b="1" dirty="0">
                          <a:solidFill>
                            <a:srgbClr val="D05F12"/>
                          </a:solidFill>
                        </a:rPr>
                        <a:t>Valimi alus </a:t>
                      </a:r>
                      <a:endParaRPr lang="en-GB"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2000" dirty="0">
                          <a:solidFill>
                            <a:schemeClr val="tx1"/>
                          </a:solidFill>
                        </a:rPr>
                        <a:t>Uuringuteks eelvärvatud elanikkonna paneel, mis sisaldab ca 30 000 liiget</a:t>
                      </a:r>
                    </a:p>
                  </a:txBody>
                  <a:tcPr/>
                </a:tc>
                <a:extLst>
                  <a:ext uri="{0D108BD9-81ED-4DB2-BD59-A6C34878D82A}">
                    <a16:rowId xmlns:a16="http://schemas.microsoft.com/office/drawing/2014/main" val="10003"/>
                  </a:ext>
                </a:extLst>
              </a:tr>
              <a:tr h="1101063">
                <a:tc>
                  <a:txBody>
                    <a:bodyPr/>
                    <a:lstStyle/>
                    <a:p>
                      <a:r>
                        <a:rPr lang="fi-FI" sz="2000" b="1" dirty="0">
                          <a:solidFill>
                            <a:srgbClr val="D05F12"/>
                          </a:solidFill>
                        </a:rPr>
                        <a:t>Valim</a:t>
                      </a:r>
                      <a:endParaRPr lang="en-GB" sz="2000" dirty="0"/>
                    </a:p>
                  </a:txBody>
                  <a:tcPr/>
                </a:tc>
                <a:tc>
                  <a:txBody>
                    <a:bodyPr/>
                    <a:lstStyle/>
                    <a:p>
                      <a:r>
                        <a:rPr lang="et-EE" sz="2000" dirty="0"/>
                        <a:t>N=800 vanusevahemikus 18 – 74 aastat </a:t>
                      </a:r>
                    </a:p>
                    <a:p>
                      <a:r>
                        <a:rPr lang="et-EE" sz="2000" dirty="0"/>
                        <a:t>Valimi jaotus kujundati Eesti elanikkonna suhtes proportsionaalselt vastavalt soo, vanuse, peamise suhtluskeele ja maakonna tunnustele</a:t>
                      </a:r>
                    </a:p>
                  </a:txBody>
                  <a:tcPr/>
                </a:tc>
                <a:extLst>
                  <a:ext uri="{0D108BD9-81ED-4DB2-BD59-A6C34878D82A}">
                    <a16:rowId xmlns:a16="http://schemas.microsoft.com/office/drawing/2014/main" val="10004"/>
                  </a:ext>
                </a:extLst>
              </a:tr>
              <a:tr h="767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D05F12"/>
                          </a:solidFill>
                        </a:rPr>
                        <a:t>Uuringu </a:t>
                      </a:r>
                      <a:r>
                        <a:rPr lang="et-EE" sz="2000" b="1" noProof="0" dirty="0">
                          <a:solidFill>
                            <a:srgbClr val="D05F12"/>
                          </a:solidFill>
                        </a:rPr>
                        <a:t>eesmärk</a:t>
                      </a:r>
                      <a:endParaRPr lang="et-EE" sz="20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2000" dirty="0">
                          <a:solidFill>
                            <a:schemeClr val="tx1"/>
                          </a:solidFill>
                        </a:rPr>
                        <a:t>Mõõta</a:t>
                      </a:r>
                      <a:r>
                        <a:rPr lang="en-GB" sz="2000" dirty="0">
                          <a:solidFill>
                            <a:schemeClr val="tx1"/>
                          </a:solidFill>
                        </a:rPr>
                        <a:t> </a:t>
                      </a:r>
                      <a:r>
                        <a:rPr lang="et-EE" sz="2000" noProof="0" dirty="0">
                          <a:solidFill>
                            <a:schemeClr val="tx1"/>
                          </a:solidFill>
                        </a:rPr>
                        <a:t>tarbijate usaldust Eestis tarbitava toidu ohutuse suhtes</a:t>
                      </a:r>
                      <a:r>
                        <a:rPr lang="et-EE" sz="2000" dirty="0">
                          <a:solidFill>
                            <a:schemeClr val="tx1"/>
                          </a:solidFill>
                        </a:rPr>
                        <a:t>,</a:t>
                      </a:r>
                      <a:r>
                        <a:rPr lang="et-EE" sz="2000" baseline="0" dirty="0">
                          <a:solidFill>
                            <a:schemeClr val="tx1"/>
                          </a:solidFill>
                        </a:rPr>
                        <a:t> mille põhjal leitakse</a:t>
                      </a:r>
                      <a:endParaRPr lang="en-GB" sz="20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tx1"/>
                          </a:solidFill>
                        </a:rPr>
                        <a:t>„</a:t>
                      </a:r>
                      <a:r>
                        <a:rPr lang="et-EE" sz="2000" noProof="0" dirty="0">
                          <a:solidFill>
                            <a:schemeClr val="tx1"/>
                          </a:solidFill>
                        </a:rPr>
                        <a:t>Tarbija kindlustunde indeks</a:t>
                      </a:r>
                      <a:r>
                        <a:rPr lang="en-GB" sz="2000" dirty="0">
                          <a:solidFill>
                            <a:schemeClr val="tx1"/>
                          </a:solidFill>
                        </a:rPr>
                        <a:t>“ </a:t>
                      </a:r>
                    </a:p>
                  </a:txBody>
                  <a:tcPr/>
                </a:tc>
                <a:extLst>
                  <a:ext uri="{0D108BD9-81ED-4DB2-BD59-A6C34878D82A}">
                    <a16:rowId xmlns:a16="http://schemas.microsoft.com/office/drawing/2014/main" val="1663148375"/>
                  </a:ext>
                </a:extLst>
              </a:tr>
              <a:tr h="861814">
                <a:tc>
                  <a:txBody>
                    <a:bodyPr/>
                    <a:lstStyle/>
                    <a:p>
                      <a:r>
                        <a:rPr lang="et-EE" sz="2000" b="1" dirty="0">
                          <a:solidFill>
                            <a:srgbClr val="D05F12"/>
                          </a:solidFill>
                        </a:rPr>
                        <a:t>Esitatav materjal</a:t>
                      </a:r>
                      <a:endParaRPr lang="en-GB" sz="2000" b="1" dirty="0">
                        <a:solidFill>
                          <a:srgbClr val="D05F12"/>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2000" dirty="0">
                          <a:solidFill>
                            <a:schemeClr val="tx1"/>
                          </a:solidFill>
                        </a:rPr>
                        <a:t>Käesolevas materjalis esitatakse küsitluse tulemused ja selle kokkuvõtted. Tarbijate kindlustunde indeksi </a:t>
                      </a:r>
                      <a:r>
                        <a:rPr lang="et-EE" sz="2000" kern="1200" baseline="0" dirty="0">
                          <a:solidFill>
                            <a:schemeClr val="tx1"/>
                          </a:solidFill>
                          <a:effectLst/>
                          <a:latin typeface="+mn-lt"/>
                          <a:ea typeface="+mn-ea"/>
                          <a:cs typeface="+mn-cs"/>
                        </a:rPr>
                        <a:t>leiab uuringu tellija koostöös oma partneriga. Eraldi esitatakse Tellijale küsitluse algandmete fail ning vastuste risttabelid vastajate sotsiaal-demograafiliste tunnuste lõikes.</a:t>
                      </a:r>
                      <a:endParaRPr lang="en-GB" sz="2000" dirty="0">
                        <a:solidFill>
                          <a:schemeClr val="tx1"/>
                        </a:solidFill>
                      </a:endParaRPr>
                    </a:p>
                  </a:txBody>
                  <a:tcPr/>
                </a:tc>
                <a:extLst>
                  <a:ext uri="{0D108BD9-81ED-4DB2-BD59-A6C34878D82A}">
                    <a16:rowId xmlns:a16="http://schemas.microsoft.com/office/drawing/2014/main" val="10006"/>
                  </a:ext>
                </a:extLst>
              </a:tr>
              <a:tr h="767408">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2000" b="1" dirty="0">
                          <a:solidFill>
                            <a:srgbClr val="D05F12"/>
                          </a:solidFill>
                        </a:rPr>
                        <a:t>Küsimustik                  </a:t>
                      </a:r>
                      <a:r>
                        <a:rPr lang="et-EE" sz="2000" b="0" dirty="0">
                          <a:solidFill>
                            <a:schemeClr val="tx1"/>
                          </a:solidFill>
                        </a:rPr>
                        <a:t>Uuringu küsimustik on koostatud ja esitatud Tellija poolt ning seda uuringu läbiviija</a:t>
                      </a:r>
                    </a:p>
                    <a:p>
                      <a:pPr marL="0" marR="0" lvl="0" indent="0" algn="l" defTabSz="914400" rtl="0" eaLnBrk="1" fontAlgn="auto" latinLnBrk="0" hangingPunct="1">
                        <a:lnSpc>
                          <a:spcPct val="100000"/>
                        </a:lnSpc>
                        <a:spcBef>
                          <a:spcPts val="0"/>
                        </a:spcBef>
                        <a:spcAft>
                          <a:spcPts val="0"/>
                        </a:spcAft>
                        <a:buClrTx/>
                        <a:buSzTx/>
                        <a:buFontTx/>
                        <a:buNone/>
                        <a:tabLst/>
                        <a:defRPr/>
                      </a:pPr>
                      <a:r>
                        <a:rPr lang="et-EE" sz="2000" b="0" dirty="0">
                          <a:solidFill>
                            <a:schemeClr val="tx1"/>
                          </a:solidFill>
                        </a:rPr>
                        <a:t>                                      muutnud ei ole    </a:t>
                      </a:r>
                    </a:p>
                  </a:txBody>
                  <a:tcPr/>
                </a:tc>
                <a:tc hMerge="1">
                  <a:txBody>
                    <a:bodyPr/>
                    <a:lstStyle/>
                    <a:p>
                      <a:endParaRPr lang="en-GB" dirty="0"/>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289680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0875A-BFAB-46A5-A9BB-4CDCB30DBC4C}"/>
              </a:ext>
            </a:extLst>
          </p:cNvPr>
          <p:cNvSpPr>
            <a:spLocks noGrp="1"/>
          </p:cNvSpPr>
          <p:nvPr>
            <p:ph type="title"/>
          </p:nvPr>
        </p:nvSpPr>
        <p:spPr>
          <a:xfrm>
            <a:off x="271680" y="185912"/>
            <a:ext cx="3728819" cy="1099191"/>
          </a:xfrm>
        </p:spPr>
        <p:txBody>
          <a:bodyPr>
            <a:normAutofit fontScale="90000"/>
          </a:bodyPr>
          <a:lstStyle/>
          <a:p>
            <a:r>
              <a:rPr lang="et-EE" dirty="0">
                <a:solidFill>
                  <a:schemeClr val="accent6">
                    <a:lumMod val="40000"/>
                    <a:lumOff val="60000"/>
                  </a:schemeClr>
                </a:solidFill>
              </a:rPr>
              <a:t>Põllumajandustootjate usaldamine toidu ohutuse osas</a:t>
            </a:r>
          </a:p>
        </p:txBody>
      </p:sp>
      <p:sp>
        <p:nvSpPr>
          <p:cNvPr id="3" name="Text Placeholder 2">
            <a:extLst>
              <a:ext uri="{FF2B5EF4-FFF2-40B4-BE49-F238E27FC236}">
                <a16:creationId xmlns:a16="http://schemas.microsoft.com/office/drawing/2014/main" id="{EE64B093-E0D3-4488-B8A8-CAD5568DF647}"/>
              </a:ext>
            </a:extLst>
          </p:cNvPr>
          <p:cNvSpPr>
            <a:spLocks noGrp="1"/>
          </p:cNvSpPr>
          <p:nvPr>
            <p:ph type="body" sz="quarter" idx="13"/>
          </p:nvPr>
        </p:nvSpPr>
        <p:spPr>
          <a:xfrm>
            <a:off x="271681" y="1828801"/>
            <a:ext cx="3495236" cy="4917989"/>
          </a:xfrm>
        </p:spPr>
        <p:txBody>
          <a:bodyPr>
            <a:normAutofit fontScale="92500" lnSpcReduction="10000"/>
          </a:bodyPr>
          <a:lstStyle/>
          <a:p>
            <a:r>
              <a:rPr lang="et-EE" dirty="0"/>
              <a:t>Usaldus põllumajandustootjatesse seoses toidu ohutusega on üldiselt olemas</a:t>
            </a:r>
          </a:p>
          <a:p>
            <a:r>
              <a:rPr lang="et-EE" dirty="0"/>
              <a:t>Mitteusaldavad hoiakud varieeruvad 13% ja 22% vahel</a:t>
            </a:r>
          </a:p>
          <a:p>
            <a:r>
              <a:rPr lang="et-EE" dirty="0"/>
              <a:t>Usaldus on suurem nende teadmiste suhtes toidu ohutuse tagamiseks (nõustub 60%, ei nõustu 13%) ning nende pädevuses kontrollida toidu ohutust (nõustub 54% ja ei nõustu 14%).</a:t>
            </a:r>
          </a:p>
          <a:p>
            <a:r>
              <a:rPr lang="et-EE" dirty="0"/>
              <a:t>Ülejäänud vaadeldud aspektides on põllumajandustootjate usaldamine madalam ning kergelt on ülekaalus kahevahel hoiak.</a:t>
            </a:r>
          </a:p>
          <a:p>
            <a:r>
              <a:rPr lang="et-EE" dirty="0"/>
              <a:t>Kokkuvõttes – pädevust ja teadmisi usaldatakse enam kui tegelikku käitumist</a:t>
            </a:r>
          </a:p>
          <a:p>
            <a:endParaRPr lang="et-EE" dirty="0"/>
          </a:p>
        </p:txBody>
      </p:sp>
      <p:sp>
        <p:nvSpPr>
          <p:cNvPr id="4" name="Subtitle 3">
            <a:extLst>
              <a:ext uri="{FF2B5EF4-FFF2-40B4-BE49-F238E27FC236}">
                <a16:creationId xmlns:a16="http://schemas.microsoft.com/office/drawing/2014/main" id="{EA43BA45-7A88-4E96-A8BA-BD62F1BEC9F7}"/>
              </a:ext>
            </a:extLst>
          </p:cNvPr>
          <p:cNvSpPr>
            <a:spLocks noGrp="1"/>
          </p:cNvSpPr>
          <p:nvPr>
            <p:ph type="subTitle" idx="1"/>
          </p:nvPr>
        </p:nvSpPr>
        <p:spPr>
          <a:xfrm>
            <a:off x="271680" y="1134861"/>
            <a:ext cx="3495236" cy="693940"/>
          </a:xfrm>
        </p:spPr>
        <p:txBody>
          <a:bodyPr/>
          <a:lstStyle/>
          <a:p>
            <a:r>
              <a:rPr lang="et-EE" dirty="0"/>
              <a:t>% kõikidest vastanutest</a:t>
            </a:r>
          </a:p>
        </p:txBody>
      </p:sp>
      <p:graphicFrame>
        <p:nvGraphicFramePr>
          <p:cNvPr id="6" name="Chart 5">
            <a:extLst>
              <a:ext uri="{FF2B5EF4-FFF2-40B4-BE49-F238E27FC236}">
                <a16:creationId xmlns:a16="http://schemas.microsoft.com/office/drawing/2014/main" id="{5A3078FB-11A4-46CA-BC44-489CD8AD6CAC}"/>
              </a:ext>
            </a:extLst>
          </p:cNvPr>
          <p:cNvGraphicFramePr>
            <a:graphicFrameLocks/>
          </p:cNvGraphicFramePr>
          <p:nvPr>
            <p:extLst>
              <p:ext uri="{D42A27DB-BD31-4B8C-83A1-F6EECF244321}">
                <p14:modId xmlns:p14="http://schemas.microsoft.com/office/powerpoint/2010/main" val="1561188208"/>
              </p:ext>
            </p:extLst>
          </p:nvPr>
        </p:nvGraphicFramePr>
        <p:xfrm>
          <a:off x="4937287" y="791308"/>
          <a:ext cx="6975595" cy="476161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26458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D873D-35F2-4F50-A73F-F2055CB79D05}"/>
              </a:ext>
            </a:extLst>
          </p:cNvPr>
          <p:cNvSpPr>
            <a:spLocks noGrp="1"/>
          </p:cNvSpPr>
          <p:nvPr>
            <p:ph type="title"/>
          </p:nvPr>
        </p:nvSpPr>
        <p:spPr>
          <a:xfrm>
            <a:off x="271680" y="185912"/>
            <a:ext cx="3678019" cy="1198045"/>
          </a:xfrm>
        </p:spPr>
        <p:txBody>
          <a:bodyPr>
            <a:normAutofit fontScale="90000"/>
          </a:bodyPr>
          <a:lstStyle/>
          <a:p>
            <a:r>
              <a:rPr lang="et-EE" dirty="0">
                <a:solidFill>
                  <a:schemeClr val="accent6">
                    <a:lumMod val="40000"/>
                    <a:lumOff val="60000"/>
                  </a:schemeClr>
                </a:solidFill>
              </a:rPr>
              <a:t>Põllumajandustootjate usaldamine toidu ohutuse osas</a:t>
            </a:r>
          </a:p>
        </p:txBody>
      </p:sp>
      <p:sp>
        <p:nvSpPr>
          <p:cNvPr id="3" name="Text Placeholder 2">
            <a:extLst>
              <a:ext uri="{FF2B5EF4-FFF2-40B4-BE49-F238E27FC236}">
                <a16:creationId xmlns:a16="http://schemas.microsoft.com/office/drawing/2014/main" id="{1F6E6F7E-4ED6-4C7C-8C00-BC7D88D176BA}"/>
              </a:ext>
            </a:extLst>
          </p:cNvPr>
          <p:cNvSpPr>
            <a:spLocks noGrp="1"/>
          </p:cNvSpPr>
          <p:nvPr>
            <p:ph type="body" sz="quarter" idx="13"/>
          </p:nvPr>
        </p:nvSpPr>
        <p:spPr/>
        <p:txBody>
          <a:bodyPr/>
          <a:lstStyle/>
          <a:p>
            <a:r>
              <a:rPr lang="et-EE" dirty="0"/>
              <a:t>Soo lõikes märkimisväärseid erinevusi hinnangutes ei ole</a:t>
            </a:r>
          </a:p>
        </p:txBody>
      </p:sp>
      <p:sp>
        <p:nvSpPr>
          <p:cNvPr id="4" name="Subtitle 3">
            <a:extLst>
              <a:ext uri="{FF2B5EF4-FFF2-40B4-BE49-F238E27FC236}">
                <a16:creationId xmlns:a16="http://schemas.microsoft.com/office/drawing/2014/main" id="{96FFB2D5-7BB1-459E-B625-3496E911C262}"/>
              </a:ext>
            </a:extLst>
          </p:cNvPr>
          <p:cNvSpPr>
            <a:spLocks noGrp="1"/>
          </p:cNvSpPr>
          <p:nvPr>
            <p:ph type="subTitle" idx="1"/>
          </p:nvPr>
        </p:nvSpPr>
        <p:spPr/>
        <p:txBody>
          <a:bodyPr/>
          <a:lstStyle/>
          <a:p>
            <a:r>
              <a:rPr lang="et-EE" dirty="0"/>
              <a:t>% kõikidest vastanutest. Soo lõikes</a:t>
            </a:r>
          </a:p>
        </p:txBody>
      </p:sp>
      <p:graphicFrame>
        <p:nvGraphicFramePr>
          <p:cNvPr id="7" name="Chart 6">
            <a:extLst>
              <a:ext uri="{FF2B5EF4-FFF2-40B4-BE49-F238E27FC236}">
                <a16:creationId xmlns:a16="http://schemas.microsoft.com/office/drawing/2014/main" id="{00000000-0008-0000-0600-000004000000}"/>
              </a:ext>
            </a:extLst>
          </p:cNvPr>
          <p:cNvGraphicFramePr>
            <a:graphicFrameLocks/>
          </p:cNvGraphicFramePr>
          <p:nvPr>
            <p:extLst>
              <p:ext uri="{D42A27DB-BD31-4B8C-83A1-F6EECF244321}">
                <p14:modId xmlns:p14="http://schemas.microsoft.com/office/powerpoint/2010/main" val="3364575177"/>
              </p:ext>
            </p:extLst>
          </p:nvPr>
        </p:nvGraphicFramePr>
        <p:xfrm>
          <a:off x="4360986" y="-668216"/>
          <a:ext cx="7315200" cy="782515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500634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F8EC1-2375-4B92-91AF-BF6109B81ACB}"/>
              </a:ext>
            </a:extLst>
          </p:cNvPr>
          <p:cNvSpPr>
            <a:spLocks noGrp="1"/>
          </p:cNvSpPr>
          <p:nvPr>
            <p:ph type="title"/>
          </p:nvPr>
        </p:nvSpPr>
        <p:spPr>
          <a:xfrm>
            <a:off x="271680" y="185912"/>
            <a:ext cx="3665319" cy="1271736"/>
          </a:xfrm>
        </p:spPr>
        <p:txBody>
          <a:bodyPr>
            <a:normAutofit/>
          </a:bodyPr>
          <a:lstStyle/>
          <a:p>
            <a:r>
              <a:rPr lang="et-EE" dirty="0">
                <a:solidFill>
                  <a:schemeClr val="accent6">
                    <a:lumMod val="40000"/>
                    <a:lumOff val="60000"/>
                  </a:schemeClr>
                </a:solidFill>
              </a:rPr>
              <a:t>Põllumajandustootjate usaldamine toidu ohutuse osas</a:t>
            </a:r>
          </a:p>
        </p:txBody>
      </p:sp>
      <p:sp>
        <p:nvSpPr>
          <p:cNvPr id="4" name="Subtitle 3">
            <a:extLst>
              <a:ext uri="{FF2B5EF4-FFF2-40B4-BE49-F238E27FC236}">
                <a16:creationId xmlns:a16="http://schemas.microsoft.com/office/drawing/2014/main" id="{D63F236A-50E1-40B3-86CD-2CD1BC1D5AB0}"/>
              </a:ext>
            </a:extLst>
          </p:cNvPr>
          <p:cNvSpPr>
            <a:spLocks noGrp="1"/>
          </p:cNvSpPr>
          <p:nvPr>
            <p:ph type="subTitle" idx="1"/>
          </p:nvPr>
        </p:nvSpPr>
        <p:spPr>
          <a:xfrm>
            <a:off x="271680" y="1496986"/>
            <a:ext cx="3495236" cy="1545317"/>
          </a:xfrm>
        </p:spPr>
        <p:txBody>
          <a:bodyPr>
            <a:normAutofit lnSpcReduction="10000"/>
          </a:bodyPr>
          <a:lstStyle/>
          <a:p>
            <a:r>
              <a:rPr lang="et-EE" dirty="0"/>
              <a:t>Vanuse lõikes samuti märkimisväärseid erinevusi ei ole. Vaid aususe, reaalse tegevuse ja avatuse osas on vanima rühma hinnangud keskmisest leebemad (vt järgmine slaid)</a:t>
            </a:r>
          </a:p>
          <a:p>
            <a:endParaRPr lang="et-EE" dirty="0"/>
          </a:p>
        </p:txBody>
      </p:sp>
      <p:graphicFrame>
        <p:nvGraphicFramePr>
          <p:cNvPr id="12" name="Chart 11">
            <a:extLst>
              <a:ext uri="{FF2B5EF4-FFF2-40B4-BE49-F238E27FC236}">
                <a16:creationId xmlns:a16="http://schemas.microsoft.com/office/drawing/2014/main" id="{00000000-0008-0000-0600-000005000000}"/>
              </a:ext>
            </a:extLst>
          </p:cNvPr>
          <p:cNvGraphicFramePr>
            <a:graphicFrameLocks/>
          </p:cNvGraphicFramePr>
          <p:nvPr>
            <p:extLst>
              <p:ext uri="{D42A27DB-BD31-4B8C-83A1-F6EECF244321}">
                <p14:modId xmlns:p14="http://schemas.microsoft.com/office/powerpoint/2010/main" val="2097081179"/>
              </p:ext>
            </p:extLst>
          </p:nvPr>
        </p:nvGraphicFramePr>
        <p:xfrm>
          <a:off x="4219334" y="-200165"/>
          <a:ext cx="8071338" cy="725832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61564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00638-BB10-43B4-8357-DB5B73F26ABA}"/>
              </a:ext>
            </a:extLst>
          </p:cNvPr>
          <p:cNvSpPr>
            <a:spLocks noGrp="1"/>
          </p:cNvSpPr>
          <p:nvPr>
            <p:ph type="title"/>
          </p:nvPr>
        </p:nvSpPr>
        <p:spPr>
          <a:xfrm>
            <a:off x="271680" y="185912"/>
            <a:ext cx="3665319" cy="1307294"/>
          </a:xfrm>
        </p:spPr>
        <p:txBody>
          <a:bodyPr>
            <a:normAutofit/>
          </a:bodyPr>
          <a:lstStyle/>
          <a:p>
            <a:r>
              <a:rPr lang="et-EE" dirty="0">
                <a:solidFill>
                  <a:schemeClr val="accent6">
                    <a:lumMod val="40000"/>
                    <a:lumOff val="60000"/>
                  </a:schemeClr>
                </a:solidFill>
              </a:rPr>
              <a:t>Põllumajandustootjate usaldamine toidu ohutuse osas</a:t>
            </a:r>
          </a:p>
        </p:txBody>
      </p:sp>
      <p:sp>
        <p:nvSpPr>
          <p:cNvPr id="4" name="Subtitle 3">
            <a:extLst>
              <a:ext uri="{FF2B5EF4-FFF2-40B4-BE49-F238E27FC236}">
                <a16:creationId xmlns:a16="http://schemas.microsoft.com/office/drawing/2014/main" id="{0CA84D64-0952-4591-93C4-03C3A0F56A7B}"/>
              </a:ext>
            </a:extLst>
          </p:cNvPr>
          <p:cNvSpPr>
            <a:spLocks noGrp="1"/>
          </p:cNvSpPr>
          <p:nvPr>
            <p:ph type="subTitle" idx="1"/>
          </p:nvPr>
        </p:nvSpPr>
        <p:spPr>
          <a:xfrm>
            <a:off x="356721" y="1493206"/>
            <a:ext cx="3495236" cy="827881"/>
          </a:xfrm>
        </p:spPr>
        <p:txBody>
          <a:bodyPr/>
          <a:lstStyle/>
          <a:p>
            <a:r>
              <a:rPr lang="et-EE" dirty="0"/>
              <a:t>Vanuse lõikes</a:t>
            </a:r>
          </a:p>
        </p:txBody>
      </p:sp>
      <p:graphicFrame>
        <p:nvGraphicFramePr>
          <p:cNvPr id="10" name="Chart 9">
            <a:extLst>
              <a:ext uri="{FF2B5EF4-FFF2-40B4-BE49-F238E27FC236}">
                <a16:creationId xmlns:a16="http://schemas.microsoft.com/office/drawing/2014/main" id="{00000000-0008-0000-0600-000008000000}"/>
              </a:ext>
            </a:extLst>
          </p:cNvPr>
          <p:cNvGraphicFramePr>
            <a:graphicFrameLocks/>
          </p:cNvGraphicFramePr>
          <p:nvPr>
            <p:extLst>
              <p:ext uri="{D42A27DB-BD31-4B8C-83A1-F6EECF244321}">
                <p14:modId xmlns:p14="http://schemas.microsoft.com/office/powerpoint/2010/main" val="834814782"/>
              </p:ext>
            </p:extLst>
          </p:nvPr>
        </p:nvGraphicFramePr>
        <p:xfrm>
          <a:off x="4430349" y="-303335"/>
          <a:ext cx="7649308" cy="746466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52650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E018870-8E1C-46BA-978F-FE03D91DDD77}"/>
              </a:ext>
            </a:extLst>
          </p:cNvPr>
          <p:cNvSpPr>
            <a:spLocks noGrp="1"/>
          </p:cNvSpPr>
          <p:nvPr>
            <p:ph type="body" sz="quarter" idx="13"/>
          </p:nvPr>
        </p:nvSpPr>
        <p:spPr/>
        <p:txBody>
          <a:bodyPr/>
          <a:lstStyle/>
          <a:p>
            <a:r>
              <a:rPr lang="et-EE" dirty="0"/>
              <a:t>Eestikeelsed vastajad on veidi paremate hinnangutega</a:t>
            </a:r>
          </a:p>
        </p:txBody>
      </p:sp>
      <p:sp>
        <p:nvSpPr>
          <p:cNvPr id="4" name="Subtitle 3">
            <a:extLst>
              <a:ext uri="{FF2B5EF4-FFF2-40B4-BE49-F238E27FC236}">
                <a16:creationId xmlns:a16="http://schemas.microsoft.com/office/drawing/2014/main" id="{91128935-6271-4320-9277-F90C9C2F6FF8}"/>
              </a:ext>
            </a:extLst>
          </p:cNvPr>
          <p:cNvSpPr>
            <a:spLocks noGrp="1"/>
          </p:cNvSpPr>
          <p:nvPr>
            <p:ph type="subTitle" idx="1"/>
          </p:nvPr>
        </p:nvSpPr>
        <p:spPr>
          <a:xfrm>
            <a:off x="331213" y="1391016"/>
            <a:ext cx="3495236" cy="827881"/>
          </a:xfrm>
        </p:spPr>
        <p:txBody>
          <a:bodyPr/>
          <a:lstStyle/>
          <a:p>
            <a:r>
              <a:rPr lang="et-EE" dirty="0"/>
              <a:t>% kõikidest vastanutest. Peamise suhtluskeele lõikes</a:t>
            </a:r>
          </a:p>
        </p:txBody>
      </p:sp>
      <p:sp>
        <p:nvSpPr>
          <p:cNvPr id="9" name="Text Placeholder 2">
            <a:extLst>
              <a:ext uri="{FF2B5EF4-FFF2-40B4-BE49-F238E27FC236}">
                <a16:creationId xmlns:a16="http://schemas.microsoft.com/office/drawing/2014/main" id="{4EBFD925-5A8A-4BB4-8DB0-EE631FF58C1D}"/>
              </a:ext>
            </a:extLst>
          </p:cNvPr>
          <p:cNvSpPr>
            <a:spLocks noGrp="1"/>
          </p:cNvSpPr>
          <p:nvPr>
            <p:ph type="title"/>
          </p:nvPr>
        </p:nvSpPr>
        <p:spPr>
          <a:xfrm>
            <a:off x="271463" y="185737"/>
            <a:ext cx="3614737" cy="1297073"/>
          </a:xfrm>
        </p:spPr>
        <p:txBody>
          <a:bodyPr>
            <a:normAutofit/>
          </a:bodyPr>
          <a:lstStyle/>
          <a:p>
            <a:r>
              <a:rPr lang="et-EE" dirty="0">
                <a:solidFill>
                  <a:schemeClr val="accent6">
                    <a:lumMod val="40000"/>
                    <a:lumOff val="60000"/>
                  </a:schemeClr>
                </a:solidFill>
              </a:rPr>
              <a:t>Põllumajandustootjate usaldamine toidu ohutuse osas</a:t>
            </a:r>
          </a:p>
        </p:txBody>
      </p:sp>
      <p:graphicFrame>
        <p:nvGraphicFramePr>
          <p:cNvPr id="8" name="Chart 7">
            <a:extLst>
              <a:ext uri="{FF2B5EF4-FFF2-40B4-BE49-F238E27FC236}">
                <a16:creationId xmlns:a16="http://schemas.microsoft.com/office/drawing/2014/main" id="{00000000-0008-0000-0600-000006000000}"/>
              </a:ext>
            </a:extLst>
          </p:cNvPr>
          <p:cNvGraphicFramePr>
            <a:graphicFrameLocks/>
          </p:cNvGraphicFramePr>
          <p:nvPr>
            <p:extLst>
              <p:ext uri="{D42A27DB-BD31-4B8C-83A1-F6EECF244321}">
                <p14:modId xmlns:p14="http://schemas.microsoft.com/office/powerpoint/2010/main" val="2597789785"/>
              </p:ext>
            </p:extLst>
          </p:nvPr>
        </p:nvGraphicFramePr>
        <p:xfrm>
          <a:off x="3945950" y="-1085851"/>
          <a:ext cx="8305801" cy="833071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553222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8D802-19E0-47A7-A28E-C90380AFAAEA}"/>
              </a:ext>
            </a:extLst>
          </p:cNvPr>
          <p:cNvSpPr>
            <a:spLocks noGrp="1"/>
          </p:cNvSpPr>
          <p:nvPr>
            <p:ph type="title"/>
          </p:nvPr>
        </p:nvSpPr>
        <p:spPr>
          <a:xfrm>
            <a:off x="271680" y="185912"/>
            <a:ext cx="3690720" cy="1171619"/>
          </a:xfrm>
        </p:spPr>
        <p:txBody>
          <a:bodyPr>
            <a:normAutofit fontScale="90000"/>
          </a:bodyPr>
          <a:lstStyle/>
          <a:p>
            <a:r>
              <a:rPr lang="et-EE" dirty="0">
                <a:solidFill>
                  <a:schemeClr val="accent6">
                    <a:lumMod val="40000"/>
                    <a:lumOff val="60000"/>
                  </a:schemeClr>
                </a:solidFill>
              </a:rPr>
              <a:t>Põllumajandustootjate usaldamine toidu ohutuse osas</a:t>
            </a:r>
          </a:p>
        </p:txBody>
      </p:sp>
      <p:sp>
        <p:nvSpPr>
          <p:cNvPr id="3" name="Text Placeholder 2">
            <a:extLst>
              <a:ext uri="{FF2B5EF4-FFF2-40B4-BE49-F238E27FC236}">
                <a16:creationId xmlns:a16="http://schemas.microsoft.com/office/drawing/2014/main" id="{F341A09E-5DEE-4501-9380-A1DB7EABCF33}"/>
              </a:ext>
            </a:extLst>
          </p:cNvPr>
          <p:cNvSpPr>
            <a:spLocks noGrp="1"/>
          </p:cNvSpPr>
          <p:nvPr>
            <p:ph type="body" sz="quarter" idx="13"/>
          </p:nvPr>
        </p:nvSpPr>
        <p:spPr>
          <a:xfrm>
            <a:off x="271680" y="2295931"/>
            <a:ext cx="3495236" cy="3650219"/>
          </a:xfrm>
        </p:spPr>
        <p:txBody>
          <a:bodyPr/>
          <a:lstStyle/>
          <a:p>
            <a:r>
              <a:rPr lang="et-EE" dirty="0"/>
              <a:t>Ka Põllumajandustootjate usaldamine on Kesk-Eestis keskmisest kõrgem</a:t>
            </a:r>
          </a:p>
        </p:txBody>
      </p:sp>
      <p:sp>
        <p:nvSpPr>
          <p:cNvPr id="4" name="Subtitle 3">
            <a:extLst>
              <a:ext uri="{FF2B5EF4-FFF2-40B4-BE49-F238E27FC236}">
                <a16:creationId xmlns:a16="http://schemas.microsoft.com/office/drawing/2014/main" id="{186632B6-E68D-4984-9329-5DC6447C4DBB}"/>
              </a:ext>
            </a:extLst>
          </p:cNvPr>
          <p:cNvSpPr>
            <a:spLocks noGrp="1"/>
          </p:cNvSpPr>
          <p:nvPr>
            <p:ph type="subTitle" idx="1"/>
          </p:nvPr>
        </p:nvSpPr>
        <p:spPr>
          <a:xfrm>
            <a:off x="271681" y="1579704"/>
            <a:ext cx="3495236" cy="827881"/>
          </a:xfrm>
        </p:spPr>
        <p:txBody>
          <a:bodyPr/>
          <a:lstStyle/>
          <a:p>
            <a:r>
              <a:rPr lang="et-EE" dirty="0"/>
              <a:t>% kõikidest vastanutest. Elukoha lõikes</a:t>
            </a:r>
          </a:p>
        </p:txBody>
      </p:sp>
      <p:graphicFrame>
        <p:nvGraphicFramePr>
          <p:cNvPr id="8" name="Chart 7">
            <a:extLst>
              <a:ext uri="{FF2B5EF4-FFF2-40B4-BE49-F238E27FC236}">
                <a16:creationId xmlns:a16="http://schemas.microsoft.com/office/drawing/2014/main" id="{00000000-0008-0000-0600-000007000000}"/>
              </a:ext>
            </a:extLst>
          </p:cNvPr>
          <p:cNvGraphicFramePr>
            <a:graphicFrameLocks/>
          </p:cNvGraphicFramePr>
          <p:nvPr>
            <p:extLst>
              <p:ext uri="{D42A27DB-BD31-4B8C-83A1-F6EECF244321}">
                <p14:modId xmlns:p14="http://schemas.microsoft.com/office/powerpoint/2010/main" val="1280536893"/>
              </p:ext>
            </p:extLst>
          </p:nvPr>
        </p:nvGraphicFramePr>
        <p:xfrm>
          <a:off x="3962400" y="-888023"/>
          <a:ext cx="8229600" cy="80801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205871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8284763F-FA45-4216-8320-C856E7A196E7}"/>
              </a:ext>
            </a:extLst>
          </p:cNvPr>
          <p:cNvSpPr>
            <a:spLocks noGrp="1"/>
          </p:cNvSpPr>
          <p:nvPr>
            <p:ph type="subTitle" idx="1"/>
          </p:nvPr>
        </p:nvSpPr>
        <p:spPr>
          <a:xfrm>
            <a:off x="148113" y="1775293"/>
            <a:ext cx="3495236" cy="827881"/>
          </a:xfrm>
        </p:spPr>
        <p:txBody>
          <a:bodyPr/>
          <a:lstStyle/>
          <a:p>
            <a:r>
              <a:rPr lang="et-EE" dirty="0"/>
              <a:t>% kõikidest vastanutest. Elukoha lõikes</a:t>
            </a:r>
          </a:p>
        </p:txBody>
      </p:sp>
      <p:sp>
        <p:nvSpPr>
          <p:cNvPr id="11" name="Text Placeholder 2">
            <a:extLst>
              <a:ext uri="{FF2B5EF4-FFF2-40B4-BE49-F238E27FC236}">
                <a16:creationId xmlns:a16="http://schemas.microsoft.com/office/drawing/2014/main" id="{FBA4765F-B9AF-4BB4-B20C-A00FED28F398}"/>
              </a:ext>
            </a:extLst>
          </p:cNvPr>
          <p:cNvSpPr>
            <a:spLocks noGrp="1"/>
          </p:cNvSpPr>
          <p:nvPr>
            <p:ph type="title"/>
          </p:nvPr>
        </p:nvSpPr>
        <p:spPr>
          <a:xfrm>
            <a:off x="271463" y="185737"/>
            <a:ext cx="3620915" cy="1235289"/>
          </a:xfrm>
        </p:spPr>
        <p:txBody>
          <a:bodyPr>
            <a:normAutofit fontScale="90000"/>
          </a:bodyPr>
          <a:lstStyle/>
          <a:p>
            <a:r>
              <a:rPr lang="et-EE" dirty="0">
                <a:solidFill>
                  <a:schemeClr val="accent6">
                    <a:lumMod val="40000"/>
                    <a:lumOff val="60000"/>
                  </a:schemeClr>
                </a:solidFill>
              </a:rPr>
              <a:t>Põllumajandustootjate usaldamine toidu ohutuse osas</a:t>
            </a:r>
          </a:p>
        </p:txBody>
      </p:sp>
      <p:graphicFrame>
        <p:nvGraphicFramePr>
          <p:cNvPr id="9" name="Chart 8">
            <a:extLst>
              <a:ext uri="{FF2B5EF4-FFF2-40B4-BE49-F238E27FC236}">
                <a16:creationId xmlns:a16="http://schemas.microsoft.com/office/drawing/2014/main" id="{00000000-0008-0000-0600-000009000000}"/>
              </a:ext>
            </a:extLst>
          </p:cNvPr>
          <p:cNvGraphicFramePr>
            <a:graphicFrameLocks/>
          </p:cNvGraphicFramePr>
          <p:nvPr>
            <p:extLst>
              <p:ext uri="{D42A27DB-BD31-4B8C-83A1-F6EECF244321}">
                <p14:modId xmlns:p14="http://schemas.microsoft.com/office/powerpoint/2010/main" val="1333784581"/>
              </p:ext>
            </p:extLst>
          </p:nvPr>
        </p:nvGraphicFramePr>
        <p:xfrm>
          <a:off x="3997253" y="-1652953"/>
          <a:ext cx="8428892" cy="880989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04357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D3A67-EA9A-46C8-8063-22B075CE23BD}"/>
              </a:ext>
            </a:extLst>
          </p:cNvPr>
          <p:cNvSpPr>
            <a:spLocks noGrp="1"/>
          </p:cNvSpPr>
          <p:nvPr>
            <p:ph type="title"/>
          </p:nvPr>
        </p:nvSpPr>
        <p:spPr>
          <a:xfrm>
            <a:off x="0" y="185912"/>
            <a:ext cx="4076700" cy="1309256"/>
          </a:xfrm>
        </p:spPr>
        <p:txBody>
          <a:bodyPr>
            <a:normAutofit/>
          </a:bodyPr>
          <a:lstStyle/>
          <a:p>
            <a:r>
              <a:rPr lang="et-EE" dirty="0">
                <a:solidFill>
                  <a:schemeClr val="accent1">
                    <a:lumMod val="40000"/>
                    <a:lumOff val="60000"/>
                  </a:schemeClr>
                </a:solidFill>
              </a:rPr>
              <a:t>Toidukäitlemisettevõtjate usaldamine toidu ohutuse osas</a:t>
            </a:r>
          </a:p>
        </p:txBody>
      </p:sp>
      <p:sp>
        <p:nvSpPr>
          <p:cNvPr id="3" name="Text Placeholder 2">
            <a:extLst>
              <a:ext uri="{FF2B5EF4-FFF2-40B4-BE49-F238E27FC236}">
                <a16:creationId xmlns:a16="http://schemas.microsoft.com/office/drawing/2014/main" id="{4FAC71C2-87F8-458F-B722-EF4B2EC252C1}"/>
              </a:ext>
            </a:extLst>
          </p:cNvPr>
          <p:cNvSpPr>
            <a:spLocks noGrp="1"/>
          </p:cNvSpPr>
          <p:nvPr>
            <p:ph type="body" sz="quarter" idx="13"/>
          </p:nvPr>
        </p:nvSpPr>
        <p:spPr/>
        <p:txBody>
          <a:bodyPr/>
          <a:lstStyle/>
          <a:p>
            <a:r>
              <a:rPr lang="et-EE" dirty="0"/>
              <a:t>Usalduse hinnangud toidukäitlemisettevõtjatele toidu ohutuse teemal järgivad sama mustrit mis põllumajandustootjate suhtes: pädevust ja teadmisi hinnatakse kõrgemalt kui tegelikku käitumist</a:t>
            </a:r>
          </a:p>
          <a:p>
            <a:r>
              <a:rPr lang="et-EE" dirty="0"/>
              <a:t>Ka siin ei ole soo ja vanuse lõikes märkimisväärseid erinevusi. Ka keele lõikes on erinevused väikesed (eelmises uuringus olid eestikeelsed mõnevõrra usaldavamad)</a:t>
            </a:r>
          </a:p>
          <a:p>
            <a:pPr marL="0" indent="0">
              <a:buNone/>
            </a:pPr>
            <a:r>
              <a:rPr lang="et-EE" i="1" dirty="0"/>
              <a:t>Vt järgmised slaidid</a:t>
            </a:r>
          </a:p>
          <a:p>
            <a:endParaRPr lang="et-EE" dirty="0"/>
          </a:p>
        </p:txBody>
      </p:sp>
      <p:sp>
        <p:nvSpPr>
          <p:cNvPr id="4" name="Subtitle 3">
            <a:extLst>
              <a:ext uri="{FF2B5EF4-FFF2-40B4-BE49-F238E27FC236}">
                <a16:creationId xmlns:a16="http://schemas.microsoft.com/office/drawing/2014/main" id="{6DC32099-84DA-40B2-B01F-0869EFCDAFE8}"/>
              </a:ext>
            </a:extLst>
          </p:cNvPr>
          <p:cNvSpPr>
            <a:spLocks noGrp="1"/>
          </p:cNvSpPr>
          <p:nvPr>
            <p:ph type="subTitle" idx="1"/>
          </p:nvPr>
        </p:nvSpPr>
        <p:spPr/>
        <p:txBody>
          <a:bodyPr/>
          <a:lstStyle/>
          <a:p>
            <a:r>
              <a:rPr lang="et-EE" dirty="0"/>
              <a:t>% kõikidest vastanutest</a:t>
            </a:r>
          </a:p>
        </p:txBody>
      </p:sp>
      <p:sp>
        <p:nvSpPr>
          <p:cNvPr id="6" name="TextBox 5">
            <a:extLst>
              <a:ext uri="{FF2B5EF4-FFF2-40B4-BE49-F238E27FC236}">
                <a16:creationId xmlns:a16="http://schemas.microsoft.com/office/drawing/2014/main" id="{3C341868-AD6D-4BA2-B3D8-6F868F3E999F}"/>
              </a:ext>
            </a:extLst>
          </p:cNvPr>
          <p:cNvSpPr txBox="1"/>
          <p:nvPr/>
        </p:nvSpPr>
        <p:spPr>
          <a:xfrm>
            <a:off x="4803774" y="6257836"/>
            <a:ext cx="6273800" cy="600164"/>
          </a:xfrm>
          <a:prstGeom prst="rect">
            <a:avLst/>
          </a:prstGeom>
          <a:noFill/>
        </p:spPr>
        <p:txBody>
          <a:bodyPr wrap="square" rtlCol="0">
            <a:spAutoFit/>
          </a:bodyPr>
          <a:lstStyle/>
          <a:p>
            <a:r>
              <a:rPr lang="et-EE" sz="1100" i="1" dirty="0"/>
              <a:t>*</a:t>
            </a:r>
            <a:r>
              <a:rPr lang="et-EE" sz="1100" i="1" dirty="0" err="1"/>
              <a:t>Toidukäitlemisettevõtja</a:t>
            </a:r>
            <a:r>
              <a:rPr lang="et-EE" sz="1100" i="1" dirty="0"/>
              <a:t> on avalik või eraõiguslik kasumit taotlev või kasumitaotluseta juriidiline isik, kes on seotud toidu ükskõik millisel tootmis-, töötlemis- või turustusetapil toimuva mistahes tegevusega.</a:t>
            </a:r>
            <a:endParaRPr lang="et-EE" sz="1100" dirty="0"/>
          </a:p>
          <a:p>
            <a:endParaRPr lang="et-EE" sz="1100" dirty="0"/>
          </a:p>
        </p:txBody>
      </p:sp>
      <p:graphicFrame>
        <p:nvGraphicFramePr>
          <p:cNvPr id="7" name="Chart 6">
            <a:extLst>
              <a:ext uri="{FF2B5EF4-FFF2-40B4-BE49-F238E27FC236}">
                <a16:creationId xmlns:a16="http://schemas.microsoft.com/office/drawing/2014/main" id="{00000000-0008-0000-0700-00000A000000}"/>
              </a:ext>
            </a:extLst>
          </p:cNvPr>
          <p:cNvGraphicFramePr>
            <a:graphicFrameLocks/>
          </p:cNvGraphicFramePr>
          <p:nvPr>
            <p:extLst>
              <p:ext uri="{D42A27DB-BD31-4B8C-83A1-F6EECF244321}">
                <p14:modId xmlns:p14="http://schemas.microsoft.com/office/powerpoint/2010/main" val="3862767789"/>
              </p:ext>
            </p:extLst>
          </p:nvPr>
        </p:nvGraphicFramePr>
        <p:xfrm>
          <a:off x="4803774" y="386862"/>
          <a:ext cx="6998677" cy="531055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049047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8DC54AAA-D478-46C1-A95B-CA2DB46D4F84}"/>
              </a:ext>
            </a:extLst>
          </p:cNvPr>
          <p:cNvSpPr>
            <a:spLocks noGrp="1"/>
          </p:cNvSpPr>
          <p:nvPr>
            <p:ph type="subTitle" idx="1"/>
          </p:nvPr>
        </p:nvSpPr>
        <p:spPr>
          <a:xfrm>
            <a:off x="278032" y="1690914"/>
            <a:ext cx="3495236" cy="827881"/>
          </a:xfrm>
        </p:spPr>
        <p:txBody>
          <a:bodyPr/>
          <a:lstStyle/>
          <a:p>
            <a:r>
              <a:rPr lang="et-EE" dirty="0"/>
              <a:t>% kõikidest vastanutest. Soo lõikes</a:t>
            </a:r>
          </a:p>
        </p:txBody>
      </p:sp>
      <p:sp>
        <p:nvSpPr>
          <p:cNvPr id="8" name="Text Placeholder 2">
            <a:extLst>
              <a:ext uri="{FF2B5EF4-FFF2-40B4-BE49-F238E27FC236}">
                <a16:creationId xmlns:a16="http://schemas.microsoft.com/office/drawing/2014/main" id="{22FF2747-23C1-4AC5-BF03-8632B7696E90}"/>
              </a:ext>
            </a:extLst>
          </p:cNvPr>
          <p:cNvSpPr>
            <a:spLocks noGrp="1"/>
          </p:cNvSpPr>
          <p:nvPr>
            <p:ph type="title"/>
          </p:nvPr>
        </p:nvSpPr>
        <p:spPr>
          <a:xfrm>
            <a:off x="0" y="185737"/>
            <a:ext cx="4051300" cy="1334143"/>
          </a:xfrm>
        </p:spPr>
        <p:txBody>
          <a:bodyPr>
            <a:normAutofit/>
          </a:bodyPr>
          <a:lstStyle/>
          <a:p>
            <a:r>
              <a:rPr lang="et-EE" dirty="0">
                <a:solidFill>
                  <a:schemeClr val="accent1">
                    <a:lumMod val="40000"/>
                    <a:lumOff val="60000"/>
                  </a:schemeClr>
                </a:solidFill>
              </a:rPr>
              <a:t>Toidukäitlemisettevõtjate usaldamine toidu ohutuse osas</a:t>
            </a:r>
          </a:p>
        </p:txBody>
      </p:sp>
      <p:graphicFrame>
        <p:nvGraphicFramePr>
          <p:cNvPr id="5" name="Chart 4">
            <a:extLst>
              <a:ext uri="{FF2B5EF4-FFF2-40B4-BE49-F238E27FC236}">
                <a16:creationId xmlns:a16="http://schemas.microsoft.com/office/drawing/2014/main" id="{DDD3A085-B89A-45E8-B6CA-8338BB16F725}"/>
              </a:ext>
            </a:extLst>
          </p:cNvPr>
          <p:cNvGraphicFramePr>
            <a:graphicFrameLocks/>
          </p:cNvGraphicFramePr>
          <p:nvPr>
            <p:extLst>
              <p:ext uri="{D42A27DB-BD31-4B8C-83A1-F6EECF244321}">
                <p14:modId xmlns:p14="http://schemas.microsoft.com/office/powerpoint/2010/main" val="1639144900"/>
              </p:ext>
            </p:extLst>
          </p:nvPr>
        </p:nvGraphicFramePr>
        <p:xfrm>
          <a:off x="4051300" y="-720967"/>
          <a:ext cx="8363438" cy="796583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32770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F3CB3-186A-4617-8ECE-E274576C2229}"/>
              </a:ext>
            </a:extLst>
          </p:cNvPr>
          <p:cNvSpPr>
            <a:spLocks noGrp="1"/>
          </p:cNvSpPr>
          <p:nvPr>
            <p:ph type="title"/>
          </p:nvPr>
        </p:nvSpPr>
        <p:spPr>
          <a:xfrm>
            <a:off x="0" y="185912"/>
            <a:ext cx="4051299" cy="1136261"/>
          </a:xfrm>
        </p:spPr>
        <p:txBody>
          <a:bodyPr>
            <a:normAutofit fontScale="90000"/>
          </a:bodyPr>
          <a:lstStyle/>
          <a:p>
            <a:r>
              <a:rPr lang="et-EE" dirty="0">
                <a:solidFill>
                  <a:schemeClr val="accent1">
                    <a:lumMod val="40000"/>
                    <a:lumOff val="60000"/>
                  </a:schemeClr>
                </a:solidFill>
              </a:rPr>
              <a:t>Toidukäitlemisettevõtjate usaldamine toidu ohutuse osas</a:t>
            </a:r>
          </a:p>
        </p:txBody>
      </p:sp>
      <p:sp>
        <p:nvSpPr>
          <p:cNvPr id="4" name="Subtitle 3">
            <a:extLst>
              <a:ext uri="{FF2B5EF4-FFF2-40B4-BE49-F238E27FC236}">
                <a16:creationId xmlns:a16="http://schemas.microsoft.com/office/drawing/2014/main" id="{F9694FAE-5CE7-4F03-A11D-18EC738BF105}"/>
              </a:ext>
            </a:extLst>
          </p:cNvPr>
          <p:cNvSpPr>
            <a:spLocks noGrp="1"/>
          </p:cNvSpPr>
          <p:nvPr>
            <p:ph type="subTitle" idx="1"/>
          </p:nvPr>
        </p:nvSpPr>
        <p:spPr>
          <a:xfrm>
            <a:off x="278031" y="1727985"/>
            <a:ext cx="3495236" cy="827881"/>
          </a:xfrm>
        </p:spPr>
        <p:txBody>
          <a:bodyPr/>
          <a:lstStyle/>
          <a:p>
            <a:r>
              <a:rPr lang="et-EE" dirty="0"/>
              <a:t>% kõikidest vastanutest. Vanuse lõikes</a:t>
            </a:r>
          </a:p>
        </p:txBody>
      </p:sp>
      <p:graphicFrame>
        <p:nvGraphicFramePr>
          <p:cNvPr id="5" name="Chart 4">
            <a:extLst>
              <a:ext uri="{FF2B5EF4-FFF2-40B4-BE49-F238E27FC236}">
                <a16:creationId xmlns:a16="http://schemas.microsoft.com/office/drawing/2014/main" id="{504D4B7D-0003-473D-A253-26D630D7E24B}"/>
              </a:ext>
            </a:extLst>
          </p:cNvPr>
          <p:cNvGraphicFramePr>
            <a:graphicFrameLocks/>
          </p:cNvGraphicFramePr>
          <p:nvPr>
            <p:extLst>
              <p:ext uri="{D42A27DB-BD31-4B8C-83A1-F6EECF244321}">
                <p14:modId xmlns:p14="http://schemas.microsoft.com/office/powerpoint/2010/main" val="289370741"/>
              </p:ext>
            </p:extLst>
          </p:nvPr>
        </p:nvGraphicFramePr>
        <p:xfrm>
          <a:off x="4051299" y="-202224"/>
          <a:ext cx="8049546" cy="726244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38072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Valimi profiil</a:t>
            </a:r>
            <a:endParaRPr lang="en-GB" dirty="0"/>
          </a:p>
        </p:txBody>
      </p:sp>
      <p:sp>
        <p:nvSpPr>
          <p:cNvPr id="3" name="Slide Number Placeholder 2"/>
          <p:cNvSpPr>
            <a:spLocks noGrp="1"/>
          </p:cNvSpPr>
          <p:nvPr>
            <p:ph type="sldNum" sz="quarter" idx="12"/>
          </p:nvPr>
        </p:nvSpPr>
        <p:spPr/>
        <p:txBody>
          <a:bodyPr/>
          <a:lstStyle/>
          <a:p>
            <a:fld id="{8A6009BB-32DB-4743-B7B2-C117DEB9554B}" type="slidenum">
              <a:rPr lang="lt-LT" smtClean="0"/>
              <a:t>3</a:t>
            </a:fld>
            <a:endParaRPr lang="lt-LT" dirty="0"/>
          </a:p>
        </p:txBody>
      </p:sp>
      <p:graphicFrame>
        <p:nvGraphicFramePr>
          <p:cNvPr id="7" name="Table 6">
            <a:extLst>
              <a:ext uri="{FF2B5EF4-FFF2-40B4-BE49-F238E27FC236}">
                <a16:creationId xmlns:a16="http://schemas.microsoft.com/office/drawing/2014/main" id="{21885CD5-F7A2-4AA3-8B76-852B1767DDF8}"/>
              </a:ext>
            </a:extLst>
          </p:cNvPr>
          <p:cNvGraphicFramePr>
            <a:graphicFrameLocks noGrp="1"/>
          </p:cNvGraphicFramePr>
          <p:nvPr>
            <p:extLst>
              <p:ext uri="{D42A27DB-BD31-4B8C-83A1-F6EECF244321}">
                <p14:modId xmlns:p14="http://schemas.microsoft.com/office/powerpoint/2010/main" val="3884592692"/>
              </p:ext>
            </p:extLst>
          </p:nvPr>
        </p:nvGraphicFramePr>
        <p:xfrm>
          <a:off x="-27476" y="1495486"/>
          <a:ext cx="4991100" cy="4343400"/>
        </p:xfrm>
        <a:graphic>
          <a:graphicData uri="http://schemas.openxmlformats.org/drawingml/2006/table">
            <a:tbl>
              <a:tblPr/>
              <a:tblGrid>
                <a:gridCol w="3263900">
                  <a:extLst>
                    <a:ext uri="{9D8B030D-6E8A-4147-A177-3AD203B41FA5}">
                      <a16:colId xmlns:a16="http://schemas.microsoft.com/office/drawing/2014/main" val="3518123140"/>
                    </a:ext>
                  </a:extLst>
                </a:gridCol>
                <a:gridCol w="685800">
                  <a:extLst>
                    <a:ext uri="{9D8B030D-6E8A-4147-A177-3AD203B41FA5}">
                      <a16:colId xmlns:a16="http://schemas.microsoft.com/office/drawing/2014/main" val="2106297870"/>
                    </a:ext>
                  </a:extLst>
                </a:gridCol>
                <a:gridCol w="1041400">
                  <a:extLst>
                    <a:ext uri="{9D8B030D-6E8A-4147-A177-3AD203B41FA5}">
                      <a16:colId xmlns:a16="http://schemas.microsoft.com/office/drawing/2014/main" val="385958207"/>
                    </a:ext>
                  </a:extLst>
                </a:gridCol>
              </a:tblGrid>
              <a:tr h="228600">
                <a:tc>
                  <a:txBody>
                    <a:bodyPr/>
                    <a:lstStyle/>
                    <a:p>
                      <a:pPr algn="r" fontAlgn="b"/>
                      <a:endParaRPr lang="et-EE" sz="14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N=800</a:t>
                      </a:r>
                    </a:p>
                  </a:txBody>
                  <a:tcPr marL="9525" marR="9525" marT="9525" marB="0" anchor="b">
                    <a:lnL>
                      <a:noFill/>
                    </a:lnL>
                    <a:lnR>
                      <a:noFill/>
                    </a:lnR>
                    <a:lnT>
                      <a:noFill/>
                    </a:lnT>
                    <a:lnB>
                      <a:noFill/>
                    </a:lnB>
                  </a:tcPr>
                </a:tc>
                <a:tc>
                  <a:txBody>
                    <a:bodyPr/>
                    <a:lstStyle/>
                    <a:p>
                      <a:pPr algn="ctr" fontAlgn="b"/>
                      <a:r>
                        <a:rPr lang="et-EE" sz="1400" b="1" i="0" u="none" strike="noStrike">
                          <a:solidFill>
                            <a:srgbClr val="000000"/>
                          </a:solidFill>
                          <a:effectLst/>
                          <a:latin typeface="arial" panose="020B0604020202020204" pitchFamily="34" charset="0"/>
                        </a:rPr>
                        <a:t>%</a:t>
                      </a:r>
                    </a:p>
                  </a:txBody>
                  <a:tcPr marL="9525" marR="9525" marT="9525" marB="0" anchor="b">
                    <a:lnL>
                      <a:noFill/>
                    </a:lnL>
                    <a:lnR>
                      <a:noFill/>
                    </a:lnR>
                    <a:lnT>
                      <a:noFill/>
                    </a:lnT>
                    <a:lnB>
                      <a:noFill/>
                    </a:lnB>
                  </a:tcPr>
                </a:tc>
                <a:extLst>
                  <a:ext uri="{0D108BD9-81ED-4DB2-BD59-A6C34878D82A}">
                    <a16:rowId xmlns:a16="http://schemas.microsoft.com/office/drawing/2014/main" val="150138345"/>
                  </a:ext>
                </a:extLst>
              </a:tr>
              <a:tr h="228600">
                <a:tc>
                  <a:txBody>
                    <a:bodyPr/>
                    <a:lstStyle/>
                    <a:p>
                      <a:pPr algn="r" fontAlgn="b"/>
                      <a:r>
                        <a:rPr lang="et-EE" sz="1400" b="1" i="0" u="none" strike="noStrike">
                          <a:solidFill>
                            <a:srgbClr val="000000"/>
                          </a:solidFill>
                          <a:effectLst/>
                          <a:latin typeface="arial" panose="020B0604020202020204" pitchFamily="34" charset="0"/>
                        </a:rPr>
                        <a:t>Sugu</a:t>
                      </a:r>
                    </a:p>
                  </a:txBody>
                  <a:tcPr marL="9525" marR="9525" marT="9525" marB="0" anchor="b">
                    <a:lnL>
                      <a:noFill/>
                    </a:lnL>
                    <a:lnR>
                      <a:noFill/>
                    </a:lnR>
                    <a:lnT>
                      <a:noFill/>
                    </a:lnT>
                    <a:lnB>
                      <a:noFill/>
                    </a:lnB>
                  </a:tcPr>
                </a:tc>
                <a:tc>
                  <a:txBody>
                    <a:bodyPr/>
                    <a:lstStyle/>
                    <a:p>
                      <a:pPr algn="ctr" fontAlgn="b"/>
                      <a:endParaRPr lang="et-EE" sz="14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668285933"/>
                  </a:ext>
                </a:extLst>
              </a:tr>
              <a:tr h="228600">
                <a:tc>
                  <a:txBody>
                    <a:bodyPr/>
                    <a:lstStyle/>
                    <a:p>
                      <a:pPr algn="r" fontAlgn="b"/>
                      <a:r>
                        <a:rPr lang="et-EE" sz="1400" b="0" i="0" u="none" strike="noStrike" dirty="0">
                          <a:solidFill>
                            <a:srgbClr val="000000"/>
                          </a:solidFill>
                          <a:effectLst/>
                          <a:latin typeface="arial" panose="020B0604020202020204" pitchFamily="34" charset="0"/>
                        </a:rPr>
                        <a:t>Mees</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378</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11227905"/>
                  </a:ext>
                </a:extLst>
              </a:tr>
              <a:tr h="228600">
                <a:tc>
                  <a:txBody>
                    <a:bodyPr/>
                    <a:lstStyle/>
                    <a:p>
                      <a:pPr algn="r" fontAlgn="b"/>
                      <a:r>
                        <a:rPr lang="et-EE" sz="1400" b="0" i="0" u="none" strike="noStrike">
                          <a:solidFill>
                            <a:srgbClr val="000000"/>
                          </a:solidFill>
                          <a:effectLst/>
                          <a:latin typeface="arial" panose="020B0604020202020204" pitchFamily="34" charset="0"/>
                        </a:rPr>
                        <a:t>Naine</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422</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69693505"/>
                  </a:ext>
                </a:extLst>
              </a:tr>
              <a:tr h="228600">
                <a:tc>
                  <a:txBody>
                    <a:bodyPr/>
                    <a:lstStyle/>
                    <a:p>
                      <a:pPr algn="r" fontAlgn="b"/>
                      <a:r>
                        <a:rPr lang="et-EE" sz="1400" b="1" i="0" u="none" strike="noStrike">
                          <a:solidFill>
                            <a:srgbClr val="000000"/>
                          </a:solidFill>
                          <a:effectLst/>
                          <a:latin typeface="arial" panose="020B0604020202020204" pitchFamily="34" charset="0"/>
                        </a:rPr>
                        <a:t>Peamine suhtluskeel</a:t>
                      </a:r>
                    </a:p>
                  </a:txBody>
                  <a:tcPr marL="9525" marR="9525" marT="9525" marB="0" anchor="b">
                    <a:lnL>
                      <a:noFill/>
                    </a:lnL>
                    <a:lnR>
                      <a:noFill/>
                    </a:lnR>
                    <a:lnT>
                      <a:noFill/>
                    </a:lnT>
                    <a:lnB>
                      <a:noFill/>
                    </a:lnB>
                  </a:tcPr>
                </a:tc>
                <a:tc>
                  <a:txBody>
                    <a:bodyPr/>
                    <a:lstStyle/>
                    <a:p>
                      <a:pPr algn="ctr" fontAlgn="b"/>
                      <a:endParaRPr lang="et-EE" sz="14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802158372"/>
                  </a:ext>
                </a:extLst>
              </a:tr>
              <a:tr h="228600">
                <a:tc>
                  <a:txBody>
                    <a:bodyPr/>
                    <a:lstStyle/>
                    <a:p>
                      <a:pPr algn="r" fontAlgn="b"/>
                      <a:r>
                        <a:rPr lang="et-EE" sz="1400" b="0" i="0" u="none" strike="noStrike">
                          <a:solidFill>
                            <a:srgbClr val="000000"/>
                          </a:solidFill>
                          <a:effectLst/>
                          <a:latin typeface="arial" panose="020B0604020202020204" pitchFamily="34" charset="0"/>
                        </a:rPr>
                        <a:t>eesti</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552</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70258449"/>
                  </a:ext>
                </a:extLst>
              </a:tr>
              <a:tr h="228600">
                <a:tc>
                  <a:txBody>
                    <a:bodyPr/>
                    <a:lstStyle/>
                    <a:p>
                      <a:pPr algn="r" fontAlgn="b"/>
                      <a:r>
                        <a:rPr lang="et-EE" sz="1400" b="0" i="0" u="none" strike="noStrike">
                          <a:solidFill>
                            <a:srgbClr val="000000"/>
                          </a:solidFill>
                          <a:effectLst/>
                          <a:latin typeface="arial" panose="020B0604020202020204" pitchFamily="34" charset="0"/>
                        </a:rPr>
                        <a:t>vene ja muu</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248</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14628146"/>
                  </a:ext>
                </a:extLst>
              </a:tr>
              <a:tr h="228600">
                <a:tc>
                  <a:txBody>
                    <a:bodyPr/>
                    <a:lstStyle/>
                    <a:p>
                      <a:pPr algn="r" fontAlgn="b"/>
                      <a:r>
                        <a:rPr lang="et-EE" sz="1400" b="1" i="0" u="none" strike="noStrike">
                          <a:solidFill>
                            <a:srgbClr val="000000"/>
                          </a:solidFill>
                          <a:effectLst/>
                          <a:latin typeface="arial" panose="020B0604020202020204" pitchFamily="34" charset="0"/>
                        </a:rPr>
                        <a:t>Vanus</a:t>
                      </a:r>
                    </a:p>
                  </a:txBody>
                  <a:tcPr marL="9525" marR="9525" marT="9525" marB="0" anchor="b">
                    <a:lnL>
                      <a:noFill/>
                    </a:lnL>
                    <a:lnR>
                      <a:noFill/>
                    </a:lnR>
                    <a:lnT>
                      <a:noFill/>
                    </a:lnT>
                    <a:lnB>
                      <a:noFill/>
                    </a:lnB>
                  </a:tcPr>
                </a:tc>
                <a:tc>
                  <a:txBody>
                    <a:bodyPr/>
                    <a:lstStyle/>
                    <a:p>
                      <a:pPr algn="ctr" fontAlgn="b"/>
                      <a:endParaRPr lang="et-EE" sz="14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4137561731"/>
                  </a:ext>
                </a:extLst>
              </a:tr>
              <a:tr h="228600">
                <a:tc>
                  <a:txBody>
                    <a:bodyPr/>
                    <a:lstStyle/>
                    <a:p>
                      <a:pPr algn="r" fontAlgn="b"/>
                      <a:r>
                        <a:rPr lang="et-EE" sz="1400" b="0" i="0" u="none" strike="noStrike">
                          <a:solidFill>
                            <a:srgbClr val="000000"/>
                          </a:solidFill>
                          <a:effectLst/>
                          <a:latin typeface="arial" panose="020B0604020202020204" pitchFamily="34" charset="0"/>
                        </a:rPr>
                        <a:t>18-29</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137</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821106083"/>
                  </a:ext>
                </a:extLst>
              </a:tr>
              <a:tr h="228600">
                <a:tc>
                  <a:txBody>
                    <a:bodyPr/>
                    <a:lstStyle/>
                    <a:p>
                      <a:pPr algn="r" fontAlgn="b"/>
                      <a:r>
                        <a:rPr lang="et-EE" sz="1400" b="0" i="0" u="none" strike="noStrike">
                          <a:solidFill>
                            <a:srgbClr val="000000"/>
                          </a:solidFill>
                          <a:effectLst/>
                          <a:latin typeface="arial" panose="020B0604020202020204" pitchFamily="34" charset="0"/>
                        </a:rPr>
                        <a:t>30-49</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327</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065357036"/>
                  </a:ext>
                </a:extLst>
              </a:tr>
              <a:tr h="228600">
                <a:tc>
                  <a:txBody>
                    <a:bodyPr/>
                    <a:lstStyle/>
                    <a:p>
                      <a:pPr algn="r" fontAlgn="b"/>
                      <a:r>
                        <a:rPr lang="et-EE" sz="1400" b="0" i="0" u="none" strike="noStrike">
                          <a:solidFill>
                            <a:srgbClr val="000000"/>
                          </a:solidFill>
                          <a:effectLst/>
                          <a:latin typeface="arial" panose="020B0604020202020204" pitchFamily="34" charset="0"/>
                        </a:rPr>
                        <a:t>50-64</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231</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939545207"/>
                  </a:ext>
                </a:extLst>
              </a:tr>
              <a:tr h="228600">
                <a:tc>
                  <a:txBody>
                    <a:bodyPr/>
                    <a:lstStyle/>
                    <a:p>
                      <a:pPr algn="r" fontAlgn="b"/>
                      <a:r>
                        <a:rPr lang="et-EE" sz="1400" b="0" i="0" u="none" strike="noStrike">
                          <a:solidFill>
                            <a:srgbClr val="000000"/>
                          </a:solidFill>
                          <a:effectLst/>
                          <a:latin typeface="arial" panose="020B0604020202020204" pitchFamily="34" charset="0"/>
                        </a:rPr>
                        <a:t>65-74</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105</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358754429"/>
                  </a:ext>
                </a:extLst>
              </a:tr>
              <a:tr h="228600">
                <a:tc>
                  <a:txBody>
                    <a:bodyPr/>
                    <a:lstStyle/>
                    <a:p>
                      <a:pPr algn="r" fontAlgn="b"/>
                      <a:r>
                        <a:rPr lang="fi-FI" sz="1400" b="1" i="0" u="none" strike="noStrike">
                          <a:solidFill>
                            <a:srgbClr val="000000"/>
                          </a:solidFill>
                          <a:effectLst/>
                          <a:latin typeface="arial" panose="020B0604020202020204" pitchFamily="34" charset="0"/>
                        </a:rPr>
                        <a:t>Sissetulek ühe leibkonna liikme kohta</a:t>
                      </a:r>
                    </a:p>
                  </a:txBody>
                  <a:tcPr marL="9525" marR="9525" marT="9525" marB="0" anchor="b">
                    <a:lnL>
                      <a:noFill/>
                    </a:lnL>
                    <a:lnR>
                      <a:noFill/>
                    </a:lnR>
                    <a:lnT>
                      <a:noFill/>
                    </a:lnT>
                    <a:lnB>
                      <a:noFill/>
                    </a:lnB>
                  </a:tcPr>
                </a:tc>
                <a:tc>
                  <a:txBody>
                    <a:bodyPr/>
                    <a:lstStyle/>
                    <a:p>
                      <a:pPr algn="ctr" fontAlgn="b"/>
                      <a:endParaRPr lang="et-EE" sz="14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675049683"/>
                  </a:ext>
                </a:extLst>
              </a:tr>
              <a:tr h="228600">
                <a:tc>
                  <a:txBody>
                    <a:bodyPr/>
                    <a:lstStyle/>
                    <a:p>
                      <a:pPr algn="r" fontAlgn="b"/>
                      <a:r>
                        <a:rPr lang="et-EE" sz="1400" b="0" i="0" u="none" strike="noStrike">
                          <a:solidFill>
                            <a:srgbClr val="000000"/>
                          </a:solidFill>
                          <a:effectLst/>
                          <a:latin typeface="arial" panose="020B0604020202020204" pitchFamily="34" charset="0"/>
                        </a:rPr>
                        <a:t>Alla 500 euro</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87</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086557586"/>
                  </a:ext>
                </a:extLst>
              </a:tr>
              <a:tr h="228600">
                <a:tc>
                  <a:txBody>
                    <a:bodyPr/>
                    <a:lstStyle/>
                    <a:p>
                      <a:pPr algn="r" fontAlgn="b"/>
                      <a:r>
                        <a:rPr lang="et-EE" sz="1400" b="0" i="0" u="none" strike="noStrike">
                          <a:solidFill>
                            <a:srgbClr val="000000"/>
                          </a:solidFill>
                          <a:effectLst/>
                          <a:latin typeface="arial" panose="020B0604020202020204" pitchFamily="34" charset="0"/>
                        </a:rPr>
                        <a:t>500-1000 eurot</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263</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4010405122"/>
                  </a:ext>
                </a:extLst>
              </a:tr>
              <a:tr h="228600">
                <a:tc>
                  <a:txBody>
                    <a:bodyPr/>
                    <a:lstStyle/>
                    <a:p>
                      <a:pPr algn="r" fontAlgn="b"/>
                      <a:r>
                        <a:rPr lang="et-EE" sz="1400" b="0" i="0" u="none" strike="noStrike">
                          <a:solidFill>
                            <a:srgbClr val="000000"/>
                          </a:solidFill>
                          <a:effectLst/>
                          <a:latin typeface="arial" panose="020B0604020202020204" pitchFamily="34" charset="0"/>
                        </a:rPr>
                        <a:t>1001-1500 eurot</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158</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423591324"/>
                  </a:ext>
                </a:extLst>
              </a:tr>
              <a:tr h="228600">
                <a:tc>
                  <a:txBody>
                    <a:bodyPr/>
                    <a:lstStyle/>
                    <a:p>
                      <a:pPr algn="r" fontAlgn="b"/>
                      <a:r>
                        <a:rPr lang="et-EE" sz="1400" b="0" i="0" u="none" strike="noStrike">
                          <a:solidFill>
                            <a:srgbClr val="000000"/>
                          </a:solidFill>
                          <a:effectLst/>
                          <a:latin typeface="arial" panose="020B0604020202020204" pitchFamily="34" charset="0"/>
                        </a:rPr>
                        <a:t>1501-2000 eurot</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80</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557592113"/>
                  </a:ext>
                </a:extLst>
              </a:tr>
              <a:tr h="228600">
                <a:tc>
                  <a:txBody>
                    <a:bodyPr/>
                    <a:lstStyle/>
                    <a:p>
                      <a:pPr algn="r" fontAlgn="b"/>
                      <a:r>
                        <a:rPr lang="et-EE" sz="1400" b="0" i="0" u="none" strike="noStrike">
                          <a:solidFill>
                            <a:srgbClr val="000000"/>
                          </a:solidFill>
                          <a:effectLst/>
                          <a:latin typeface="arial" panose="020B0604020202020204" pitchFamily="34" charset="0"/>
                        </a:rPr>
                        <a:t>Üle 2000 euro</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90</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737759534"/>
                  </a:ext>
                </a:extLst>
              </a:tr>
              <a:tr h="228600">
                <a:tc>
                  <a:txBody>
                    <a:bodyPr/>
                    <a:lstStyle/>
                    <a:p>
                      <a:pPr algn="r" fontAlgn="b"/>
                      <a:r>
                        <a:rPr lang="et-EE" sz="1400" b="0" i="0" u="none" strike="noStrike">
                          <a:solidFill>
                            <a:srgbClr val="000000"/>
                          </a:solidFill>
                          <a:effectLst/>
                          <a:latin typeface="arial" panose="020B0604020202020204" pitchFamily="34" charset="0"/>
                        </a:rPr>
                        <a:t>Ei oska öelda</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122</a:t>
                      </a:r>
                    </a:p>
                  </a:txBody>
                  <a:tcPr marL="9525" marR="9525" marT="9525" marB="0" anchor="b">
                    <a:lnL>
                      <a:noFill/>
                    </a:lnL>
                    <a:lnR>
                      <a:noFill/>
                    </a:lnR>
                    <a:lnT>
                      <a:noFill/>
                    </a:lnT>
                    <a:lnB>
                      <a:noFill/>
                    </a:lnB>
                  </a:tcPr>
                </a:tc>
                <a:tc>
                  <a:txBody>
                    <a:bodyPr/>
                    <a:lstStyle/>
                    <a:p>
                      <a:pPr algn="ctr" fontAlgn="b"/>
                      <a:endParaRPr lang="et-EE" sz="12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643593856"/>
                  </a:ext>
                </a:extLst>
              </a:tr>
            </a:tbl>
          </a:graphicData>
        </a:graphic>
      </p:graphicFrame>
      <p:graphicFrame>
        <p:nvGraphicFramePr>
          <p:cNvPr id="14" name="Chart 13">
            <a:extLst>
              <a:ext uri="{FF2B5EF4-FFF2-40B4-BE49-F238E27FC236}">
                <a16:creationId xmlns:a16="http://schemas.microsoft.com/office/drawing/2014/main" id="{119B49FC-6718-4756-9F8D-E6568AA59587}"/>
              </a:ext>
            </a:extLst>
          </p:cNvPr>
          <p:cNvGraphicFramePr>
            <a:graphicFrameLocks/>
          </p:cNvGraphicFramePr>
          <p:nvPr>
            <p:extLst>
              <p:ext uri="{D42A27DB-BD31-4B8C-83A1-F6EECF244321}">
                <p14:modId xmlns:p14="http://schemas.microsoft.com/office/powerpoint/2010/main" val="2795051941"/>
              </p:ext>
            </p:extLst>
          </p:nvPr>
        </p:nvGraphicFramePr>
        <p:xfrm>
          <a:off x="4071938" y="2005074"/>
          <a:ext cx="2024062" cy="383381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Table 14">
            <a:extLst>
              <a:ext uri="{FF2B5EF4-FFF2-40B4-BE49-F238E27FC236}">
                <a16:creationId xmlns:a16="http://schemas.microsoft.com/office/drawing/2014/main" id="{3D82AF02-958C-4E9E-B6BD-06B036134DF2}"/>
              </a:ext>
            </a:extLst>
          </p:cNvPr>
          <p:cNvGraphicFramePr>
            <a:graphicFrameLocks noGrp="1"/>
          </p:cNvGraphicFramePr>
          <p:nvPr>
            <p:extLst>
              <p:ext uri="{D42A27DB-BD31-4B8C-83A1-F6EECF244321}">
                <p14:modId xmlns:p14="http://schemas.microsoft.com/office/powerpoint/2010/main" val="1380689909"/>
              </p:ext>
            </p:extLst>
          </p:nvPr>
        </p:nvGraphicFramePr>
        <p:xfrm>
          <a:off x="4699550" y="1495486"/>
          <a:ext cx="4127500" cy="4114800"/>
        </p:xfrm>
        <a:graphic>
          <a:graphicData uri="http://schemas.openxmlformats.org/drawingml/2006/table">
            <a:tbl>
              <a:tblPr/>
              <a:tblGrid>
                <a:gridCol w="2400300">
                  <a:extLst>
                    <a:ext uri="{9D8B030D-6E8A-4147-A177-3AD203B41FA5}">
                      <a16:colId xmlns:a16="http://schemas.microsoft.com/office/drawing/2014/main" val="3810001286"/>
                    </a:ext>
                  </a:extLst>
                </a:gridCol>
                <a:gridCol w="685800">
                  <a:extLst>
                    <a:ext uri="{9D8B030D-6E8A-4147-A177-3AD203B41FA5}">
                      <a16:colId xmlns:a16="http://schemas.microsoft.com/office/drawing/2014/main" val="2470986865"/>
                    </a:ext>
                  </a:extLst>
                </a:gridCol>
                <a:gridCol w="1041400">
                  <a:extLst>
                    <a:ext uri="{9D8B030D-6E8A-4147-A177-3AD203B41FA5}">
                      <a16:colId xmlns:a16="http://schemas.microsoft.com/office/drawing/2014/main" val="1842341719"/>
                    </a:ext>
                  </a:extLst>
                </a:gridCol>
              </a:tblGrid>
              <a:tr h="228600">
                <a:tc>
                  <a:txBody>
                    <a:bodyPr/>
                    <a:lstStyle/>
                    <a:p>
                      <a:pPr algn="r" fontAlgn="b"/>
                      <a:endParaRPr lang="et-EE" sz="14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N=800</a:t>
                      </a:r>
                    </a:p>
                  </a:txBody>
                  <a:tcPr marL="9525" marR="9525" marT="9525" marB="0" anchor="b">
                    <a:lnL>
                      <a:noFill/>
                    </a:lnL>
                    <a:lnR>
                      <a:noFill/>
                    </a:lnR>
                    <a:lnT>
                      <a:noFill/>
                    </a:lnT>
                    <a:lnB>
                      <a:noFill/>
                    </a:lnB>
                  </a:tcPr>
                </a:tc>
                <a:tc>
                  <a:txBody>
                    <a:bodyPr/>
                    <a:lstStyle/>
                    <a:p>
                      <a:pPr algn="ctr" fontAlgn="b"/>
                      <a:r>
                        <a:rPr lang="et-EE" sz="1400" b="1" i="0" u="none" strike="noStrike">
                          <a:solidFill>
                            <a:srgbClr val="000000"/>
                          </a:solidFill>
                          <a:effectLst/>
                          <a:latin typeface="Arial" panose="020B0604020202020204" pitchFamily="34" charset="0"/>
                        </a:rPr>
                        <a:t>%</a:t>
                      </a:r>
                    </a:p>
                  </a:txBody>
                  <a:tcPr marL="9525" marR="9525" marT="9525" marB="0" anchor="b">
                    <a:lnL>
                      <a:noFill/>
                    </a:lnL>
                    <a:lnR>
                      <a:noFill/>
                    </a:lnR>
                    <a:lnT>
                      <a:noFill/>
                    </a:lnT>
                    <a:lnB>
                      <a:noFill/>
                    </a:lnB>
                  </a:tcPr>
                </a:tc>
                <a:extLst>
                  <a:ext uri="{0D108BD9-81ED-4DB2-BD59-A6C34878D82A}">
                    <a16:rowId xmlns:a16="http://schemas.microsoft.com/office/drawing/2014/main" val="1715369197"/>
                  </a:ext>
                </a:extLst>
              </a:tr>
              <a:tr h="228600">
                <a:tc>
                  <a:txBody>
                    <a:bodyPr/>
                    <a:lstStyle/>
                    <a:p>
                      <a:pPr algn="r" fontAlgn="b"/>
                      <a:r>
                        <a:rPr lang="et-EE" sz="1400" b="1" i="0" u="none" strike="noStrike">
                          <a:solidFill>
                            <a:srgbClr val="000000"/>
                          </a:solidFill>
                          <a:effectLst/>
                          <a:latin typeface="Arial" panose="020B0604020202020204" pitchFamily="34" charset="0"/>
                        </a:rPr>
                        <a:t>Leibkonna liikmete arv</a:t>
                      </a:r>
                    </a:p>
                  </a:txBody>
                  <a:tcPr marL="9525" marR="9525" marT="9525" marB="0" anchor="b">
                    <a:lnL>
                      <a:noFill/>
                    </a:lnL>
                    <a:lnR>
                      <a:noFill/>
                    </a:lnR>
                    <a:lnT>
                      <a:noFill/>
                    </a:lnT>
                    <a:lnB>
                      <a:noFill/>
                    </a:lnB>
                  </a:tcPr>
                </a:tc>
                <a:tc>
                  <a:txBody>
                    <a:bodyPr/>
                    <a:lstStyle/>
                    <a:p>
                      <a:pPr algn="ctr" fontAlgn="b"/>
                      <a:endParaRPr lang="et-EE" sz="14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4165444270"/>
                  </a:ext>
                </a:extLst>
              </a:tr>
              <a:tr h="228600">
                <a:tc>
                  <a:txBody>
                    <a:bodyPr/>
                    <a:lstStyle/>
                    <a:p>
                      <a:pPr algn="r" fontAlgn="b"/>
                      <a:r>
                        <a:rPr lang="et-EE" sz="1400" b="0" i="0" u="none" strike="noStrike">
                          <a:solidFill>
                            <a:srgbClr val="000000"/>
                          </a:solidFill>
                          <a:effectLst/>
                          <a:latin typeface="Arial" panose="020B0604020202020204" pitchFamily="34" charset="0"/>
                        </a:rPr>
                        <a:t>1</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140</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666014728"/>
                  </a:ext>
                </a:extLst>
              </a:tr>
              <a:tr h="228600">
                <a:tc>
                  <a:txBody>
                    <a:bodyPr/>
                    <a:lstStyle/>
                    <a:p>
                      <a:pPr algn="r" fontAlgn="b"/>
                      <a:r>
                        <a:rPr lang="et-EE" sz="1400" b="0" i="0" u="none" strike="noStrike">
                          <a:solidFill>
                            <a:srgbClr val="000000"/>
                          </a:solidFill>
                          <a:effectLst/>
                          <a:latin typeface="Arial" panose="020B0604020202020204" pitchFamily="34" charset="0"/>
                        </a:rPr>
                        <a:t>2</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320</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927246690"/>
                  </a:ext>
                </a:extLst>
              </a:tr>
              <a:tr h="228600">
                <a:tc>
                  <a:txBody>
                    <a:bodyPr/>
                    <a:lstStyle/>
                    <a:p>
                      <a:pPr algn="r" fontAlgn="b"/>
                      <a:r>
                        <a:rPr lang="et-EE" sz="1400" b="0" i="0" u="none" strike="noStrike">
                          <a:solidFill>
                            <a:srgbClr val="000000"/>
                          </a:solidFill>
                          <a:effectLst/>
                          <a:latin typeface="Arial" panose="020B0604020202020204" pitchFamily="34" charset="0"/>
                        </a:rPr>
                        <a:t>3</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176</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876390455"/>
                  </a:ext>
                </a:extLst>
              </a:tr>
              <a:tr h="228600">
                <a:tc>
                  <a:txBody>
                    <a:bodyPr/>
                    <a:lstStyle/>
                    <a:p>
                      <a:pPr algn="r" fontAlgn="b"/>
                      <a:r>
                        <a:rPr lang="et-EE" sz="1400" b="0" i="0" u="none" strike="noStrike">
                          <a:solidFill>
                            <a:srgbClr val="000000"/>
                          </a:solidFill>
                          <a:effectLst/>
                          <a:latin typeface="Arial" panose="020B0604020202020204" pitchFamily="34" charset="0"/>
                        </a:rPr>
                        <a:t>4</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96</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465364423"/>
                  </a:ext>
                </a:extLst>
              </a:tr>
              <a:tr h="228600">
                <a:tc>
                  <a:txBody>
                    <a:bodyPr/>
                    <a:lstStyle/>
                    <a:p>
                      <a:pPr algn="r" fontAlgn="b"/>
                      <a:r>
                        <a:rPr lang="et-EE" sz="1400" b="0" i="0" u="none" strike="noStrike">
                          <a:solidFill>
                            <a:srgbClr val="000000"/>
                          </a:solidFill>
                          <a:effectLst/>
                          <a:latin typeface="Arial" panose="020B0604020202020204" pitchFamily="34" charset="0"/>
                        </a:rPr>
                        <a:t>5+</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68</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425913586"/>
                  </a:ext>
                </a:extLst>
              </a:tr>
              <a:tr h="228600">
                <a:tc>
                  <a:txBody>
                    <a:bodyPr/>
                    <a:lstStyle/>
                    <a:p>
                      <a:pPr algn="r" fontAlgn="b"/>
                      <a:r>
                        <a:rPr lang="et-EE" sz="1400" b="1" i="0" u="none" strike="noStrike">
                          <a:solidFill>
                            <a:srgbClr val="000000"/>
                          </a:solidFill>
                          <a:effectLst/>
                          <a:latin typeface="Arial" panose="020B0604020202020204" pitchFamily="34" charset="0"/>
                        </a:rPr>
                        <a:t>Tegevusala</a:t>
                      </a:r>
                    </a:p>
                  </a:txBody>
                  <a:tcPr marL="9525" marR="9525" marT="9525" marB="0" anchor="b">
                    <a:lnL>
                      <a:noFill/>
                    </a:lnL>
                    <a:lnR>
                      <a:noFill/>
                    </a:lnR>
                    <a:lnT>
                      <a:noFill/>
                    </a:lnT>
                    <a:lnB>
                      <a:noFill/>
                    </a:lnB>
                  </a:tcPr>
                </a:tc>
                <a:tc>
                  <a:txBody>
                    <a:bodyPr/>
                    <a:lstStyle/>
                    <a:p>
                      <a:pPr algn="ctr" fontAlgn="b"/>
                      <a:endParaRPr lang="et-EE" sz="14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438852549"/>
                  </a:ext>
                </a:extLst>
              </a:tr>
              <a:tr h="228600">
                <a:tc>
                  <a:txBody>
                    <a:bodyPr/>
                    <a:lstStyle/>
                    <a:p>
                      <a:pPr algn="r" fontAlgn="b"/>
                      <a:r>
                        <a:rPr lang="et-EE" sz="1400" b="0" i="0" u="none" strike="noStrike">
                          <a:solidFill>
                            <a:srgbClr val="000000"/>
                          </a:solidFill>
                          <a:effectLst/>
                          <a:latin typeface="Arial" panose="020B0604020202020204" pitchFamily="34" charset="0"/>
                        </a:rPr>
                        <a:t>Palgatöötaja</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503</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153007541"/>
                  </a:ext>
                </a:extLst>
              </a:tr>
              <a:tr h="228600">
                <a:tc>
                  <a:txBody>
                    <a:bodyPr/>
                    <a:lstStyle/>
                    <a:p>
                      <a:pPr algn="r" fontAlgn="b"/>
                      <a:r>
                        <a:rPr lang="et-EE" sz="1400" b="0" i="0" u="none" strike="noStrike">
                          <a:solidFill>
                            <a:srgbClr val="000000"/>
                          </a:solidFill>
                          <a:effectLst/>
                          <a:latin typeface="Arial" panose="020B0604020202020204" pitchFamily="34" charset="0"/>
                        </a:rPr>
                        <a:t>Ettevõtja-tööandja</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37</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415262445"/>
                  </a:ext>
                </a:extLst>
              </a:tr>
              <a:tr h="228600">
                <a:tc>
                  <a:txBody>
                    <a:bodyPr/>
                    <a:lstStyle/>
                    <a:p>
                      <a:pPr algn="r" fontAlgn="b"/>
                      <a:r>
                        <a:rPr lang="et-EE" sz="1400" b="0" i="0" u="none" strike="noStrike">
                          <a:solidFill>
                            <a:srgbClr val="000000"/>
                          </a:solidFill>
                          <a:effectLst/>
                          <a:latin typeface="Arial" panose="020B0604020202020204" pitchFamily="34" charset="0"/>
                        </a:rPr>
                        <a:t>Üksikettevõtja</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50</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722020276"/>
                  </a:ext>
                </a:extLst>
              </a:tr>
              <a:tr h="228600">
                <a:tc>
                  <a:txBody>
                    <a:bodyPr/>
                    <a:lstStyle/>
                    <a:p>
                      <a:pPr algn="r" fontAlgn="b"/>
                      <a:r>
                        <a:rPr lang="et-EE" sz="1400" b="0" i="0" u="none" strike="noStrike">
                          <a:solidFill>
                            <a:srgbClr val="000000"/>
                          </a:solidFill>
                          <a:effectLst/>
                          <a:latin typeface="Arial" panose="020B0604020202020204" pitchFamily="34" charset="0"/>
                        </a:rPr>
                        <a:t>Töötu</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49</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857164334"/>
                  </a:ext>
                </a:extLst>
              </a:tr>
              <a:tr h="228600">
                <a:tc>
                  <a:txBody>
                    <a:bodyPr/>
                    <a:lstStyle/>
                    <a:p>
                      <a:pPr algn="r" fontAlgn="b"/>
                      <a:r>
                        <a:rPr lang="et-EE" sz="1400" b="0" i="0" u="none" strike="noStrike">
                          <a:solidFill>
                            <a:srgbClr val="000000"/>
                          </a:solidFill>
                          <a:effectLst/>
                          <a:latin typeface="Arial" panose="020B0604020202020204" pitchFamily="34" charset="0"/>
                        </a:rPr>
                        <a:t>(Üli)õpilane</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26</a:t>
                      </a:r>
                    </a:p>
                  </a:txBody>
                  <a:tcPr marL="9525" marR="9525" marT="9525" marB="0" anchor="b">
                    <a:lnL>
                      <a:noFill/>
                    </a:lnL>
                    <a:lnR>
                      <a:noFill/>
                    </a:lnR>
                    <a:lnT>
                      <a:noFill/>
                    </a:lnT>
                    <a:lnB>
                      <a:noFill/>
                    </a:lnB>
                  </a:tcPr>
                </a:tc>
                <a:tc>
                  <a:txBody>
                    <a:bodyPr/>
                    <a:lstStyle/>
                    <a:p>
                      <a:pPr algn="ctr" fontAlgn="b"/>
                      <a:endParaRPr lang="et-EE" sz="12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381173862"/>
                  </a:ext>
                </a:extLst>
              </a:tr>
              <a:tr h="228600">
                <a:tc>
                  <a:txBody>
                    <a:bodyPr/>
                    <a:lstStyle/>
                    <a:p>
                      <a:pPr algn="r" fontAlgn="b"/>
                      <a:r>
                        <a:rPr lang="et-EE" sz="1400" b="0" i="0" u="none" strike="noStrike">
                          <a:solidFill>
                            <a:srgbClr val="000000"/>
                          </a:solidFill>
                          <a:effectLst/>
                          <a:latin typeface="Arial" panose="020B0604020202020204" pitchFamily="34" charset="0"/>
                        </a:rPr>
                        <a:t>Vanemapuhkusel</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22</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530189175"/>
                  </a:ext>
                </a:extLst>
              </a:tr>
              <a:tr h="228600">
                <a:tc>
                  <a:txBody>
                    <a:bodyPr/>
                    <a:lstStyle/>
                    <a:p>
                      <a:pPr algn="r" fontAlgn="b"/>
                      <a:r>
                        <a:rPr lang="et-EE" sz="1400" b="0" i="0" u="none" strike="noStrike">
                          <a:solidFill>
                            <a:srgbClr val="000000"/>
                          </a:solidFill>
                          <a:effectLst/>
                          <a:latin typeface="Arial" panose="020B0604020202020204" pitchFamily="34" charset="0"/>
                        </a:rPr>
                        <a:t>Kodune</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28</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614182887"/>
                  </a:ext>
                </a:extLst>
              </a:tr>
              <a:tr h="228600">
                <a:tc>
                  <a:txBody>
                    <a:bodyPr/>
                    <a:lstStyle/>
                    <a:p>
                      <a:pPr algn="r" fontAlgn="b"/>
                      <a:r>
                        <a:rPr lang="et-EE" sz="1400" b="0" i="0" u="none" strike="noStrike">
                          <a:solidFill>
                            <a:srgbClr val="000000"/>
                          </a:solidFill>
                          <a:effectLst/>
                          <a:latin typeface="Arial" panose="020B0604020202020204" pitchFamily="34" charset="0"/>
                        </a:rPr>
                        <a:t>Pensionär</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119</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760154282"/>
                  </a:ext>
                </a:extLst>
              </a:tr>
              <a:tr h="228600">
                <a:tc>
                  <a:txBody>
                    <a:bodyPr/>
                    <a:lstStyle/>
                    <a:p>
                      <a:pPr algn="r" fontAlgn="b"/>
                      <a:r>
                        <a:rPr lang="et-EE" sz="1400" b="0" i="0" u="none" strike="noStrike">
                          <a:solidFill>
                            <a:srgbClr val="000000"/>
                          </a:solidFill>
                          <a:effectLst/>
                          <a:latin typeface="Arial" panose="020B0604020202020204" pitchFamily="34" charset="0"/>
                        </a:rPr>
                        <a:t>Ajateenija</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2</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874734315"/>
                  </a:ext>
                </a:extLst>
              </a:tr>
              <a:tr h="228600">
                <a:tc>
                  <a:txBody>
                    <a:bodyPr/>
                    <a:lstStyle/>
                    <a:p>
                      <a:pPr algn="r" fontAlgn="b"/>
                      <a:r>
                        <a:rPr lang="et-EE" sz="1400" b="0" i="0" u="none" strike="noStrike">
                          <a:solidFill>
                            <a:srgbClr val="000000"/>
                          </a:solidFill>
                          <a:effectLst/>
                          <a:latin typeface="Arial" panose="020B0604020202020204" pitchFamily="34" charset="0"/>
                        </a:rPr>
                        <a:t>Muu, palun täpsustage</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10</a:t>
                      </a:r>
                    </a:p>
                  </a:txBody>
                  <a:tcPr marL="9525" marR="9525" marT="9525" marB="0" anchor="b">
                    <a:lnL>
                      <a:noFill/>
                    </a:lnL>
                    <a:lnR>
                      <a:noFill/>
                    </a:lnR>
                    <a:lnT>
                      <a:noFill/>
                    </a:lnT>
                    <a:lnB>
                      <a:noFill/>
                    </a:lnB>
                  </a:tcPr>
                </a:tc>
                <a:tc>
                  <a:txBody>
                    <a:bodyPr/>
                    <a:lstStyle/>
                    <a:p>
                      <a:pPr algn="ctr" fontAlgn="b"/>
                      <a:endParaRPr lang="et-EE" sz="12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540475863"/>
                  </a:ext>
                </a:extLst>
              </a:tr>
            </a:tbl>
          </a:graphicData>
        </a:graphic>
      </p:graphicFrame>
      <p:graphicFrame>
        <p:nvGraphicFramePr>
          <p:cNvPr id="16" name="Chart 15">
            <a:extLst>
              <a:ext uri="{FF2B5EF4-FFF2-40B4-BE49-F238E27FC236}">
                <a16:creationId xmlns:a16="http://schemas.microsoft.com/office/drawing/2014/main" id="{0C26B0F4-CD10-499F-A3DB-B62BB15A6EEC}"/>
              </a:ext>
            </a:extLst>
          </p:cNvPr>
          <p:cNvGraphicFramePr>
            <a:graphicFrameLocks/>
          </p:cNvGraphicFramePr>
          <p:nvPr>
            <p:extLst>
              <p:ext uri="{D42A27DB-BD31-4B8C-83A1-F6EECF244321}">
                <p14:modId xmlns:p14="http://schemas.microsoft.com/office/powerpoint/2010/main" val="2558332812"/>
              </p:ext>
            </p:extLst>
          </p:nvPr>
        </p:nvGraphicFramePr>
        <p:xfrm>
          <a:off x="7902025" y="2005074"/>
          <a:ext cx="1913061" cy="367665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 name="Table 16">
            <a:extLst>
              <a:ext uri="{FF2B5EF4-FFF2-40B4-BE49-F238E27FC236}">
                <a16:creationId xmlns:a16="http://schemas.microsoft.com/office/drawing/2014/main" id="{9C224B20-993E-4ECE-B26F-9178E18B2875}"/>
              </a:ext>
            </a:extLst>
          </p:cNvPr>
          <p:cNvGraphicFramePr>
            <a:graphicFrameLocks noGrp="1"/>
          </p:cNvGraphicFramePr>
          <p:nvPr>
            <p:extLst>
              <p:ext uri="{D42A27DB-BD31-4B8C-83A1-F6EECF244321}">
                <p14:modId xmlns:p14="http://schemas.microsoft.com/office/powerpoint/2010/main" val="1249104263"/>
              </p:ext>
            </p:extLst>
          </p:nvPr>
        </p:nvGraphicFramePr>
        <p:xfrm>
          <a:off x="8461864" y="1495486"/>
          <a:ext cx="3467100" cy="4114800"/>
        </p:xfrm>
        <a:graphic>
          <a:graphicData uri="http://schemas.openxmlformats.org/drawingml/2006/table">
            <a:tbl>
              <a:tblPr/>
              <a:tblGrid>
                <a:gridCol w="1741480">
                  <a:extLst>
                    <a:ext uri="{9D8B030D-6E8A-4147-A177-3AD203B41FA5}">
                      <a16:colId xmlns:a16="http://schemas.microsoft.com/office/drawing/2014/main" val="545662743"/>
                    </a:ext>
                  </a:extLst>
                </a:gridCol>
                <a:gridCol w="685173">
                  <a:extLst>
                    <a:ext uri="{9D8B030D-6E8A-4147-A177-3AD203B41FA5}">
                      <a16:colId xmlns:a16="http://schemas.microsoft.com/office/drawing/2014/main" val="1248581770"/>
                    </a:ext>
                  </a:extLst>
                </a:gridCol>
                <a:gridCol w="1040447">
                  <a:extLst>
                    <a:ext uri="{9D8B030D-6E8A-4147-A177-3AD203B41FA5}">
                      <a16:colId xmlns:a16="http://schemas.microsoft.com/office/drawing/2014/main" val="1303276480"/>
                    </a:ext>
                  </a:extLst>
                </a:gridCol>
              </a:tblGrid>
              <a:tr h="228600">
                <a:tc>
                  <a:txBody>
                    <a:bodyPr/>
                    <a:lstStyle/>
                    <a:p>
                      <a:pPr algn="r" fontAlgn="b"/>
                      <a:endParaRPr lang="et-EE" sz="14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N=800</a:t>
                      </a:r>
                    </a:p>
                  </a:txBody>
                  <a:tcPr marL="9525" marR="9525" marT="9525" marB="0" anchor="b">
                    <a:lnL>
                      <a:noFill/>
                    </a:lnL>
                    <a:lnR>
                      <a:noFill/>
                    </a:lnR>
                    <a:lnT>
                      <a:noFill/>
                    </a:lnT>
                    <a:lnB>
                      <a:noFill/>
                    </a:lnB>
                  </a:tcPr>
                </a:tc>
                <a:tc>
                  <a:txBody>
                    <a:bodyPr/>
                    <a:lstStyle/>
                    <a:p>
                      <a:pPr algn="ctr" fontAlgn="b"/>
                      <a:r>
                        <a:rPr lang="et-EE" sz="1400" b="1" i="0" u="none" strike="noStrike">
                          <a:solidFill>
                            <a:srgbClr val="000000"/>
                          </a:solidFill>
                          <a:effectLst/>
                          <a:latin typeface="Arial" panose="020B0604020202020204" pitchFamily="34" charset="0"/>
                        </a:rPr>
                        <a:t>%</a:t>
                      </a:r>
                    </a:p>
                  </a:txBody>
                  <a:tcPr marL="9525" marR="9525" marT="9525" marB="0" anchor="b">
                    <a:lnL>
                      <a:noFill/>
                    </a:lnL>
                    <a:lnR>
                      <a:noFill/>
                    </a:lnR>
                    <a:lnT>
                      <a:noFill/>
                    </a:lnT>
                    <a:lnB>
                      <a:noFill/>
                    </a:lnB>
                  </a:tcPr>
                </a:tc>
                <a:extLst>
                  <a:ext uri="{0D108BD9-81ED-4DB2-BD59-A6C34878D82A}">
                    <a16:rowId xmlns:a16="http://schemas.microsoft.com/office/drawing/2014/main" val="521894759"/>
                  </a:ext>
                </a:extLst>
              </a:tr>
              <a:tr h="228600">
                <a:tc>
                  <a:txBody>
                    <a:bodyPr/>
                    <a:lstStyle/>
                    <a:p>
                      <a:pPr algn="r" fontAlgn="b"/>
                      <a:r>
                        <a:rPr lang="et-EE" sz="1400" b="1" i="0" u="none" strike="noStrike">
                          <a:solidFill>
                            <a:srgbClr val="000000"/>
                          </a:solidFill>
                          <a:effectLst/>
                          <a:latin typeface="Arial" panose="020B0604020202020204" pitchFamily="34" charset="0"/>
                        </a:rPr>
                        <a:t>Elukoht</a:t>
                      </a:r>
                    </a:p>
                  </a:txBody>
                  <a:tcPr marL="9525" marR="9525" marT="9525" marB="0" anchor="b">
                    <a:lnL>
                      <a:noFill/>
                    </a:lnL>
                    <a:lnR>
                      <a:noFill/>
                    </a:lnR>
                    <a:lnT>
                      <a:noFill/>
                    </a:lnT>
                    <a:lnB>
                      <a:noFill/>
                    </a:lnB>
                  </a:tcPr>
                </a:tc>
                <a:tc>
                  <a:txBody>
                    <a:bodyPr/>
                    <a:lstStyle/>
                    <a:p>
                      <a:pPr algn="ctr" fontAlgn="b"/>
                      <a:endParaRPr lang="et-EE" sz="14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542440974"/>
                  </a:ext>
                </a:extLst>
              </a:tr>
              <a:tr h="228600">
                <a:tc>
                  <a:txBody>
                    <a:bodyPr/>
                    <a:lstStyle/>
                    <a:p>
                      <a:pPr algn="r" fontAlgn="b"/>
                      <a:r>
                        <a:rPr lang="et-EE" sz="1400" b="0" i="0" u="none" strike="noStrike">
                          <a:solidFill>
                            <a:srgbClr val="000000"/>
                          </a:solidFill>
                          <a:effectLst/>
                          <a:latin typeface="Arial" panose="020B0604020202020204" pitchFamily="34" charset="0"/>
                        </a:rPr>
                        <a:t>Tallinn</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285</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742270269"/>
                  </a:ext>
                </a:extLst>
              </a:tr>
              <a:tr h="228600">
                <a:tc>
                  <a:txBody>
                    <a:bodyPr/>
                    <a:lstStyle/>
                    <a:p>
                      <a:pPr algn="r" fontAlgn="b"/>
                      <a:r>
                        <a:rPr lang="et-EE" sz="1400" b="0" i="0" u="none" strike="noStrike">
                          <a:solidFill>
                            <a:srgbClr val="000000"/>
                          </a:solidFill>
                          <a:effectLst/>
                          <a:latin typeface="Arial" panose="020B0604020202020204" pitchFamily="34" charset="0"/>
                        </a:rPr>
                        <a:t>Harju maakond</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102</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870111168"/>
                  </a:ext>
                </a:extLst>
              </a:tr>
              <a:tr h="228600">
                <a:tc>
                  <a:txBody>
                    <a:bodyPr/>
                    <a:lstStyle/>
                    <a:p>
                      <a:pPr algn="r" fontAlgn="b"/>
                      <a:r>
                        <a:rPr lang="et-EE" sz="1400" b="0" i="0" u="none" strike="noStrike" dirty="0">
                          <a:solidFill>
                            <a:srgbClr val="000000"/>
                          </a:solidFill>
                          <a:effectLst/>
                          <a:latin typeface="Arial" panose="020B0604020202020204" pitchFamily="34" charset="0"/>
                        </a:rPr>
                        <a:t>Tartumaa</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87</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915796448"/>
                  </a:ext>
                </a:extLst>
              </a:tr>
              <a:tr h="228600">
                <a:tc>
                  <a:txBody>
                    <a:bodyPr/>
                    <a:lstStyle/>
                    <a:p>
                      <a:pPr algn="r" fontAlgn="b"/>
                      <a:r>
                        <a:rPr lang="et-EE" sz="1400" b="0" i="0" u="none" strike="noStrike">
                          <a:solidFill>
                            <a:srgbClr val="000000"/>
                          </a:solidFill>
                          <a:effectLst/>
                          <a:latin typeface="Arial" panose="020B0604020202020204" pitchFamily="34" charset="0"/>
                        </a:rPr>
                        <a:t>Ida-Virumaa</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96</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238212440"/>
                  </a:ext>
                </a:extLst>
              </a:tr>
              <a:tr h="228600">
                <a:tc>
                  <a:txBody>
                    <a:bodyPr/>
                    <a:lstStyle/>
                    <a:p>
                      <a:pPr algn="r" fontAlgn="b"/>
                      <a:r>
                        <a:rPr lang="et-EE" sz="1400" b="0" i="0" u="none" strike="noStrike">
                          <a:solidFill>
                            <a:srgbClr val="000000"/>
                          </a:solidFill>
                          <a:effectLst/>
                          <a:latin typeface="Arial" panose="020B0604020202020204" pitchFamily="34" charset="0"/>
                        </a:rPr>
                        <a:t>Pärnumaa</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51</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592030741"/>
                  </a:ext>
                </a:extLst>
              </a:tr>
              <a:tr h="228600">
                <a:tc>
                  <a:txBody>
                    <a:bodyPr/>
                    <a:lstStyle/>
                    <a:p>
                      <a:pPr algn="r" fontAlgn="b"/>
                      <a:r>
                        <a:rPr lang="et-EE" sz="1400" b="0" i="0" u="none" strike="noStrike">
                          <a:solidFill>
                            <a:srgbClr val="000000"/>
                          </a:solidFill>
                          <a:effectLst/>
                          <a:latin typeface="Arial" panose="020B0604020202020204" pitchFamily="34" charset="0"/>
                        </a:rPr>
                        <a:t>Lääne-Virumaa</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28</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437271239"/>
                  </a:ext>
                </a:extLst>
              </a:tr>
              <a:tr h="228600">
                <a:tc>
                  <a:txBody>
                    <a:bodyPr/>
                    <a:lstStyle/>
                    <a:p>
                      <a:pPr algn="r" fontAlgn="b"/>
                      <a:r>
                        <a:rPr lang="et-EE" sz="1400" b="0" i="0" u="none" strike="noStrike">
                          <a:solidFill>
                            <a:srgbClr val="000000"/>
                          </a:solidFill>
                          <a:effectLst/>
                          <a:latin typeface="Arial" panose="020B0604020202020204" pitchFamily="34" charset="0"/>
                        </a:rPr>
                        <a:t>Viljandimaa</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24</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931664033"/>
                  </a:ext>
                </a:extLst>
              </a:tr>
              <a:tr h="228600">
                <a:tc>
                  <a:txBody>
                    <a:bodyPr/>
                    <a:lstStyle/>
                    <a:p>
                      <a:pPr algn="r" fontAlgn="b"/>
                      <a:r>
                        <a:rPr lang="et-EE" sz="1400" b="0" i="0" u="none" strike="noStrike">
                          <a:solidFill>
                            <a:srgbClr val="000000"/>
                          </a:solidFill>
                          <a:effectLst/>
                          <a:latin typeface="Arial" panose="020B0604020202020204" pitchFamily="34" charset="0"/>
                        </a:rPr>
                        <a:t>Raplamaa</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19</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461787965"/>
                  </a:ext>
                </a:extLst>
              </a:tr>
              <a:tr h="228600">
                <a:tc>
                  <a:txBody>
                    <a:bodyPr/>
                    <a:lstStyle/>
                    <a:p>
                      <a:pPr algn="r" fontAlgn="b"/>
                      <a:r>
                        <a:rPr lang="et-EE" sz="1400" b="0" i="0" u="none" strike="noStrike">
                          <a:solidFill>
                            <a:srgbClr val="000000"/>
                          </a:solidFill>
                          <a:effectLst/>
                          <a:latin typeface="Arial" panose="020B0604020202020204" pitchFamily="34" charset="0"/>
                        </a:rPr>
                        <a:t>Võrumaa</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22</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711391099"/>
                  </a:ext>
                </a:extLst>
              </a:tr>
              <a:tr h="228600">
                <a:tc>
                  <a:txBody>
                    <a:bodyPr/>
                    <a:lstStyle/>
                    <a:p>
                      <a:pPr algn="r" fontAlgn="b"/>
                      <a:r>
                        <a:rPr lang="et-EE" sz="1400" b="0" i="0" u="none" strike="noStrike">
                          <a:solidFill>
                            <a:srgbClr val="000000"/>
                          </a:solidFill>
                          <a:effectLst/>
                          <a:latin typeface="Arial" panose="020B0604020202020204" pitchFamily="34" charset="0"/>
                        </a:rPr>
                        <a:t>Saaremaa</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16</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819119936"/>
                  </a:ext>
                </a:extLst>
              </a:tr>
              <a:tr h="228600">
                <a:tc>
                  <a:txBody>
                    <a:bodyPr/>
                    <a:lstStyle/>
                    <a:p>
                      <a:pPr algn="r" fontAlgn="b"/>
                      <a:r>
                        <a:rPr lang="et-EE" sz="1400" b="0" i="0" u="none" strike="noStrike">
                          <a:solidFill>
                            <a:srgbClr val="000000"/>
                          </a:solidFill>
                          <a:effectLst/>
                          <a:latin typeface="Arial" panose="020B0604020202020204" pitchFamily="34" charset="0"/>
                        </a:rPr>
                        <a:t>Jõgevamaa</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12</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066587631"/>
                  </a:ext>
                </a:extLst>
              </a:tr>
              <a:tr h="228600">
                <a:tc>
                  <a:txBody>
                    <a:bodyPr/>
                    <a:lstStyle/>
                    <a:p>
                      <a:pPr algn="r" fontAlgn="b"/>
                      <a:r>
                        <a:rPr lang="et-EE" sz="1400" b="0" i="0" u="none" strike="noStrike">
                          <a:solidFill>
                            <a:srgbClr val="000000"/>
                          </a:solidFill>
                          <a:effectLst/>
                          <a:latin typeface="Arial" panose="020B0604020202020204" pitchFamily="34" charset="0"/>
                        </a:rPr>
                        <a:t>Järva maakond</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15</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505168949"/>
                  </a:ext>
                </a:extLst>
              </a:tr>
              <a:tr h="228600">
                <a:tc>
                  <a:txBody>
                    <a:bodyPr/>
                    <a:lstStyle/>
                    <a:p>
                      <a:pPr algn="r" fontAlgn="b"/>
                      <a:r>
                        <a:rPr lang="et-EE" sz="1400" b="0" i="0" u="none" strike="noStrike">
                          <a:solidFill>
                            <a:srgbClr val="000000"/>
                          </a:solidFill>
                          <a:effectLst/>
                          <a:latin typeface="Arial" panose="020B0604020202020204" pitchFamily="34" charset="0"/>
                        </a:rPr>
                        <a:t>Valgamaa</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14</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295166451"/>
                  </a:ext>
                </a:extLst>
              </a:tr>
              <a:tr h="228600">
                <a:tc>
                  <a:txBody>
                    <a:bodyPr/>
                    <a:lstStyle/>
                    <a:p>
                      <a:pPr algn="r" fontAlgn="b"/>
                      <a:r>
                        <a:rPr lang="et-EE" sz="1400" b="0" i="0" u="none" strike="noStrike">
                          <a:solidFill>
                            <a:srgbClr val="000000"/>
                          </a:solidFill>
                          <a:effectLst/>
                          <a:latin typeface="Arial" panose="020B0604020202020204" pitchFamily="34" charset="0"/>
                        </a:rPr>
                        <a:t>Põlvamaa</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16</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03630583"/>
                  </a:ext>
                </a:extLst>
              </a:tr>
              <a:tr h="228600">
                <a:tc>
                  <a:txBody>
                    <a:bodyPr/>
                    <a:lstStyle/>
                    <a:p>
                      <a:pPr algn="r" fontAlgn="b"/>
                      <a:r>
                        <a:rPr lang="et-EE" sz="1400" b="0" i="0" u="none" strike="noStrike">
                          <a:solidFill>
                            <a:srgbClr val="000000"/>
                          </a:solidFill>
                          <a:effectLst/>
                          <a:latin typeface="Arial" panose="020B0604020202020204" pitchFamily="34" charset="0"/>
                        </a:rPr>
                        <a:t>Läänemaa</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8</a:t>
                      </a:r>
                    </a:p>
                  </a:txBody>
                  <a:tcPr marL="9525" marR="9525" marT="9525" marB="0" anchor="b">
                    <a:lnL>
                      <a:noFill/>
                    </a:lnL>
                    <a:lnR>
                      <a:noFill/>
                    </a:lnR>
                    <a:lnT>
                      <a:noFill/>
                    </a:lnT>
                    <a:lnB>
                      <a:noFill/>
                    </a:lnB>
                  </a:tcPr>
                </a:tc>
                <a:tc>
                  <a:txBody>
                    <a:bodyPr/>
                    <a:lstStyle/>
                    <a:p>
                      <a:pPr algn="ctr" fontAlgn="b"/>
                      <a:endParaRPr lang="et-EE" sz="12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065411912"/>
                  </a:ext>
                </a:extLst>
              </a:tr>
              <a:tr h="228600">
                <a:tc>
                  <a:txBody>
                    <a:bodyPr/>
                    <a:lstStyle/>
                    <a:p>
                      <a:pPr algn="r" fontAlgn="b"/>
                      <a:r>
                        <a:rPr lang="et-EE" sz="1400" b="0" i="0" u="none" strike="noStrike">
                          <a:solidFill>
                            <a:srgbClr val="000000"/>
                          </a:solidFill>
                          <a:effectLst/>
                          <a:latin typeface="Arial" panose="020B0604020202020204" pitchFamily="34" charset="0"/>
                        </a:rPr>
                        <a:t>Hiiumaa</a:t>
                      </a:r>
                    </a:p>
                  </a:txBody>
                  <a:tcPr marL="9525" marR="9525" marT="9525" marB="0" anchor="b">
                    <a:lnL>
                      <a:noFill/>
                    </a:lnL>
                    <a:lnR>
                      <a:noFill/>
                    </a:lnR>
                    <a:lnT>
                      <a:noFill/>
                    </a:lnT>
                    <a:lnB>
                      <a:noFill/>
                    </a:lnB>
                  </a:tcPr>
                </a:tc>
                <a:tc>
                  <a:txBody>
                    <a:bodyPr/>
                    <a:lstStyle/>
                    <a:p>
                      <a:pPr algn="ctr" fontAlgn="b"/>
                      <a:r>
                        <a:rPr lang="et-EE" sz="1400" b="0" i="0" u="none" strike="noStrike">
                          <a:solidFill>
                            <a:srgbClr val="000000"/>
                          </a:solidFill>
                          <a:effectLst/>
                          <a:latin typeface="Arial" panose="020B0604020202020204" pitchFamily="34" charset="0"/>
                        </a:rPr>
                        <a:t>5</a:t>
                      </a:r>
                    </a:p>
                  </a:txBody>
                  <a:tcPr marL="9525" marR="9525" marT="9525" marB="0" anchor="b">
                    <a:lnL>
                      <a:noFill/>
                    </a:lnL>
                    <a:lnR>
                      <a:noFill/>
                    </a:lnR>
                    <a:lnT>
                      <a:noFill/>
                    </a:lnT>
                    <a:lnB>
                      <a:noFill/>
                    </a:lnB>
                  </a:tcPr>
                </a:tc>
                <a:tc>
                  <a:txBody>
                    <a:bodyPr/>
                    <a:lstStyle/>
                    <a:p>
                      <a:pPr algn="ctr" fontAlgn="b"/>
                      <a:endParaRPr lang="et-EE" sz="12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933889076"/>
                  </a:ext>
                </a:extLst>
              </a:tr>
            </a:tbl>
          </a:graphicData>
        </a:graphic>
      </p:graphicFrame>
      <p:graphicFrame>
        <p:nvGraphicFramePr>
          <p:cNvPr id="18" name="Chart 17">
            <a:extLst>
              <a:ext uri="{FF2B5EF4-FFF2-40B4-BE49-F238E27FC236}">
                <a16:creationId xmlns:a16="http://schemas.microsoft.com/office/drawing/2014/main" id="{0A64CCAD-6918-4D77-8616-A7BFE7D3CC41}"/>
              </a:ext>
            </a:extLst>
          </p:cNvPr>
          <p:cNvGraphicFramePr>
            <a:graphicFrameLocks/>
          </p:cNvGraphicFramePr>
          <p:nvPr>
            <p:extLst>
              <p:ext uri="{D42A27DB-BD31-4B8C-83A1-F6EECF244321}">
                <p14:modId xmlns:p14="http://schemas.microsoft.com/office/powerpoint/2010/main" val="534371085"/>
              </p:ext>
            </p:extLst>
          </p:nvPr>
        </p:nvGraphicFramePr>
        <p:xfrm>
          <a:off x="11146022" y="1978880"/>
          <a:ext cx="2019300" cy="3702844"/>
        </p:xfrm>
        <a:graphic>
          <a:graphicData uri="http://schemas.openxmlformats.org/drawingml/2006/chart">
            <c:chart xmlns:c="http://schemas.openxmlformats.org/drawingml/2006/chart" xmlns:r="http://schemas.openxmlformats.org/officeDocument/2006/relationships" r:id="rId5"/>
          </a:graphicData>
        </a:graphic>
      </p:graphicFrame>
      <p:sp>
        <p:nvSpPr>
          <p:cNvPr id="20" name="TextBox 19">
            <a:extLst>
              <a:ext uri="{FF2B5EF4-FFF2-40B4-BE49-F238E27FC236}">
                <a16:creationId xmlns:a16="http://schemas.microsoft.com/office/drawing/2014/main" id="{D35DCFE4-F878-44E5-8D04-DE668B93E8AA}"/>
              </a:ext>
            </a:extLst>
          </p:cNvPr>
          <p:cNvSpPr txBox="1"/>
          <p:nvPr/>
        </p:nvSpPr>
        <p:spPr>
          <a:xfrm>
            <a:off x="5591236" y="5610286"/>
            <a:ext cx="3795653" cy="1292662"/>
          </a:xfrm>
          <a:prstGeom prst="rect">
            <a:avLst/>
          </a:prstGeom>
          <a:noFill/>
        </p:spPr>
        <p:txBody>
          <a:bodyPr wrap="square">
            <a:spAutoFit/>
          </a:bodyPr>
          <a:lstStyle/>
          <a:p>
            <a:r>
              <a:rPr lang="et-EE" sz="1300" b="1" dirty="0"/>
              <a:t>„Muu“:</a:t>
            </a:r>
          </a:p>
          <a:p>
            <a:pPr marL="285750" indent="-285750">
              <a:buFont typeface="Arial" panose="020B0604020202020204" pitchFamily="34" charset="0"/>
              <a:buChar char="•"/>
            </a:pPr>
            <a:r>
              <a:rPr lang="et-EE" sz="1300" dirty="0"/>
              <a:t>Puue</a:t>
            </a:r>
          </a:p>
          <a:p>
            <a:pPr marL="285750" indent="-285750">
              <a:buFont typeface="Arial" panose="020B0604020202020204" pitchFamily="34" charset="0"/>
              <a:buChar char="•"/>
            </a:pPr>
            <a:r>
              <a:rPr lang="et-EE" sz="1300" dirty="0"/>
              <a:t>Puudega inimene</a:t>
            </a:r>
          </a:p>
          <a:p>
            <a:pPr marL="285750" indent="-285750">
              <a:buFont typeface="Arial" panose="020B0604020202020204" pitchFamily="34" charset="0"/>
              <a:buChar char="•"/>
            </a:pPr>
            <a:r>
              <a:rPr lang="et-EE" sz="1300" dirty="0"/>
              <a:t>Õige elab usust</a:t>
            </a:r>
          </a:p>
          <a:p>
            <a:pPr marL="285750" indent="-285750">
              <a:buFont typeface="Arial" panose="020B0604020202020204" pitchFamily="34" charset="0"/>
              <a:buChar char="•"/>
            </a:pPr>
            <a:r>
              <a:rPr lang="et-EE" sz="1300" dirty="0"/>
              <a:t>Töövõimetuspensionär, aga MTÜ juhatuse liige</a:t>
            </a:r>
          </a:p>
          <a:p>
            <a:pPr marL="285750" indent="-285750">
              <a:buFont typeface="Arial" panose="020B0604020202020204" pitchFamily="34" charset="0"/>
              <a:buChar char="•"/>
            </a:pPr>
            <a:r>
              <a:rPr lang="et-EE" sz="1300" dirty="0"/>
              <a:t>Töövõimetuspensionil</a:t>
            </a:r>
          </a:p>
        </p:txBody>
      </p:sp>
      <p:sp>
        <p:nvSpPr>
          <p:cNvPr id="21" name="TextBox 20">
            <a:extLst>
              <a:ext uri="{FF2B5EF4-FFF2-40B4-BE49-F238E27FC236}">
                <a16:creationId xmlns:a16="http://schemas.microsoft.com/office/drawing/2014/main" id="{EF29D09E-27A3-4871-ABE2-809321279CF2}"/>
              </a:ext>
            </a:extLst>
          </p:cNvPr>
          <p:cNvSpPr txBox="1"/>
          <p:nvPr/>
        </p:nvSpPr>
        <p:spPr>
          <a:xfrm>
            <a:off x="9144000" y="5838886"/>
            <a:ext cx="3048000" cy="1092607"/>
          </a:xfrm>
          <a:prstGeom prst="rect">
            <a:avLst/>
          </a:prstGeom>
          <a:noFill/>
        </p:spPr>
        <p:txBody>
          <a:bodyPr wrap="square" rtlCol="0">
            <a:spAutoFit/>
          </a:bodyPr>
          <a:lstStyle/>
          <a:p>
            <a:pPr marL="285750" indent="-285750">
              <a:buFont typeface="Arial" panose="020B0604020202020204" pitchFamily="34" charset="0"/>
              <a:buChar char="•"/>
            </a:pPr>
            <a:r>
              <a:rPr lang="et-EE" sz="1300" dirty="0"/>
              <a:t>Passiivne Sissetulek. Autoritasud investeeringud.</a:t>
            </a:r>
          </a:p>
          <a:p>
            <a:pPr marL="285750" indent="-285750">
              <a:buFont typeface="Arial" panose="020B0604020202020204" pitchFamily="34" charset="0"/>
              <a:buChar char="•"/>
            </a:pPr>
            <a:r>
              <a:rPr lang="et-EE" sz="1300" dirty="0"/>
              <a:t>Invaliid pensionär</a:t>
            </a:r>
          </a:p>
          <a:p>
            <a:pPr marL="285750" indent="-285750">
              <a:buFont typeface="Arial" panose="020B0604020202020204" pitchFamily="34" charset="0"/>
              <a:buChar char="•"/>
            </a:pPr>
            <a:r>
              <a:rPr lang="et-EE" sz="1300" dirty="0"/>
              <a:t>Grupi pensionär</a:t>
            </a:r>
          </a:p>
          <a:p>
            <a:pPr marL="285750" indent="-285750">
              <a:buFont typeface="Arial" panose="020B0604020202020204" pitchFamily="34" charset="0"/>
              <a:buChar char="•"/>
            </a:pPr>
            <a:r>
              <a:rPr lang="et-EE" sz="1300" dirty="0"/>
              <a:t>100 % töövõimetu</a:t>
            </a:r>
          </a:p>
        </p:txBody>
      </p:sp>
    </p:spTree>
    <p:extLst>
      <p:ext uri="{BB962C8B-B14F-4D97-AF65-F5344CB8AC3E}">
        <p14:creationId xmlns:p14="http://schemas.microsoft.com/office/powerpoint/2010/main" val="35078405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92D0174D-7232-4BED-882B-E78846D7CD24}"/>
              </a:ext>
            </a:extLst>
          </p:cNvPr>
          <p:cNvSpPr>
            <a:spLocks noGrp="1"/>
          </p:cNvSpPr>
          <p:nvPr>
            <p:ph type="subTitle" idx="1"/>
          </p:nvPr>
        </p:nvSpPr>
        <p:spPr>
          <a:xfrm>
            <a:off x="271682" y="1592060"/>
            <a:ext cx="3495236" cy="827881"/>
          </a:xfrm>
        </p:spPr>
        <p:txBody>
          <a:bodyPr/>
          <a:lstStyle/>
          <a:p>
            <a:r>
              <a:rPr lang="et-EE" dirty="0"/>
              <a:t>% kõikidest vastanutest. Vanuse lõikes</a:t>
            </a:r>
          </a:p>
        </p:txBody>
      </p:sp>
      <p:sp>
        <p:nvSpPr>
          <p:cNvPr id="7" name="Text Placeholder 2">
            <a:extLst>
              <a:ext uri="{FF2B5EF4-FFF2-40B4-BE49-F238E27FC236}">
                <a16:creationId xmlns:a16="http://schemas.microsoft.com/office/drawing/2014/main" id="{FFD40AA3-B476-40D9-AA18-4E2428F9D2F2}"/>
              </a:ext>
            </a:extLst>
          </p:cNvPr>
          <p:cNvSpPr>
            <a:spLocks noGrp="1"/>
          </p:cNvSpPr>
          <p:nvPr>
            <p:ph type="title"/>
          </p:nvPr>
        </p:nvSpPr>
        <p:spPr>
          <a:xfrm>
            <a:off x="0" y="185737"/>
            <a:ext cx="4038600" cy="1198219"/>
          </a:xfrm>
        </p:spPr>
        <p:txBody>
          <a:bodyPr>
            <a:normAutofit fontScale="90000"/>
          </a:bodyPr>
          <a:lstStyle/>
          <a:p>
            <a:r>
              <a:rPr lang="et-EE" dirty="0">
                <a:solidFill>
                  <a:schemeClr val="accent1">
                    <a:lumMod val="40000"/>
                    <a:lumOff val="60000"/>
                  </a:schemeClr>
                </a:solidFill>
              </a:rPr>
              <a:t>Toidukäitlemisettevõtjate usaldamine toidu ohutuse osas</a:t>
            </a:r>
          </a:p>
        </p:txBody>
      </p:sp>
      <p:graphicFrame>
        <p:nvGraphicFramePr>
          <p:cNvPr id="5" name="Chart 4">
            <a:extLst>
              <a:ext uri="{FF2B5EF4-FFF2-40B4-BE49-F238E27FC236}">
                <a16:creationId xmlns:a16="http://schemas.microsoft.com/office/drawing/2014/main" id="{078EDC72-23EC-4BBC-AB94-57C1F51512B0}"/>
              </a:ext>
            </a:extLst>
          </p:cNvPr>
          <p:cNvGraphicFramePr>
            <a:graphicFrameLocks/>
          </p:cNvGraphicFramePr>
          <p:nvPr>
            <p:extLst>
              <p:ext uri="{D42A27DB-BD31-4B8C-83A1-F6EECF244321}">
                <p14:modId xmlns:p14="http://schemas.microsoft.com/office/powerpoint/2010/main" val="1518846951"/>
              </p:ext>
            </p:extLst>
          </p:nvPr>
        </p:nvGraphicFramePr>
        <p:xfrm>
          <a:off x="4323399" y="-527539"/>
          <a:ext cx="7660005" cy="780757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482654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205CCEA0-8FB8-4077-BA2B-4F7406FFC5FD}"/>
              </a:ext>
            </a:extLst>
          </p:cNvPr>
          <p:cNvSpPr>
            <a:spLocks noGrp="1"/>
          </p:cNvSpPr>
          <p:nvPr>
            <p:ph type="subTitle" idx="1"/>
          </p:nvPr>
        </p:nvSpPr>
        <p:spPr>
          <a:xfrm>
            <a:off x="172827" y="1663401"/>
            <a:ext cx="3495236" cy="827881"/>
          </a:xfrm>
        </p:spPr>
        <p:txBody>
          <a:bodyPr/>
          <a:lstStyle/>
          <a:p>
            <a:r>
              <a:rPr lang="et-EE" dirty="0"/>
              <a:t>% kõikidest vastanutest. Peamise suhtluskeele lõikes</a:t>
            </a:r>
          </a:p>
        </p:txBody>
      </p:sp>
      <p:sp>
        <p:nvSpPr>
          <p:cNvPr id="10" name="Text Placeholder 2">
            <a:extLst>
              <a:ext uri="{FF2B5EF4-FFF2-40B4-BE49-F238E27FC236}">
                <a16:creationId xmlns:a16="http://schemas.microsoft.com/office/drawing/2014/main" id="{66CEADE4-D95D-4EF1-B878-4FF236062E2C}"/>
              </a:ext>
            </a:extLst>
          </p:cNvPr>
          <p:cNvSpPr>
            <a:spLocks noGrp="1"/>
          </p:cNvSpPr>
          <p:nvPr>
            <p:ph type="title"/>
          </p:nvPr>
        </p:nvSpPr>
        <p:spPr>
          <a:xfrm>
            <a:off x="12699" y="135924"/>
            <a:ext cx="4013200" cy="1196032"/>
          </a:xfrm>
        </p:spPr>
        <p:txBody>
          <a:bodyPr>
            <a:normAutofit fontScale="90000"/>
          </a:bodyPr>
          <a:lstStyle/>
          <a:p>
            <a:r>
              <a:rPr lang="et-EE" dirty="0">
                <a:solidFill>
                  <a:schemeClr val="accent1">
                    <a:lumMod val="40000"/>
                    <a:lumOff val="60000"/>
                  </a:schemeClr>
                </a:solidFill>
              </a:rPr>
              <a:t>Toidukäitlemisettevõtjate usaldamine toidu ohutuse osas</a:t>
            </a:r>
          </a:p>
        </p:txBody>
      </p:sp>
      <p:graphicFrame>
        <p:nvGraphicFramePr>
          <p:cNvPr id="11" name="Chart 10">
            <a:extLst>
              <a:ext uri="{FF2B5EF4-FFF2-40B4-BE49-F238E27FC236}">
                <a16:creationId xmlns:a16="http://schemas.microsoft.com/office/drawing/2014/main" id="{17B3B096-DCDF-4F67-88AB-FE43983180A2}"/>
              </a:ext>
            </a:extLst>
          </p:cNvPr>
          <p:cNvGraphicFramePr>
            <a:graphicFrameLocks/>
          </p:cNvGraphicFramePr>
          <p:nvPr>
            <p:extLst>
              <p:ext uri="{D42A27DB-BD31-4B8C-83A1-F6EECF244321}">
                <p14:modId xmlns:p14="http://schemas.microsoft.com/office/powerpoint/2010/main" val="3426822367"/>
              </p:ext>
            </p:extLst>
          </p:nvPr>
        </p:nvGraphicFramePr>
        <p:xfrm>
          <a:off x="4025899" y="-879231"/>
          <a:ext cx="8674778" cy="807133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954202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BB99B5D4-56E0-4341-B854-8FBB47C7CB03}"/>
              </a:ext>
            </a:extLst>
          </p:cNvPr>
          <p:cNvSpPr>
            <a:spLocks noGrp="1"/>
          </p:cNvSpPr>
          <p:nvPr>
            <p:ph type="subTitle" idx="1"/>
          </p:nvPr>
        </p:nvSpPr>
        <p:spPr>
          <a:xfrm>
            <a:off x="271682" y="1542633"/>
            <a:ext cx="3495236" cy="1474032"/>
          </a:xfrm>
        </p:spPr>
        <p:txBody>
          <a:bodyPr/>
          <a:lstStyle/>
          <a:p>
            <a:r>
              <a:rPr lang="et-EE" dirty="0"/>
              <a:t>% kõikidest vastanutest. Elukoha lõikes</a:t>
            </a:r>
          </a:p>
          <a:p>
            <a:r>
              <a:rPr lang="et-EE" dirty="0"/>
              <a:t>Kesk-Eesti on taas keskmisest usaldavam</a:t>
            </a:r>
          </a:p>
        </p:txBody>
      </p:sp>
      <p:sp>
        <p:nvSpPr>
          <p:cNvPr id="9" name="Text Placeholder 2">
            <a:extLst>
              <a:ext uri="{FF2B5EF4-FFF2-40B4-BE49-F238E27FC236}">
                <a16:creationId xmlns:a16="http://schemas.microsoft.com/office/drawing/2014/main" id="{6DB90914-A9AF-4EA7-88EA-4EB892DBBC18}"/>
              </a:ext>
            </a:extLst>
          </p:cNvPr>
          <p:cNvSpPr>
            <a:spLocks noGrp="1"/>
          </p:cNvSpPr>
          <p:nvPr>
            <p:ph type="title"/>
          </p:nvPr>
        </p:nvSpPr>
        <p:spPr>
          <a:xfrm>
            <a:off x="0" y="185738"/>
            <a:ext cx="4038600" cy="1047976"/>
          </a:xfrm>
        </p:spPr>
        <p:txBody>
          <a:bodyPr>
            <a:normAutofit fontScale="90000"/>
          </a:bodyPr>
          <a:lstStyle/>
          <a:p>
            <a:r>
              <a:rPr lang="et-EE" dirty="0">
                <a:solidFill>
                  <a:schemeClr val="accent1">
                    <a:lumMod val="40000"/>
                    <a:lumOff val="60000"/>
                  </a:schemeClr>
                </a:solidFill>
              </a:rPr>
              <a:t>Toidukäitlemisettevõtjate usaldamine toidu ohutuse osas</a:t>
            </a:r>
          </a:p>
        </p:txBody>
      </p:sp>
      <p:graphicFrame>
        <p:nvGraphicFramePr>
          <p:cNvPr id="8" name="Chart 7">
            <a:extLst>
              <a:ext uri="{FF2B5EF4-FFF2-40B4-BE49-F238E27FC236}">
                <a16:creationId xmlns:a16="http://schemas.microsoft.com/office/drawing/2014/main" id="{1AA14962-9C77-419A-9F25-0B97E037C0C6}"/>
              </a:ext>
            </a:extLst>
          </p:cNvPr>
          <p:cNvGraphicFramePr>
            <a:graphicFrameLocks/>
          </p:cNvGraphicFramePr>
          <p:nvPr>
            <p:extLst>
              <p:ext uri="{D42A27DB-BD31-4B8C-83A1-F6EECF244321}">
                <p14:modId xmlns:p14="http://schemas.microsoft.com/office/powerpoint/2010/main" val="1971569262"/>
              </p:ext>
            </p:extLst>
          </p:nvPr>
        </p:nvGraphicFramePr>
        <p:xfrm>
          <a:off x="3952438" y="-778669"/>
          <a:ext cx="8288215" cy="793560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50990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FB1443CD-A9E8-4808-97E8-FAA4649E2575}"/>
              </a:ext>
            </a:extLst>
          </p:cNvPr>
          <p:cNvSpPr>
            <a:spLocks noGrp="1"/>
          </p:cNvSpPr>
          <p:nvPr>
            <p:ph type="subTitle" idx="1"/>
          </p:nvPr>
        </p:nvSpPr>
        <p:spPr>
          <a:xfrm>
            <a:off x="176175" y="1618752"/>
            <a:ext cx="3495236" cy="827881"/>
          </a:xfrm>
        </p:spPr>
        <p:txBody>
          <a:bodyPr/>
          <a:lstStyle/>
          <a:p>
            <a:r>
              <a:rPr lang="et-EE" dirty="0"/>
              <a:t>% kõikidest vastanutest. Elukoha lõikes</a:t>
            </a:r>
          </a:p>
        </p:txBody>
      </p:sp>
      <p:sp>
        <p:nvSpPr>
          <p:cNvPr id="10" name="Text Placeholder 2">
            <a:extLst>
              <a:ext uri="{FF2B5EF4-FFF2-40B4-BE49-F238E27FC236}">
                <a16:creationId xmlns:a16="http://schemas.microsoft.com/office/drawing/2014/main" id="{18F0EFA8-A4AA-4A39-A03B-4017E31F6CD1}"/>
              </a:ext>
            </a:extLst>
          </p:cNvPr>
          <p:cNvSpPr>
            <a:spLocks noGrp="1"/>
          </p:cNvSpPr>
          <p:nvPr>
            <p:ph type="title"/>
          </p:nvPr>
        </p:nvSpPr>
        <p:spPr>
          <a:xfrm>
            <a:off x="0" y="185738"/>
            <a:ext cx="4000500" cy="1185862"/>
          </a:xfrm>
        </p:spPr>
        <p:txBody>
          <a:bodyPr>
            <a:normAutofit fontScale="90000"/>
          </a:bodyPr>
          <a:lstStyle/>
          <a:p>
            <a:r>
              <a:rPr lang="et-EE" dirty="0">
                <a:solidFill>
                  <a:schemeClr val="accent1">
                    <a:lumMod val="40000"/>
                    <a:lumOff val="60000"/>
                  </a:schemeClr>
                </a:solidFill>
              </a:rPr>
              <a:t>Toidukäitlemisettevõtjate usaldamine toidu ohutuse osas</a:t>
            </a:r>
          </a:p>
        </p:txBody>
      </p:sp>
      <p:graphicFrame>
        <p:nvGraphicFramePr>
          <p:cNvPr id="11" name="Chart 10">
            <a:extLst>
              <a:ext uri="{FF2B5EF4-FFF2-40B4-BE49-F238E27FC236}">
                <a16:creationId xmlns:a16="http://schemas.microsoft.com/office/drawing/2014/main" id="{B8BD9B89-6431-4DEF-8A10-5374BE045641}"/>
              </a:ext>
            </a:extLst>
          </p:cNvPr>
          <p:cNvGraphicFramePr>
            <a:graphicFrameLocks/>
          </p:cNvGraphicFramePr>
          <p:nvPr>
            <p:extLst>
              <p:ext uri="{D42A27DB-BD31-4B8C-83A1-F6EECF244321}">
                <p14:modId xmlns:p14="http://schemas.microsoft.com/office/powerpoint/2010/main" val="1439521110"/>
              </p:ext>
            </p:extLst>
          </p:nvPr>
        </p:nvGraphicFramePr>
        <p:xfrm>
          <a:off x="4000500" y="-527536"/>
          <a:ext cx="8340969" cy="77548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609214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03B54-DEBD-4C97-8E04-D5BFF0CC8AD5}"/>
              </a:ext>
            </a:extLst>
          </p:cNvPr>
          <p:cNvSpPr>
            <a:spLocks noGrp="1"/>
          </p:cNvSpPr>
          <p:nvPr>
            <p:ph type="title"/>
          </p:nvPr>
        </p:nvSpPr>
        <p:spPr>
          <a:xfrm>
            <a:off x="271680" y="185912"/>
            <a:ext cx="3639919" cy="1581104"/>
          </a:xfrm>
        </p:spPr>
        <p:txBody>
          <a:bodyPr>
            <a:normAutofit fontScale="90000"/>
          </a:bodyPr>
          <a:lstStyle/>
          <a:p>
            <a:r>
              <a:rPr lang="et-EE" dirty="0">
                <a:solidFill>
                  <a:srgbClr val="FFCDCD"/>
                </a:solidFill>
              </a:rPr>
              <a:t>Jaekaubanduse ja toitlustusettevõtete usaldamine toidu ohutuse osas</a:t>
            </a:r>
          </a:p>
        </p:txBody>
      </p:sp>
      <p:sp>
        <p:nvSpPr>
          <p:cNvPr id="3" name="Text Placeholder 2">
            <a:extLst>
              <a:ext uri="{FF2B5EF4-FFF2-40B4-BE49-F238E27FC236}">
                <a16:creationId xmlns:a16="http://schemas.microsoft.com/office/drawing/2014/main" id="{7F0EBD80-6CD4-46A2-94DC-6090C9E3AC5D}"/>
              </a:ext>
            </a:extLst>
          </p:cNvPr>
          <p:cNvSpPr>
            <a:spLocks noGrp="1"/>
          </p:cNvSpPr>
          <p:nvPr>
            <p:ph type="body" sz="quarter" idx="13"/>
          </p:nvPr>
        </p:nvSpPr>
        <p:spPr>
          <a:xfrm>
            <a:off x="271681" y="2706130"/>
            <a:ext cx="3495236" cy="3650219"/>
          </a:xfrm>
        </p:spPr>
        <p:txBody>
          <a:bodyPr/>
          <a:lstStyle/>
          <a:p>
            <a:r>
              <a:rPr lang="et-EE" dirty="0"/>
              <a:t>Jaekaubanduse ja toitlustusettevõtete usaldamise muster on analoogne eelmistega, ehk pädevust ja teadmisi hinnatakse kõrgemalt kui tegelikku käitumist.</a:t>
            </a:r>
          </a:p>
          <a:p>
            <a:r>
              <a:rPr lang="et-EE" dirty="0"/>
              <a:t>Samas on kõigi vaadeldud aspektide hinnangud veidi kriitilisemad kui põllumajandusettevõtjate ja toidukäitlemisettevõtjate puhul. Erinevus ei ole siiski suur ja põhimõtteline</a:t>
            </a:r>
          </a:p>
          <a:p>
            <a:endParaRPr lang="et-EE" dirty="0"/>
          </a:p>
        </p:txBody>
      </p:sp>
      <p:sp>
        <p:nvSpPr>
          <p:cNvPr id="4" name="Subtitle 3">
            <a:extLst>
              <a:ext uri="{FF2B5EF4-FFF2-40B4-BE49-F238E27FC236}">
                <a16:creationId xmlns:a16="http://schemas.microsoft.com/office/drawing/2014/main" id="{007E0CB9-195C-44CB-8662-9A80E8C66C0D}"/>
              </a:ext>
            </a:extLst>
          </p:cNvPr>
          <p:cNvSpPr>
            <a:spLocks noGrp="1"/>
          </p:cNvSpPr>
          <p:nvPr>
            <p:ph type="subTitle" idx="1"/>
          </p:nvPr>
        </p:nvSpPr>
        <p:spPr>
          <a:xfrm>
            <a:off x="344021" y="1629131"/>
            <a:ext cx="3495236" cy="827881"/>
          </a:xfrm>
        </p:spPr>
        <p:txBody>
          <a:bodyPr/>
          <a:lstStyle/>
          <a:p>
            <a:r>
              <a:rPr lang="et-EE" dirty="0"/>
              <a:t>% kõikidest vastanutest</a:t>
            </a:r>
          </a:p>
        </p:txBody>
      </p:sp>
      <p:graphicFrame>
        <p:nvGraphicFramePr>
          <p:cNvPr id="7" name="Chart 6">
            <a:extLst>
              <a:ext uri="{FF2B5EF4-FFF2-40B4-BE49-F238E27FC236}">
                <a16:creationId xmlns:a16="http://schemas.microsoft.com/office/drawing/2014/main" id="{28D55DDA-237F-44BA-BFFC-F85BC4E629D1}"/>
              </a:ext>
            </a:extLst>
          </p:cNvPr>
          <p:cNvGraphicFramePr>
            <a:graphicFrameLocks/>
          </p:cNvGraphicFramePr>
          <p:nvPr>
            <p:extLst>
              <p:ext uri="{D42A27DB-BD31-4B8C-83A1-F6EECF244321}">
                <p14:modId xmlns:p14="http://schemas.microsoft.com/office/powerpoint/2010/main" val="1933409281"/>
              </p:ext>
            </p:extLst>
          </p:nvPr>
        </p:nvGraphicFramePr>
        <p:xfrm>
          <a:off x="4753426" y="267493"/>
          <a:ext cx="6909267" cy="608885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652829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90F23-0817-4FAB-9BAC-A118A2F5178F}"/>
              </a:ext>
            </a:extLst>
          </p:cNvPr>
          <p:cNvSpPr>
            <a:spLocks noGrp="1"/>
          </p:cNvSpPr>
          <p:nvPr>
            <p:ph type="title"/>
          </p:nvPr>
        </p:nvSpPr>
        <p:spPr>
          <a:xfrm>
            <a:off x="271680" y="185912"/>
            <a:ext cx="3589119" cy="1173331"/>
          </a:xfrm>
        </p:spPr>
        <p:txBody>
          <a:bodyPr>
            <a:normAutofit fontScale="90000"/>
          </a:bodyPr>
          <a:lstStyle/>
          <a:p>
            <a:r>
              <a:rPr lang="et-EE" dirty="0">
                <a:solidFill>
                  <a:srgbClr val="FFCDCD"/>
                </a:solidFill>
              </a:rPr>
              <a:t>Jaekaubanduse ja toitlustusettevõtete usaldamine toidu ohutuse osas</a:t>
            </a:r>
          </a:p>
        </p:txBody>
      </p:sp>
      <p:sp>
        <p:nvSpPr>
          <p:cNvPr id="3" name="Text Placeholder 2">
            <a:extLst>
              <a:ext uri="{FF2B5EF4-FFF2-40B4-BE49-F238E27FC236}">
                <a16:creationId xmlns:a16="http://schemas.microsoft.com/office/drawing/2014/main" id="{56B83F9A-7CF6-404A-9DF2-420B47D1C5C5}"/>
              </a:ext>
            </a:extLst>
          </p:cNvPr>
          <p:cNvSpPr>
            <a:spLocks noGrp="1"/>
          </p:cNvSpPr>
          <p:nvPr>
            <p:ph type="body" sz="quarter" idx="13"/>
          </p:nvPr>
        </p:nvSpPr>
        <p:spPr/>
        <p:txBody>
          <a:bodyPr/>
          <a:lstStyle/>
          <a:p>
            <a:pPr marL="0" indent="0">
              <a:buNone/>
            </a:pPr>
            <a:r>
              <a:rPr lang="et-EE" dirty="0"/>
              <a:t>Statistiliselt olulisi erinevusi ei ole</a:t>
            </a:r>
          </a:p>
        </p:txBody>
      </p:sp>
      <p:sp>
        <p:nvSpPr>
          <p:cNvPr id="4" name="Subtitle 3">
            <a:extLst>
              <a:ext uri="{FF2B5EF4-FFF2-40B4-BE49-F238E27FC236}">
                <a16:creationId xmlns:a16="http://schemas.microsoft.com/office/drawing/2014/main" id="{E7077997-8D60-44C8-AD34-918EC053FE14}"/>
              </a:ext>
            </a:extLst>
          </p:cNvPr>
          <p:cNvSpPr>
            <a:spLocks noGrp="1"/>
          </p:cNvSpPr>
          <p:nvPr>
            <p:ph type="subTitle" idx="1"/>
          </p:nvPr>
        </p:nvSpPr>
        <p:spPr>
          <a:xfrm>
            <a:off x="271681" y="1519881"/>
            <a:ext cx="3495236" cy="541714"/>
          </a:xfrm>
        </p:spPr>
        <p:txBody>
          <a:bodyPr/>
          <a:lstStyle/>
          <a:p>
            <a:r>
              <a:rPr lang="et-EE" dirty="0"/>
              <a:t>% kõikidest vastanutest. Soo lõikes</a:t>
            </a:r>
          </a:p>
        </p:txBody>
      </p:sp>
      <p:graphicFrame>
        <p:nvGraphicFramePr>
          <p:cNvPr id="7" name="Chart 6">
            <a:extLst>
              <a:ext uri="{FF2B5EF4-FFF2-40B4-BE49-F238E27FC236}">
                <a16:creationId xmlns:a16="http://schemas.microsoft.com/office/drawing/2014/main" id="{00000000-0008-0000-0A00-00000B000000}"/>
              </a:ext>
            </a:extLst>
          </p:cNvPr>
          <p:cNvGraphicFramePr>
            <a:graphicFrameLocks/>
          </p:cNvGraphicFramePr>
          <p:nvPr>
            <p:extLst>
              <p:ext uri="{D42A27DB-BD31-4B8C-83A1-F6EECF244321}">
                <p14:modId xmlns:p14="http://schemas.microsoft.com/office/powerpoint/2010/main" val="88548196"/>
              </p:ext>
            </p:extLst>
          </p:nvPr>
        </p:nvGraphicFramePr>
        <p:xfrm>
          <a:off x="4248641" y="-810598"/>
          <a:ext cx="8165123" cy="79675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167074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90F23-0817-4FAB-9BAC-A118A2F5178F}"/>
              </a:ext>
            </a:extLst>
          </p:cNvPr>
          <p:cNvSpPr>
            <a:spLocks noGrp="1"/>
          </p:cNvSpPr>
          <p:nvPr>
            <p:ph type="title"/>
          </p:nvPr>
        </p:nvSpPr>
        <p:spPr>
          <a:xfrm>
            <a:off x="271680" y="185912"/>
            <a:ext cx="3589119" cy="1399506"/>
          </a:xfrm>
        </p:spPr>
        <p:txBody>
          <a:bodyPr>
            <a:normAutofit fontScale="90000"/>
          </a:bodyPr>
          <a:lstStyle/>
          <a:p>
            <a:r>
              <a:rPr lang="et-EE" dirty="0">
                <a:solidFill>
                  <a:srgbClr val="FFCDCD"/>
                </a:solidFill>
              </a:rPr>
              <a:t>Jaekaubanduse ja toitlustusettevõtete usaldamine toidu ohutuse osas</a:t>
            </a:r>
          </a:p>
        </p:txBody>
      </p:sp>
      <p:sp>
        <p:nvSpPr>
          <p:cNvPr id="3" name="Text Placeholder 2">
            <a:extLst>
              <a:ext uri="{FF2B5EF4-FFF2-40B4-BE49-F238E27FC236}">
                <a16:creationId xmlns:a16="http://schemas.microsoft.com/office/drawing/2014/main" id="{56B83F9A-7CF6-404A-9DF2-420B47D1C5C5}"/>
              </a:ext>
            </a:extLst>
          </p:cNvPr>
          <p:cNvSpPr>
            <a:spLocks noGrp="1"/>
          </p:cNvSpPr>
          <p:nvPr>
            <p:ph type="body" sz="quarter" idx="13"/>
          </p:nvPr>
        </p:nvSpPr>
        <p:spPr>
          <a:xfrm>
            <a:off x="271681" y="2950917"/>
            <a:ext cx="3495236" cy="3405432"/>
          </a:xfrm>
        </p:spPr>
        <p:txBody>
          <a:bodyPr/>
          <a:lstStyle/>
          <a:p>
            <a:r>
              <a:rPr lang="et-EE" dirty="0"/>
              <a:t>Vanusegruppide hinnangud järgivad sama mustrit ning erinevused on kokkuvõttes väikesed.</a:t>
            </a:r>
          </a:p>
        </p:txBody>
      </p:sp>
      <p:sp>
        <p:nvSpPr>
          <p:cNvPr id="4" name="Subtitle 3">
            <a:extLst>
              <a:ext uri="{FF2B5EF4-FFF2-40B4-BE49-F238E27FC236}">
                <a16:creationId xmlns:a16="http://schemas.microsoft.com/office/drawing/2014/main" id="{E7077997-8D60-44C8-AD34-918EC053FE14}"/>
              </a:ext>
            </a:extLst>
          </p:cNvPr>
          <p:cNvSpPr>
            <a:spLocks noGrp="1"/>
          </p:cNvSpPr>
          <p:nvPr>
            <p:ph type="subTitle" idx="1"/>
          </p:nvPr>
        </p:nvSpPr>
        <p:spPr>
          <a:xfrm>
            <a:off x="318621" y="1585418"/>
            <a:ext cx="3495236" cy="827881"/>
          </a:xfrm>
        </p:spPr>
        <p:txBody>
          <a:bodyPr/>
          <a:lstStyle/>
          <a:p>
            <a:r>
              <a:rPr lang="et-EE" dirty="0"/>
              <a:t>% kõikidest vastanutest. Vanuse lõikes</a:t>
            </a:r>
          </a:p>
        </p:txBody>
      </p:sp>
      <p:graphicFrame>
        <p:nvGraphicFramePr>
          <p:cNvPr id="8" name="Chart 7">
            <a:extLst>
              <a:ext uri="{FF2B5EF4-FFF2-40B4-BE49-F238E27FC236}">
                <a16:creationId xmlns:a16="http://schemas.microsoft.com/office/drawing/2014/main" id="{1244645B-872F-4C3E-B68D-D87FE7517232}"/>
              </a:ext>
            </a:extLst>
          </p:cNvPr>
          <p:cNvGraphicFramePr>
            <a:graphicFrameLocks/>
          </p:cNvGraphicFramePr>
          <p:nvPr>
            <p:extLst>
              <p:ext uri="{D42A27DB-BD31-4B8C-83A1-F6EECF244321}">
                <p14:modId xmlns:p14="http://schemas.microsoft.com/office/powerpoint/2010/main" val="3265574219"/>
              </p:ext>
            </p:extLst>
          </p:nvPr>
        </p:nvGraphicFramePr>
        <p:xfrm>
          <a:off x="4497757" y="-246184"/>
          <a:ext cx="7371717" cy="73503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28837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90F23-0817-4FAB-9BAC-A118A2F5178F}"/>
              </a:ext>
            </a:extLst>
          </p:cNvPr>
          <p:cNvSpPr>
            <a:spLocks noGrp="1"/>
          </p:cNvSpPr>
          <p:nvPr>
            <p:ph type="title"/>
          </p:nvPr>
        </p:nvSpPr>
        <p:spPr>
          <a:xfrm>
            <a:off x="271680" y="185912"/>
            <a:ext cx="3589119" cy="1413037"/>
          </a:xfrm>
        </p:spPr>
        <p:txBody>
          <a:bodyPr>
            <a:normAutofit fontScale="90000"/>
          </a:bodyPr>
          <a:lstStyle/>
          <a:p>
            <a:r>
              <a:rPr lang="et-EE" dirty="0">
                <a:solidFill>
                  <a:srgbClr val="FFCDCD"/>
                </a:solidFill>
              </a:rPr>
              <a:t>Jaekaubanduse ja toitlustusettevõtete usaldamine toidu ohutuse osas</a:t>
            </a:r>
          </a:p>
        </p:txBody>
      </p:sp>
      <p:sp>
        <p:nvSpPr>
          <p:cNvPr id="4" name="Subtitle 3">
            <a:extLst>
              <a:ext uri="{FF2B5EF4-FFF2-40B4-BE49-F238E27FC236}">
                <a16:creationId xmlns:a16="http://schemas.microsoft.com/office/drawing/2014/main" id="{E7077997-8D60-44C8-AD34-918EC053FE14}"/>
              </a:ext>
            </a:extLst>
          </p:cNvPr>
          <p:cNvSpPr>
            <a:spLocks noGrp="1"/>
          </p:cNvSpPr>
          <p:nvPr>
            <p:ph type="subTitle" idx="1"/>
          </p:nvPr>
        </p:nvSpPr>
        <p:spPr>
          <a:xfrm>
            <a:off x="271681" y="1598949"/>
            <a:ext cx="3495236" cy="827881"/>
          </a:xfrm>
        </p:spPr>
        <p:txBody>
          <a:bodyPr/>
          <a:lstStyle/>
          <a:p>
            <a:r>
              <a:rPr lang="et-EE" dirty="0"/>
              <a:t>% kõikidest vastanutest. Vanuse lõikes</a:t>
            </a:r>
          </a:p>
        </p:txBody>
      </p:sp>
      <p:graphicFrame>
        <p:nvGraphicFramePr>
          <p:cNvPr id="9" name="Chart 8">
            <a:extLst>
              <a:ext uri="{FF2B5EF4-FFF2-40B4-BE49-F238E27FC236}">
                <a16:creationId xmlns:a16="http://schemas.microsoft.com/office/drawing/2014/main" id="{280A1D39-8812-49DF-9068-FFED01EFD62C}"/>
              </a:ext>
            </a:extLst>
          </p:cNvPr>
          <p:cNvGraphicFramePr>
            <a:graphicFrameLocks/>
          </p:cNvGraphicFramePr>
          <p:nvPr>
            <p:extLst>
              <p:ext uri="{D42A27DB-BD31-4B8C-83A1-F6EECF244321}">
                <p14:modId xmlns:p14="http://schemas.microsoft.com/office/powerpoint/2010/main" val="3822767097"/>
              </p:ext>
            </p:extLst>
          </p:nvPr>
        </p:nvGraphicFramePr>
        <p:xfrm>
          <a:off x="4246501" y="-492369"/>
          <a:ext cx="7945499" cy="771964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727269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6B83F9A-7CF6-404A-9DF2-420B47D1C5C5}"/>
              </a:ext>
            </a:extLst>
          </p:cNvPr>
          <p:cNvSpPr>
            <a:spLocks noGrp="1"/>
          </p:cNvSpPr>
          <p:nvPr>
            <p:ph type="body" sz="quarter" idx="13"/>
          </p:nvPr>
        </p:nvSpPr>
        <p:spPr>
          <a:xfrm>
            <a:off x="271681" y="2755557"/>
            <a:ext cx="3495236" cy="3600792"/>
          </a:xfrm>
        </p:spPr>
        <p:txBody>
          <a:bodyPr/>
          <a:lstStyle/>
          <a:p>
            <a:r>
              <a:rPr lang="et-EE" dirty="0"/>
              <a:t>Ka keele lõikes ei ole erinevused märkimisväärsed</a:t>
            </a:r>
          </a:p>
        </p:txBody>
      </p:sp>
      <p:sp>
        <p:nvSpPr>
          <p:cNvPr id="4" name="Subtitle 3">
            <a:extLst>
              <a:ext uri="{FF2B5EF4-FFF2-40B4-BE49-F238E27FC236}">
                <a16:creationId xmlns:a16="http://schemas.microsoft.com/office/drawing/2014/main" id="{E7077997-8D60-44C8-AD34-918EC053FE14}"/>
              </a:ext>
            </a:extLst>
          </p:cNvPr>
          <p:cNvSpPr>
            <a:spLocks noGrp="1"/>
          </p:cNvSpPr>
          <p:nvPr>
            <p:ph type="subTitle" idx="1"/>
          </p:nvPr>
        </p:nvSpPr>
        <p:spPr>
          <a:xfrm>
            <a:off x="271680" y="1604417"/>
            <a:ext cx="3495236" cy="827881"/>
          </a:xfrm>
        </p:spPr>
        <p:txBody>
          <a:bodyPr/>
          <a:lstStyle/>
          <a:p>
            <a:r>
              <a:rPr lang="et-EE" dirty="0"/>
              <a:t>% kõikidest vastanutest. Peamise suhtluskeele lõikes</a:t>
            </a:r>
          </a:p>
        </p:txBody>
      </p:sp>
      <p:sp>
        <p:nvSpPr>
          <p:cNvPr id="7" name="Text Placeholder 2">
            <a:extLst>
              <a:ext uri="{FF2B5EF4-FFF2-40B4-BE49-F238E27FC236}">
                <a16:creationId xmlns:a16="http://schemas.microsoft.com/office/drawing/2014/main" id="{56B83F9A-7CF6-404A-9DF2-420B47D1C5C5}"/>
              </a:ext>
            </a:extLst>
          </p:cNvPr>
          <p:cNvSpPr>
            <a:spLocks noGrp="1"/>
          </p:cNvSpPr>
          <p:nvPr>
            <p:ph type="title"/>
          </p:nvPr>
        </p:nvSpPr>
        <p:spPr>
          <a:xfrm>
            <a:off x="271463" y="185738"/>
            <a:ext cx="3589337" cy="1419225"/>
          </a:xfrm>
        </p:spPr>
        <p:txBody>
          <a:bodyPr>
            <a:normAutofit fontScale="90000"/>
          </a:bodyPr>
          <a:lstStyle/>
          <a:p>
            <a:r>
              <a:rPr lang="et-EE" dirty="0">
                <a:solidFill>
                  <a:srgbClr val="FFCDCD"/>
                </a:solidFill>
              </a:rPr>
              <a:t>Jaekaubanduse ja toitlustusettevõtete usaldamine toidu ohutuse osas</a:t>
            </a:r>
          </a:p>
        </p:txBody>
      </p:sp>
      <p:graphicFrame>
        <p:nvGraphicFramePr>
          <p:cNvPr id="8" name="Chart 7">
            <a:extLst>
              <a:ext uri="{FF2B5EF4-FFF2-40B4-BE49-F238E27FC236}">
                <a16:creationId xmlns:a16="http://schemas.microsoft.com/office/drawing/2014/main" id="{0836B45E-FA47-41B3-9DFE-70A1354BE99B}"/>
              </a:ext>
            </a:extLst>
          </p:cNvPr>
          <p:cNvGraphicFramePr>
            <a:graphicFrameLocks/>
          </p:cNvGraphicFramePr>
          <p:nvPr>
            <p:extLst>
              <p:ext uri="{D42A27DB-BD31-4B8C-83A1-F6EECF244321}">
                <p14:modId xmlns:p14="http://schemas.microsoft.com/office/powerpoint/2010/main" val="3561423747"/>
              </p:ext>
            </p:extLst>
          </p:nvPr>
        </p:nvGraphicFramePr>
        <p:xfrm>
          <a:off x="4117930" y="-738555"/>
          <a:ext cx="8426543" cy="791307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99706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90F23-0817-4FAB-9BAC-A118A2F5178F}"/>
              </a:ext>
            </a:extLst>
          </p:cNvPr>
          <p:cNvSpPr>
            <a:spLocks noGrp="1"/>
          </p:cNvSpPr>
          <p:nvPr>
            <p:ph type="title"/>
          </p:nvPr>
        </p:nvSpPr>
        <p:spPr>
          <a:xfrm>
            <a:off x="271680" y="185912"/>
            <a:ext cx="3589119" cy="1579142"/>
          </a:xfrm>
        </p:spPr>
        <p:txBody>
          <a:bodyPr>
            <a:normAutofit fontScale="90000"/>
          </a:bodyPr>
          <a:lstStyle/>
          <a:p>
            <a:r>
              <a:rPr lang="et-EE" dirty="0">
                <a:solidFill>
                  <a:srgbClr val="FFCDCD"/>
                </a:solidFill>
              </a:rPr>
              <a:t>Jaekaubanduse ja toitlustusettevõtete usaldamine toidu ohutuse osas</a:t>
            </a:r>
          </a:p>
        </p:txBody>
      </p:sp>
      <p:sp>
        <p:nvSpPr>
          <p:cNvPr id="3" name="Text Placeholder 2">
            <a:extLst>
              <a:ext uri="{FF2B5EF4-FFF2-40B4-BE49-F238E27FC236}">
                <a16:creationId xmlns:a16="http://schemas.microsoft.com/office/drawing/2014/main" id="{56B83F9A-7CF6-404A-9DF2-420B47D1C5C5}"/>
              </a:ext>
            </a:extLst>
          </p:cNvPr>
          <p:cNvSpPr>
            <a:spLocks noGrp="1"/>
          </p:cNvSpPr>
          <p:nvPr>
            <p:ph type="body" sz="quarter" idx="13"/>
          </p:nvPr>
        </p:nvSpPr>
        <p:spPr>
          <a:xfrm>
            <a:off x="271681" y="2792627"/>
            <a:ext cx="3495236" cy="3563722"/>
          </a:xfrm>
        </p:spPr>
        <p:txBody>
          <a:bodyPr/>
          <a:lstStyle/>
          <a:p>
            <a:r>
              <a:rPr lang="et-EE" dirty="0"/>
              <a:t>Kesk-Eesti hinnangud ei ole seekord läbivalt paremad, kuid Lõuna-Eesti hinnangud on reeglina keskmisest veidi madalamad.</a:t>
            </a:r>
          </a:p>
        </p:txBody>
      </p:sp>
      <p:sp>
        <p:nvSpPr>
          <p:cNvPr id="4" name="Subtitle 3">
            <a:extLst>
              <a:ext uri="{FF2B5EF4-FFF2-40B4-BE49-F238E27FC236}">
                <a16:creationId xmlns:a16="http://schemas.microsoft.com/office/drawing/2014/main" id="{E7077997-8D60-44C8-AD34-918EC053FE14}"/>
              </a:ext>
            </a:extLst>
          </p:cNvPr>
          <p:cNvSpPr>
            <a:spLocks noGrp="1"/>
          </p:cNvSpPr>
          <p:nvPr>
            <p:ph type="subTitle" idx="1"/>
          </p:nvPr>
        </p:nvSpPr>
        <p:spPr>
          <a:xfrm>
            <a:off x="271680" y="1765054"/>
            <a:ext cx="3495236" cy="827881"/>
          </a:xfrm>
        </p:spPr>
        <p:txBody>
          <a:bodyPr/>
          <a:lstStyle/>
          <a:p>
            <a:r>
              <a:rPr lang="et-EE" dirty="0"/>
              <a:t>% kõikidest vastanutest. Elukoha lõikes</a:t>
            </a:r>
          </a:p>
        </p:txBody>
      </p:sp>
      <p:graphicFrame>
        <p:nvGraphicFramePr>
          <p:cNvPr id="10" name="Chart 9">
            <a:extLst>
              <a:ext uri="{FF2B5EF4-FFF2-40B4-BE49-F238E27FC236}">
                <a16:creationId xmlns:a16="http://schemas.microsoft.com/office/drawing/2014/main" id="{01CF9BA4-7E04-4A70-BF47-0A6C23120BCF}"/>
              </a:ext>
            </a:extLst>
          </p:cNvPr>
          <p:cNvGraphicFramePr>
            <a:graphicFrameLocks/>
          </p:cNvGraphicFramePr>
          <p:nvPr>
            <p:extLst>
              <p:ext uri="{D42A27DB-BD31-4B8C-83A1-F6EECF244321}">
                <p14:modId xmlns:p14="http://schemas.microsoft.com/office/powerpoint/2010/main" val="498862916"/>
              </p:ext>
            </p:extLst>
          </p:nvPr>
        </p:nvGraphicFramePr>
        <p:xfrm>
          <a:off x="4325815" y="-668215"/>
          <a:ext cx="7866185" cy="793066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28601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F79CF-67D7-4B4C-BDEE-27D4D7103E0B}"/>
              </a:ext>
            </a:extLst>
          </p:cNvPr>
          <p:cNvSpPr>
            <a:spLocks noGrp="1"/>
          </p:cNvSpPr>
          <p:nvPr>
            <p:ph type="title"/>
          </p:nvPr>
        </p:nvSpPr>
        <p:spPr/>
        <p:txBody>
          <a:bodyPr/>
          <a:lstStyle/>
          <a:p>
            <a:r>
              <a:rPr lang="et-EE" dirty="0"/>
              <a:t>Üldk</a:t>
            </a:r>
            <a:r>
              <a:rPr lang="en-US" dirty="0" err="1"/>
              <a:t>okkuvõte</a:t>
            </a:r>
            <a:endParaRPr lang="en-US" dirty="0"/>
          </a:p>
        </p:txBody>
      </p:sp>
      <p:sp>
        <p:nvSpPr>
          <p:cNvPr id="3" name="Text Placeholder 2">
            <a:extLst>
              <a:ext uri="{FF2B5EF4-FFF2-40B4-BE49-F238E27FC236}">
                <a16:creationId xmlns:a16="http://schemas.microsoft.com/office/drawing/2014/main" id="{717F8124-FFA2-46A2-905A-555118A5C33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949655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90F23-0817-4FAB-9BAC-A118A2F5178F}"/>
              </a:ext>
            </a:extLst>
          </p:cNvPr>
          <p:cNvSpPr>
            <a:spLocks noGrp="1"/>
          </p:cNvSpPr>
          <p:nvPr>
            <p:ph type="title"/>
          </p:nvPr>
        </p:nvSpPr>
        <p:spPr>
          <a:xfrm>
            <a:off x="271680" y="334193"/>
            <a:ext cx="3589119" cy="1398931"/>
          </a:xfrm>
        </p:spPr>
        <p:txBody>
          <a:bodyPr>
            <a:normAutofit fontScale="90000"/>
          </a:bodyPr>
          <a:lstStyle/>
          <a:p>
            <a:r>
              <a:rPr lang="et-EE" dirty="0">
                <a:solidFill>
                  <a:srgbClr val="FFCDCD"/>
                </a:solidFill>
              </a:rPr>
              <a:t>Jaekaubanduse ja toitlustusettevõtete usaldamine toidu ohutuse osas</a:t>
            </a:r>
          </a:p>
        </p:txBody>
      </p:sp>
      <p:sp>
        <p:nvSpPr>
          <p:cNvPr id="4" name="Subtitle 3">
            <a:extLst>
              <a:ext uri="{FF2B5EF4-FFF2-40B4-BE49-F238E27FC236}">
                <a16:creationId xmlns:a16="http://schemas.microsoft.com/office/drawing/2014/main" id="{E7077997-8D60-44C8-AD34-918EC053FE14}"/>
              </a:ext>
            </a:extLst>
          </p:cNvPr>
          <p:cNvSpPr>
            <a:spLocks noGrp="1"/>
          </p:cNvSpPr>
          <p:nvPr>
            <p:ph type="subTitle" idx="1"/>
          </p:nvPr>
        </p:nvSpPr>
        <p:spPr>
          <a:xfrm>
            <a:off x="365563" y="2164773"/>
            <a:ext cx="3495236" cy="827881"/>
          </a:xfrm>
        </p:spPr>
        <p:txBody>
          <a:bodyPr/>
          <a:lstStyle/>
          <a:p>
            <a:r>
              <a:rPr lang="et-EE" dirty="0"/>
              <a:t>% kõikidest vastanutest. Elukoha lõikes</a:t>
            </a:r>
          </a:p>
        </p:txBody>
      </p:sp>
      <p:graphicFrame>
        <p:nvGraphicFramePr>
          <p:cNvPr id="12" name="Chart 11">
            <a:extLst>
              <a:ext uri="{FF2B5EF4-FFF2-40B4-BE49-F238E27FC236}">
                <a16:creationId xmlns:a16="http://schemas.microsoft.com/office/drawing/2014/main" id="{397C0B23-D7F7-4BF4-A02A-2F710522B872}"/>
              </a:ext>
            </a:extLst>
          </p:cNvPr>
          <p:cNvGraphicFramePr>
            <a:graphicFrameLocks/>
          </p:cNvGraphicFramePr>
          <p:nvPr>
            <p:extLst>
              <p:ext uri="{D42A27DB-BD31-4B8C-83A1-F6EECF244321}">
                <p14:modId xmlns:p14="http://schemas.microsoft.com/office/powerpoint/2010/main" val="1257268639"/>
              </p:ext>
            </p:extLst>
          </p:nvPr>
        </p:nvGraphicFramePr>
        <p:xfrm>
          <a:off x="4202723" y="-668216"/>
          <a:ext cx="7842738" cy="79306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283791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90F23-0817-4FAB-9BAC-A118A2F5178F}"/>
              </a:ext>
            </a:extLst>
          </p:cNvPr>
          <p:cNvSpPr>
            <a:spLocks noGrp="1"/>
          </p:cNvSpPr>
          <p:nvPr>
            <p:ph type="title"/>
          </p:nvPr>
        </p:nvSpPr>
        <p:spPr>
          <a:xfrm>
            <a:off x="271680" y="185912"/>
            <a:ext cx="3589119" cy="1198045"/>
          </a:xfrm>
        </p:spPr>
        <p:txBody>
          <a:bodyPr>
            <a:normAutofit fontScale="90000"/>
          </a:bodyPr>
          <a:lstStyle/>
          <a:p>
            <a:r>
              <a:rPr lang="et-EE" dirty="0">
                <a:solidFill>
                  <a:schemeClr val="accent4">
                    <a:lumMod val="40000"/>
                    <a:lumOff val="60000"/>
                  </a:schemeClr>
                </a:solidFill>
              </a:rPr>
              <a:t>Põllumajandus- ja Toiduameti usaldamine toidu ohutuse osas</a:t>
            </a:r>
          </a:p>
        </p:txBody>
      </p:sp>
      <p:sp>
        <p:nvSpPr>
          <p:cNvPr id="3" name="Text Placeholder 2">
            <a:extLst>
              <a:ext uri="{FF2B5EF4-FFF2-40B4-BE49-F238E27FC236}">
                <a16:creationId xmlns:a16="http://schemas.microsoft.com/office/drawing/2014/main" id="{56B83F9A-7CF6-404A-9DF2-420B47D1C5C5}"/>
              </a:ext>
            </a:extLst>
          </p:cNvPr>
          <p:cNvSpPr>
            <a:spLocks noGrp="1"/>
          </p:cNvSpPr>
          <p:nvPr>
            <p:ph type="body" sz="quarter" idx="13"/>
          </p:nvPr>
        </p:nvSpPr>
        <p:spPr>
          <a:xfrm>
            <a:off x="172995" y="2281516"/>
            <a:ext cx="3687804" cy="4474885"/>
          </a:xfrm>
        </p:spPr>
        <p:txBody>
          <a:bodyPr/>
          <a:lstStyle/>
          <a:p>
            <a:r>
              <a:rPr lang="et-EE" dirty="0"/>
              <a:t>Hinnangud Põllumajandus- ja Toiduametile seoses toidu ohutuse temaatikaga on üldiselt kõrgemad kui eelmistele vaadeldud rühmadele, kuid silma hakkab see, et kindlalt nõustuvaid hinnanguid on suhteliselt vähem, mis viitab reaalse hindamise raskustele ja mida kompenseeritakse „pigem nõustun“ teoreetilise hinnanguga.</a:t>
            </a:r>
          </a:p>
          <a:p>
            <a:r>
              <a:rPr lang="et-EE" dirty="0"/>
              <a:t>Ka siin on hinnangud paremad  eelkõige kontrollimise pädevusele ja teadmistele ning madalamad reaalsele tegevusele.</a:t>
            </a:r>
          </a:p>
          <a:p>
            <a:endParaRPr lang="et-EE" dirty="0"/>
          </a:p>
        </p:txBody>
      </p:sp>
      <p:sp>
        <p:nvSpPr>
          <p:cNvPr id="4" name="Subtitle 3">
            <a:extLst>
              <a:ext uri="{FF2B5EF4-FFF2-40B4-BE49-F238E27FC236}">
                <a16:creationId xmlns:a16="http://schemas.microsoft.com/office/drawing/2014/main" id="{E7077997-8D60-44C8-AD34-918EC053FE14}"/>
              </a:ext>
            </a:extLst>
          </p:cNvPr>
          <p:cNvSpPr>
            <a:spLocks noGrp="1"/>
          </p:cNvSpPr>
          <p:nvPr>
            <p:ph type="subTitle" idx="1"/>
          </p:nvPr>
        </p:nvSpPr>
        <p:spPr>
          <a:xfrm>
            <a:off x="271681" y="1470454"/>
            <a:ext cx="3495236" cy="591141"/>
          </a:xfrm>
        </p:spPr>
        <p:txBody>
          <a:bodyPr/>
          <a:lstStyle/>
          <a:p>
            <a:r>
              <a:rPr lang="et-EE" dirty="0"/>
              <a:t>% kõikidest vastanutest</a:t>
            </a:r>
          </a:p>
        </p:txBody>
      </p:sp>
      <p:graphicFrame>
        <p:nvGraphicFramePr>
          <p:cNvPr id="6" name="Chart 5">
            <a:extLst>
              <a:ext uri="{FF2B5EF4-FFF2-40B4-BE49-F238E27FC236}">
                <a16:creationId xmlns:a16="http://schemas.microsoft.com/office/drawing/2014/main" id="{D42C95DA-F5A9-4661-AE23-E03C1B185B1E}"/>
              </a:ext>
            </a:extLst>
          </p:cNvPr>
          <p:cNvGraphicFramePr>
            <a:graphicFrameLocks/>
          </p:cNvGraphicFramePr>
          <p:nvPr>
            <p:extLst>
              <p:ext uri="{D42A27DB-BD31-4B8C-83A1-F6EECF244321}">
                <p14:modId xmlns:p14="http://schemas.microsoft.com/office/powerpoint/2010/main" val="730687967"/>
              </p:ext>
            </p:extLst>
          </p:nvPr>
        </p:nvGraphicFramePr>
        <p:xfrm>
          <a:off x="4569754" y="185912"/>
          <a:ext cx="7051431" cy="60917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986900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E5E2F-3282-4C6D-972A-80B0CCAF05D2}"/>
              </a:ext>
            </a:extLst>
          </p:cNvPr>
          <p:cNvSpPr>
            <a:spLocks noGrp="1"/>
          </p:cNvSpPr>
          <p:nvPr>
            <p:ph type="title"/>
          </p:nvPr>
        </p:nvSpPr>
        <p:spPr>
          <a:xfrm>
            <a:off x="271681" y="185912"/>
            <a:ext cx="3495236" cy="1247472"/>
          </a:xfrm>
        </p:spPr>
        <p:txBody>
          <a:bodyPr>
            <a:normAutofit fontScale="90000"/>
          </a:bodyPr>
          <a:lstStyle/>
          <a:p>
            <a:r>
              <a:rPr lang="et-EE" dirty="0">
                <a:solidFill>
                  <a:schemeClr val="accent4">
                    <a:lumMod val="40000"/>
                    <a:lumOff val="60000"/>
                  </a:schemeClr>
                </a:solidFill>
              </a:rPr>
              <a:t>Põllumajandus- ja Toiduameti usaldamine toidu ohutuse osas</a:t>
            </a:r>
          </a:p>
        </p:txBody>
      </p:sp>
      <p:sp>
        <p:nvSpPr>
          <p:cNvPr id="3" name="Text Placeholder 2">
            <a:extLst>
              <a:ext uri="{FF2B5EF4-FFF2-40B4-BE49-F238E27FC236}">
                <a16:creationId xmlns:a16="http://schemas.microsoft.com/office/drawing/2014/main" id="{D00B7C19-DF68-47AA-97EC-D2E3FFC0A333}"/>
              </a:ext>
            </a:extLst>
          </p:cNvPr>
          <p:cNvSpPr>
            <a:spLocks noGrp="1"/>
          </p:cNvSpPr>
          <p:nvPr>
            <p:ph type="body" sz="quarter" idx="13"/>
          </p:nvPr>
        </p:nvSpPr>
        <p:spPr>
          <a:xfrm>
            <a:off x="271681" y="2879124"/>
            <a:ext cx="3495236" cy="3477225"/>
          </a:xfrm>
        </p:spPr>
        <p:txBody>
          <a:bodyPr/>
          <a:lstStyle/>
          <a:p>
            <a:r>
              <a:rPr lang="et-EE" dirty="0"/>
              <a:t>Soo lõikes märkimisväärseid erinevusi ei ole.</a:t>
            </a:r>
          </a:p>
        </p:txBody>
      </p:sp>
      <p:sp>
        <p:nvSpPr>
          <p:cNvPr id="4" name="Subtitle 3">
            <a:extLst>
              <a:ext uri="{FF2B5EF4-FFF2-40B4-BE49-F238E27FC236}">
                <a16:creationId xmlns:a16="http://schemas.microsoft.com/office/drawing/2014/main" id="{9BB4078C-B412-4E0D-9C24-BAB3F5812A8A}"/>
              </a:ext>
            </a:extLst>
          </p:cNvPr>
          <p:cNvSpPr>
            <a:spLocks noGrp="1"/>
          </p:cNvSpPr>
          <p:nvPr>
            <p:ph type="subTitle" idx="1"/>
          </p:nvPr>
        </p:nvSpPr>
        <p:spPr>
          <a:xfrm>
            <a:off x="271681" y="1604417"/>
            <a:ext cx="3495236" cy="827881"/>
          </a:xfrm>
        </p:spPr>
        <p:txBody>
          <a:bodyPr/>
          <a:lstStyle/>
          <a:p>
            <a:r>
              <a:rPr lang="et-EE" dirty="0"/>
              <a:t>% kõikidest vastanutest. Soo lõikes</a:t>
            </a:r>
          </a:p>
        </p:txBody>
      </p:sp>
      <p:graphicFrame>
        <p:nvGraphicFramePr>
          <p:cNvPr id="7" name="Chart 6">
            <a:extLst>
              <a:ext uri="{FF2B5EF4-FFF2-40B4-BE49-F238E27FC236}">
                <a16:creationId xmlns:a16="http://schemas.microsoft.com/office/drawing/2014/main" id="{99FBFF88-3840-4410-A68C-667085B25763}"/>
              </a:ext>
            </a:extLst>
          </p:cNvPr>
          <p:cNvGraphicFramePr>
            <a:graphicFrameLocks/>
          </p:cNvGraphicFramePr>
          <p:nvPr>
            <p:extLst>
              <p:ext uri="{D42A27DB-BD31-4B8C-83A1-F6EECF244321}">
                <p14:modId xmlns:p14="http://schemas.microsoft.com/office/powerpoint/2010/main" val="2043216728"/>
              </p:ext>
            </p:extLst>
          </p:nvPr>
        </p:nvGraphicFramePr>
        <p:xfrm>
          <a:off x="4126966" y="-720969"/>
          <a:ext cx="8065034" cy="794824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348375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E5E2F-3282-4C6D-972A-80B0CCAF05D2}"/>
              </a:ext>
            </a:extLst>
          </p:cNvPr>
          <p:cNvSpPr>
            <a:spLocks noGrp="1"/>
          </p:cNvSpPr>
          <p:nvPr>
            <p:ph type="title"/>
          </p:nvPr>
        </p:nvSpPr>
        <p:spPr>
          <a:xfrm>
            <a:off x="271681" y="185912"/>
            <a:ext cx="3495236" cy="1321612"/>
          </a:xfrm>
        </p:spPr>
        <p:txBody>
          <a:bodyPr>
            <a:normAutofit fontScale="90000"/>
          </a:bodyPr>
          <a:lstStyle/>
          <a:p>
            <a:r>
              <a:rPr lang="et-EE" dirty="0">
                <a:solidFill>
                  <a:schemeClr val="accent4">
                    <a:lumMod val="40000"/>
                    <a:lumOff val="60000"/>
                  </a:schemeClr>
                </a:solidFill>
              </a:rPr>
              <a:t>Põllumajandus- ja Toiduameti usaldamine toidu ohutuse osas</a:t>
            </a:r>
          </a:p>
        </p:txBody>
      </p:sp>
      <p:sp>
        <p:nvSpPr>
          <p:cNvPr id="3" name="Text Placeholder 2">
            <a:extLst>
              <a:ext uri="{FF2B5EF4-FFF2-40B4-BE49-F238E27FC236}">
                <a16:creationId xmlns:a16="http://schemas.microsoft.com/office/drawing/2014/main" id="{D00B7C19-DF68-47AA-97EC-D2E3FFC0A333}"/>
              </a:ext>
            </a:extLst>
          </p:cNvPr>
          <p:cNvSpPr>
            <a:spLocks noGrp="1"/>
          </p:cNvSpPr>
          <p:nvPr>
            <p:ph type="body" sz="quarter" idx="13"/>
          </p:nvPr>
        </p:nvSpPr>
        <p:spPr>
          <a:xfrm>
            <a:off x="271681" y="2730843"/>
            <a:ext cx="3495236" cy="3625506"/>
          </a:xfrm>
        </p:spPr>
        <p:txBody>
          <a:bodyPr/>
          <a:lstStyle/>
          <a:p>
            <a:r>
              <a:rPr lang="et-EE" dirty="0"/>
              <a:t>Vanuserühmade lõikes on samuti hinnangud lähedased, kuid kohati on noorima rühma hinnangud keskmisest veidi paremad (vt ka järgmine slaid)</a:t>
            </a:r>
          </a:p>
        </p:txBody>
      </p:sp>
      <p:sp>
        <p:nvSpPr>
          <p:cNvPr id="4" name="Subtitle 3">
            <a:extLst>
              <a:ext uri="{FF2B5EF4-FFF2-40B4-BE49-F238E27FC236}">
                <a16:creationId xmlns:a16="http://schemas.microsoft.com/office/drawing/2014/main" id="{9BB4078C-B412-4E0D-9C24-BAB3F5812A8A}"/>
              </a:ext>
            </a:extLst>
          </p:cNvPr>
          <p:cNvSpPr>
            <a:spLocks noGrp="1"/>
          </p:cNvSpPr>
          <p:nvPr>
            <p:ph type="subTitle" idx="1"/>
          </p:nvPr>
        </p:nvSpPr>
        <p:spPr>
          <a:xfrm>
            <a:off x="271681" y="1641487"/>
            <a:ext cx="3495236" cy="827881"/>
          </a:xfrm>
        </p:spPr>
        <p:txBody>
          <a:bodyPr/>
          <a:lstStyle/>
          <a:p>
            <a:r>
              <a:rPr lang="et-EE" dirty="0"/>
              <a:t>% kõikidest vastanutest. Vanuse lõikes</a:t>
            </a:r>
          </a:p>
        </p:txBody>
      </p:sp>
      <p:graphicFrame>
        <p:nvGraphicFramePr>
          <p:cNvPr id="7" name="Chart 6">
            <a:extLst>
              <a:ext uri="{FF2B5EF4-FFF2-40B4-BE49-F238E27FC236}">
                <a16:creationId xmlns:a16="http://schemas.microsoft.com/office/drawing/2014/main" id="{7C8DFB02-621B-4035-960C-79F25D93CD6C}"/>
              </a:ext>
            </a:extLst>
          </p:cNvPr>
          <p:cNvGraphicFramePr>
            <a:graphicFrameLocks/>
          </p:cNvGraphicFramePr>
          <p:nvPr>
            <p:extLst>
              <p:ext uri="{D42A27DB-BD31-4B8C-83A1-F6EECF244321}">
                <p14:modId xmlns:p14="http://schemas.microsoft.com/office/powerpoint/2010/main" val="2384819150"/>
              </p:ext>
            </p:extLst>
          </p:nvPr>
        </p:nvGraphicFramePr>
        <p:xfrm>
          <a:off x="4079631" y="-379392"/>
          <a:ext cx="8336866" cy="772976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178393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E5E2F-3282-4C6D-972A-80B0CCAF05D2}"/>
              </a:ext>
            </a:extLst>
          </p:cNvPr>
          <p:cNvSpPr>
            <a:spLocks noGrp="1"/>
          </p:cNvSpPr>
          <p:nvPr>
            <p:ph type="title"/>
          </p:nvPr>
        </p:nvSpPr>
        <p:spPr>
          <a:xfrm>
            <a:off x="271681" y="185912"/>
            <a:ext cx="3495236" cy="1276671"/>
          </a:xfrm>
        </p:spPr>
        <p:txBody>
          <a:bodyPr>
            <a:normAutofit fontScale="90000"/>
          </a:bodyPr>
          <a:lstStyle/>
          <a:p>
            <a:r>
              <a:rPr lang="et-EE" dirty="0">
                <a:solidFill>
                  <a:schemeClr val="accent4">
                    <a:lumMod val="40000"/>
                    <a:lumOff val="60000"/>
                  </a:schemeClr>
                </a:solidFill>
              </a:rPr>
              <a:t>Põllumajandus- ja Toiduameti usaldamine toidu ohutuse osas</a:t>
            </a:r>
          </a:p>
        </p:txBody>
      </p:sp>
      <p:sp>
        <p:nvSpPr>
          <p:cNvPr id="4" name="Subtitle 3">
            <a:extLst>
              <a:ext uri="{FF2B5EF4-FFF2-40B4-BE49-F238E27FC236}">
                <a16:creationId xmlns:a16="http://schemas.microsoft.com/office/drawing/2014/main" id="{9BB4078C-B412-4E0D-9C24-BAB3F5812A8A}"/>
              </a:ext>
            </a:extLst>
          </p:cNvPr>
          <p:cNvSpPr>
            <a:spLocks noGrp="1"/>
          </p:cNvSpPr>
          <p:nvPr>
            <p:ph type="subTitle" idx="1"/>
          </p:nvPr>
        </p:nvSpPr>
        <p:spPr>
          <a:xfrm>
            <a:off x="271681" y="1462583"/>
            <a:ext cx="3495236" cy="827881"/>
          </a:xfrm>
        </p:spPr>
        <p:txBody>
          <a:bodyPr/>
          <a:lstStyle/>
          <a:p>
            <a:r>
              <a:rPr lang="et-EE" dirty="0"/>
              <a:t>% kõikidest vastanutest. Vanuse lõikes</a:t>
            </a:r>
          </a:p>
        </p:txBody>
      </p:sp>
      <p:graphicFrame>
        <p:nvGraphicFramePr>
          <p:cNvPr id="10" name="Chart 9">
            <a:extLst>
              <a:ext uri="{FF2B5EF4-FFF2-40B4-BE49-F238E27FC236}">
                <a16:creationId xmlns:a16="http://schemas.microsoft.com/office/drawing/2014/main" id="{F82F18A3-EA57-405B-932A-25B8FC5A1F55}"/>
              </a:ext>
            </a:extLst>
          </p:cNvPr>
          <p:cNvGraphicFramePr>
            <a:graphicFrameLocks/>
          </p:cNvGraphicFramePr>
          <p:nvPr>
            <p:extLst>
              <p:ext uri="{D42A27DB-BD31-4B8C-83A1-F6EECF244321}">
                <p14:modId xmlns:p14="http://schemas.microsoft.com/office/powerpoint/2010/main" val="2250772524"/>
              </p:ext>
            </p:extLst>
          </p:nvPr>
        </p:nvGraphicFramePr>
        <p:xfrm>
          <a:off x="4386481" y="-237393"/>
          <a:ext cx="7805519" cy="733278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525546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0B7C19-DF68-47AA-97EC-D2E3FFC0A333}"/>
              </a:ext>
            </a:extLst>
          </p:cNvPr>
          <p:cNvSpPr>
            <a:spLocks noGrp="1"/>
          </p:cNvSpPr>
          <p:nvPr>
            <p:ph type="body" sz="quarter" idx="13"/>
          </p:nvPr>
        </p:nvSpPr>
        <p:spPr>
          <a:xfrm>
            <a:off x="271681" y="2903838"/>
            <a:ext cx="3495236" cy="3452511"/>
          </a:xfrm>
        </p:spPr>
        <p:txBody>
          <a:bodyPr/>
          <a:lstStyle/>
          <a:p>
            <a:r>
              <a:rPr lang="et-EE" dirty="0"/>
              <a:t>Eestikeelsete vastajate hinnangud üsna läbivalt veidi paremad kui venekeelsete hinnangud. Samas kasutavad venekeelsed vastajad enam „nii ja naa“ hinnangut, mis viitab pigem hinnata mitteoskamisele</a:t>
            </a:r>
          </a:p>
        </p:txBody>
      </p:sp>
      <p:sp>
        <p:nvSpPr>
          <p:cNvPr id="4" name="Subtitle 3">
            <a:extLst>
              <a:ext uri="{FF2B5EF4-FFF2-40B4-BE49-F238E27FC236}">
                <a16:creationId xmlns:a16="http://schemas.microsoft.com/office/drawing/2014/main" id="{9BB4078C-B412-4E0D-9C24-BAB3F5812A8A}"/>
              </a:ext>
            </a:extLst>
          </p:cNvPr>
          <p:cNvSpPr>
            <a:spLocks noGrp="1"/>
          </p:cNvSpPr>
          <p:nvPr>
            <p:ph type="subTitle" idx="1"/>
          </p:nvPr>
        </p:nvSpPr>
        <p:spPr>
          <a:xfrm>
            <a:off x="271681" y="1684976"/>
            <a:ext cx="3495236" cy="827881"/>
          </a:xfrm>
        </p:spPr>
        <p:txBody>
          <a:bodyPr/>
          <a:lstStyle/>
          <a:p>
            <a:r>
              <a:rPr lang="et-EE" dirty="0"/>
              <a:t>% kõikidest vastanutest. Peamise suhtluskeele lõikes</a:t>
            </a:r>
          </a:p>
        </p:txBody>
      </p:sp>
      <p:sp>
        <p:nvSpPr>
          <p:cNvPr id="16" name="Text Placeholder 2">
            <a:extLst>
              <a:ext uri="{FF2B5EF4-FFF2-40B4-BE49-F238E27FC236}">
                <a16:creationId xmlns:a16="http://schemas.microsoft.com/office/drawing/2014/main" id="{D00B7C19-DF68-47AA-97EC-D2E3FFC0A333}"/>
              </a:ext>
            </a:extLst>
          </p:cNvPr>
          <p:cNvSpPr>
            <a:spLocks noGrp="1"/>
          </p:cNvSpPr>
          <p:nvPr>
            <p:ph type="title"/>
          </p:nvPr>
        </p:nvSpPr>
        <p:spPr>
          <a:xfrm>
            <a:off x="271463" y="185738"/>
            <a:ext cx="3495675" cy="1499238"/>
          </a:xfrm>
        </p:spPr>
        <p:txBody>
          <a:bodyPr>
            <a:normAutofit fontScale="90000"/>
          </a:bodyPr>
          <a:lstStyle/>
          <a:p>
            <a:r>
              <a:rPr lang="et-EE" dirty="0">
                <a:solidFill>
                  <a:schemeClr val="accent4">
                    <a:lumMod val="40000"/>
                    <a:lumOff val="60000"/>
                  </a:schemeClr>
                </a:solidFill>
              </a:rPr>
              <a:t>Põllumajandus- ja Toiduameti usaldamine toidu ohutuse osas</a:t>
            </a:r>
          </a:p>
        </p:txBody>
      </p:sp>
      <p:graphicFrame>
        <p:nvGraphicFramePr>
          <p:cNvPr id="17" name="Chart 16">
            <a:extLst>
              <a:ext uri="{FF2B5EF4-FFF2-40B4-BE49-F238E27FC236}">
                <a16:creationId xmlns:a16="http://schemas.microsoft.com/office/drawing/2014/main" id="{76073D34-EC5E-46AB-85FD-C4273BA4531F}"/>
              </a:ext>
            </a:extLst>
          </p:cNvPr>
          <p:cNvGraphicFramePr>
            <a:graphicFrameLocks/>
          </p:cNvGraphicFramePr>
          <p:nvPr>
            <p:extLst>
              <p:ext uri="{D42A27DB-BD31-4B8C-83A1-F6EECF244321}">
                <p14:modId xmlns:p14="http://schemas.microsoft.com/office/powerpoint/2010/main" val="334445435"/>
              </p:ext>
            </p:extLst>
          </p:nvPr>
        </p:nvGraphicFramePr>
        <p:xfrm>
          <a:off x="3977932" y="-791308"/>
          <a:ext cx="8425083" cy="803617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715697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E5E2F-3282-4C6D-972A-80B0CCAF05D2}"/>
              </a:ext>
            </a:extLst>
          </p:cNvPr>
          <p:cNvSpPr>
            <a:spLocks noGrp="1"/>
          </p:cNvSpPr>
          <p:nvPr>
            <p:ph type="title"/>
          </p:nvPr>
        </p:nvSpPr>
        <p:spPr>
          <a:xfrm>
            <a:off x="271681" y="185912"/>
            <a:ext cx="3495236" cy="1047802"/>
          </a:xfrm>
        </p:spPr>
        <p:txBody>
          <a:bodyPr>
            <a:normAutofit fontScale="90000"/>
          </a:bodyPr>
          <a:lstStyle/>
          <a:p>
            <a:r>
              <a:rPr lang="et-EE" dirty="0">
                <a:solidFill>
                  <a:schemeClr val="accent4">
                    <a:lumMod val="40000"/>
                    <a:lumOff val="60000"/>
                  </a:schemeClr>
                </a:solidFill>
              </a:rPr>
              <a:t>Põllumajandus- ja Toiduameti usaldamine toidu ohutuse osas</a:t>
            </a:r>
          </a:p>
        </p:txBody>
      </p:sp>
      <p:sp>
        <p:nvSpPr>
          <p:cNvPr id="3" name="Text Placeholder 2">
            <a:extLst>
              <a:ext uri="{FF2B5EF4-FFF2-40B4-BE49-F238E27FC236}">
                <a16:creationId xmlns:a16="http://schemas.microsoft.com/office/drawing/2014/main" id="{D00B7C19-DF68-47AA-97EC-D2E3FFC0A333}"/>
              </a:ext>
            </a:extLst>
          </p:cNvPr>
          <p:cNvSpPr>
            <a:spLocks noGrp="1"/>
          </p:cNvSpPr>
          <p:nvPr>
            <p:ph type="body" sz="quarter" idx="13"/>
          </p:nvPr>
        </p:nvSpPr>
        <p:spPr>
          <a:xfrm>
            <a:off x="271681" y="2718486"/>
            <a:ext cx="3495236" cy="3637863"/>
          </a:xfrm>
        </p:spPr>
        <p:txBody>
          <a:bodyPr/>
          <a:lstStyle/>
          <a:p>
            <a:r>
              <a:rPr lang="et-EE" dirty="0"/>
              <a:t>Piirkondade lõikes põhimõttelisi erinevusi hinnangutes ei ole.</a:t>
            </a:r>
          </a:p>
          <a:p>
            <a:r>
              <a:rPr lang="et-EE" dirty="0"/>
              <a:t>Põhja-Eestis on siiski hinnangud veidi madalamad toidu ohutusele erilise tähelepanu pööramisele ja  vastava tegevuse piisavusele (vt järgmine slaid).  </a:t>
            </a:r>
          </a:p>
        </p:txBody>
      </p:sp>
      <p:sp>
        <p:nvSpPr>
          <p:cNvPr id="4" name="Subtitle 3">
            <a:extLst>
              <a:ext uri="{FF2B5EF4-FFF2-40B4-BE49-F238E27FC236}">
                <a16:creationId xmlns:a16="http://schemas.microsoft.com/office/drawing/2014/main" id="{9BB4078C-B412-4E0D-9C24-BAB3F5812A8A}"/>
              </a:ext>
            </a:extLst>
          </p:cNvPr>
          <p:cNvSpPr>
            <a:spLocks noGrp="1"/>
          </p:cNvSpPr>
          <p:nvPr>
            <p:ph type="subTitle" idx="1"/>
          </p:nvPr>
        </p:nvSpPr>
        <p:spPr>
          <a:xfrm>
            <a:off x="271681" y="1442528"/>
            <a:ext cx="3495236" cy="827881"/>
          </a:xfrm>
        </p:spPr>
        <p:txBody>
          <a:bodyPr/>
          <a:lstStyle/>
          <a:p>
            <a:r>
              <a:rPr lang="et-EE" dirty="0"/>
              <a:t>% kõikidest vastanutest. Elukoha lõikes</a:t>
            </a:r>
          </a:p>
        </p:txBody>
      </p:sp>
      <p:graphicFrame>
        <p:nvGraphicFramePr>
          <p:cNvPr id="9" name="Chart 8">
            <a:extLst>
              <a:ext uri="{FF2B5EF4-FFF2-40B4-BE49-F238E27FC236}">
                <a16:creationId xmlns:a16="http://schemas.microsoft.com/office/drawing/2014/main" id="{BE8DA40C-2178-425E-81F5-94D6F8C87880}"/>
              </a:ext>
            </a:extLst>
          </p:cNvPr>
          <p:cNvGraphicFramePr>
            <a:graphicFrameLocks/>
          </p:cNvGraphicFramePr>
          <p:nvPr>
            <p:extLst>
              <p:ext uri="{D42A27DB-BD31-4B8C-83A1-F6EECF244321}">
                <p14:modId xmlns:p14="http://schemas.microsoft.com/office/powerpoint/2010/main" val="3242601632"/>
              </p:ext>
            </p:extLst>
          </p:nvPr>
        </p:nvGraphicFramePr>
        <p:xfrm>
          <a:off x="3952727" y="-861646"/>
          <a:ext cx="8239273" cy="81065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373204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9BB4078C-B412-4E0D-9C24-BAB3F5812A8A}"/>
              </a:ext>
            </a:extLst>
          </p:cNvPr>
          <p:cNvSpPr>
            <a:spLocks noGrp="1"/>
          </p:cNvSpPr>
          <p:nvPr>
            <p:ph type="subTitle" idx="1"/>
          </p:nvPr>
        </p:nvSpPr>
        <p:spPr>
          <a:xfrm>
            <a:off x="271681" y="1752698"/>
            <a:ext cx="3495236" cy="827881"/>
          </a:xfrm>
        </p:spPr>
        <p:txBody>
          <a:bodyPr/>
          <a:lstStyle/>
          <a:p>
            <a:r>
              <a:rPr lang="et-EE" dirty="0"/>
              <a:t>% kõikidest vastanutest. Elukoha lõikes</a:t>
            </a:r>
          </a:p>
        </p:txBody>
      </p:sp>
      <p:sp>
        <p:nvSpPr>
          <p:cNvPr id="9" name="Text Placeholder 2">
            <a:extLst>
              <a:ext uri="{FF2B5EF4-FFF2-40B4-BE49-F238E27FC236}">
                <a16:creationId xmlns:a16="http://schemas.microsoft.com/office/drawing/2014/main" id="{D00B7C19-DF68-47AA-97EC-D2E3FFC0A333}"/>
              </a:ext>
            </a:extLst>
          </p:cNvPr>
          <p:cNvSpPr>
            <a:spLocks noGrp="1"/>
          </p:cNvSpPr>
          <p:nvPr>
            <p:ph type="title"/>
          </p:nvPr>
        </p:nvSpPr>
        <p:spPr>
          <a:xfrm>
            <a:off x="271463" y="185738"/>
            <a:ext cx="3495675" cy="1566862"/>
          </a:xfrm>
        </p:spPr>
        <p:txBody>
          <a:bodyPr>
            <a:normAutofit fontScale="90000"/>
          </a:bodyPr>
          <a:lstStyle/>
          <a:p>
            <a:r>
              <a:rPr lang="et-EE" dirty="0">
                <a:solidFill>
                  <a:schemeClr val="accent4">
                    <a:lumMod val="40000"/>
                    <a:lumOff val="60000"/>
                  </a:schemeClr>
                </a:solidFill>
              </a:rPr>
              <a:t>Põllumajandus- ja Toiduameti usaldamine toidu ohutuse osas</a:t>
            </a:r>
          </a:p>
        </p:txBody>
      </p:sp>
      <p:graphicFrame>
        <p:nvGraphicFramePr>
          <p:cNvPr id="10" name="Chart 9">
            <a:extLst>
              <a:ext uri="{FF2B5EF4-FFF2-40B4-BE49-F238E27FC236}">
                <a16:creationId xmlns:a16="http://schemas.microsoft.com/office/drawing/2014/main" id="{6988B4C4-6D43-4C4D-8641-46161F250FEA}"/>
              </a:ext>
            </a:extLst>
          </p:cNvPr>
          <p:cNvGraphicFramePr>
            <a:graphicFrameLocks/>
          </p:cNvGraphicFramePr>
          <p:nvPr>
            <p:extLst>
              <p:ext uri="{D42A27DB-BD31-4B8C-83A1-F6EECF244321}">
                <p14:modId xmlns:p14="http://schemas.microsoft.com/office/powerpoint/2010/main" val="2377715111"/>
              </p:ext>
            </p:extLst>
          </p:nvPr>
        </p:nvGraphicFramePr>
        <p:xfrm>
          <a:off x="3942763" y="-404447"/>
          <a:ext cx="8249237" cy="766689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932586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30AB9-D607-49FD-A8ED-2822032C8DC4}"/>
              </a:ext>
            </a:extLst>
          </p:cNvPr>
          <p:cNvSpPr>
            <a:spLocks noGrp="1"/>
          </p:cNvSpPr>
          <p:nvPr>
            <p:ph type="title"/>
          </p:nvPr>
        </p:nvSpPr>
        <p:spPr>
          <a:xfrm>
            <a:off x="271681" y="185912"/>
            <a:ext cx="3495236" cy="1369077"/>
          </a:xfrm>
        </p:spPr>
        <p:txBody>
          <a:bodyPr>
            <a:normAutofit/>
          </a:bodyPr>
          <a:lstStyle/>
          <a:p>
            <a:r>
              <a:rPr lang="et-EE" dirty="0"/>
              <a:t>Konkreetne juhtum toidu ohutuse kahtluse kohta</a:t>
            </a:r>
          </a:p>
        </p:txBody>
      </p:sp>
      <p:sp>
        <p:nvSpPr>
          <p:cNvPr id="3" name="Text Placeholder 2">
            <a:extLst>
              <a:ext uri="{FF2B5EF4-FFF2-40B4-BE49-F238E27FC236}">
                <a16:creationId xmlns:a16="http://schemas.microsoft.com/office/drawing/2014/main" id="{071820C5-FEC8-4D87-9EB2-17F4B3F490E6}"/>
              </a:ext>
            </a:extLst>
          </p:cNvPr>
          <p:cNvSpPr>
            <a:spLocks noGrp="1"/>
          </p:cNvSpPr>
          <p:nvPr>
            <p:ph type="body" sz="quarter" idx="13"/>
          </p:nvPr>
        </p:nvSpPr>
        <p:spPr>
          <a:xfrm>
            <a:off x="271681" y="2496065"/>
            <a:ext cx="3495236" cy="3860284"/>
          </a:xfrm>
        </p:spPr>
        <p:txBody>
          <a:bodyPr>
            <a:normAutofit fontScale="92500" lnSpcReduction="10000"/>
          </a:bodyPr>
          <a:lstStyle/>
          <a:p>
            <a:r>
              <a:rPr lang="et-EE" dirty="0"/>
              <a:t>Mõni konkreetne juhtum toidu ohutuse kahtluse kohta viimase 6 kuu jooksul on meenunud 17%-</a:t>
            </a:r>
            <a:r>
              <a:rPr lang="et-EE" dirty="0" err="1"/>
              <a:t>le</a:t>
            </a:r>
            <a:r>
              <a:rPr lang="et-EE" dirty="0"/>
              <a:t> küsitletutest. Seda on kaks korda vähem kui 2019 aasta uuringus.</a:t>
            </a:r>
          </a:p>
          <a:p>
            <a:r>
              <a:rPr lang="et-EE" dirty="0"/>
              <a:t>Vastajarühmade lõikes märkimisväärseid erinevusi ei ole</a:t>
            </a:r>
          </a:p>
          <a:p>
            <a:r>
              <a:rPr lang="et-EE" dirty="0"/>
              <a:t>Lahtiste vastuste kokkuvõttes tõusevad sellistest juhtumitest esile </a:t>
            </a:r>
            <a:r>
              <a:rPr lang="et-EE" u="sng" dirty="0"/>
              <a:t>kalatoodetega</a:t>
            </a:r>
            <a:r>
              <a:rPr lang="et-EE" dirty="0"/>
              <a:t> seonduvad (eriti Wool ja listeeria, kuigi tunduvalt vähem kui 2019 uuringus), aga ka Luunja kurkidega seonduv.</a:t>
            </a:r>
          </a:p>
          <a:p>
            <a:pPr marL="0" indent="0">
              <a:buNone/>
            </a:pPr>
            <a:r>
              <a:rPr lang="et-EE" i="1" dirty="0"/>
              <a:t>Vt järgmised slaidid</a:t>
            </a:r>
          </a:p>
        </p:txBody>
      </p:sp>
      <p:sp>
        <p:nvSpPr>
          <p:cNvPr id="4" name="Subtitle 3">
            <a:extLst>
              <a:ext uri="{FF2B5EF4-FFF2-40B4-BE49-F238E27FC236}">
                <a16:creationId xmlns:a16="http://schemas.microsoft.com/office/drawing/2014/main" id="{1F2F07D9-8ABD-4D33-A55B-B83AD2705D39}"/>
              </a:ext>
            </a:extLst>
          </p:cNvPr>
          <p:cNvSpPr>
            <a:spLocks noGrp="1"/>
          </p:cNvSpPr>
          <p:nvPr>
            <p:ph type="subTitle" idx="1"/>
          </p:nvPr>
        </p:nvSpPr>
        <p:spPr>
          <a:xfrm>
            <a:off x="358179" y="1554989"/>
            <a:ext cx="3495236" cy="827881"/>
          </a:xfrm>
        </p:spPr>
        <p:txBody>
          <a:bodyPr/>
          <a:lstStyle/>
          <a:p>
            <a:r>
              <a:rPr lang="et-EE" dirty="0"/>
              <a:t>% kõikidest vastanutest </a:t>
            </a:r>
          </a:p>
        </p:txBody>
      </p:sp>
      <p:graphicFrame>
        <p:nvGraphicFramePr>
          <p:cNvPr id="9" name="Chart 8">
            <a:extLst>
              <a:ext uri="{FF2B5EF4-FFF2-40B4-BE49-F238E27FC236}">
                <a16:creationId xmlns:a16="http://schemas.microsoft.com/office/drawing/2014/main" id="{00000000-0008-0000-0D00-00000D000000}"/>
              </a:ext>
            </a:extLst>
          </p:cNvPr>
          <p:cNvGraphicFramePr>
            <a:graphicFrameLocks/>
          </p:cNvGraphicFramePr>
          <p:nvPr>
            <p:extLst>
              <p:ext uri="{D42A27DB-BD31-4B8C-83A1-F6EECF244321}">
                <p14:modId xmlns:p14="http://schemas.microsoft.com/office/powerpoint/2010/main" val="3789742190"/>
              </p:ext>
            </p:extLst>
          </p:nvPr>
        </p:nvGraphicFramePr>
        <p:xfrm>
          <a:off x="4874730" y="-263770"/>
          <a:ext cx="6927713" cy="738553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95903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E50-18B8-4B62-A83E-485D325EC2EE}"/>
              </a:ext>
            </a:extLst>
          </p:cNvPr>
          <p:cNvSpPr>
            <a:spLocks noGrp="1"/>
          </p:cNvSpPr>
          <p:nvPr>
            <p:ph type="title"/>
          </p:nvPr>
        </p:nvSpPr>
        <p:spPr/>
        <p:txBody>
          <a:bodyPr/>
          <a:lstStyle/>
          <a:p>
            <a:r>
              <a:rPr lang="et-EE" dirty="0"/>
              <a:t>Konkreetne juhtum toidu ohutuse kahtluse kohta</a:t>
            </a:r>
          </a:p>
        </p:txBody>
      </p:sp>
      <p:sp>
        <p:nvSpPr>
          <p:cNvPr id="3" name="Slide Number Placeholder 2">
            <a:extLst>
              <a:ext uri="{FF2B5EF4-FFF2-40B4-BE49-F238E27FC236}">
                <a16:creationId xmlns:a16="http://schemas.microsoft.com/office/drawing/2014/main" id="{7D5BCAC8-4F4F-48CF-BCB2-3007DD516494}"/>
              </a:ext>
            </a:extLst>
          </p:cNvPr>
          <p:cNvSpPr>
            <a:spLocks noGrp="1"/>
          </p:cNvSpPr>
          <p:nvPr>
            <p:ph type="sldNum" sz="quarter" idx="12"/>
          </p:nvPr>
        </p:nvSpPr>
        <p:spPr/>
        <p:txBody>
          <a:bodyPr/>
          <a:lstStyle/>
          <a:p>
            <a:fld id="{8A6009BB-32DB-4743-B7B2-C117DEB9554B}" type="slidenum">
              <a:rPr lang="lt-LT" smtClean="0"/>
              <a:t>49</a:t>
            </a:fld>
            <a:endParaRPr lang="lt-LT" dirty="0"/>
          </a:p>
        </p:txBody>
      </p:sp>
      <p:sp>
        <p:nvSpPr>
          <p:cNvPr id="5" name="TextBox 4">
            <a:extLst>
              <a:ext uri="{FF2B5EF4-FFF2-40B4-BE49-F238E27FC236}">
                <a16:creationId xmlns:a16="http://schemas.microsoft.com/office/drawing/2014/main" id="{BD92266B-1812-485F-B65B-F5DA5E573951}"/>
              </a:ext>
            </a:extLst>
          </p:cNvPr>
          <p:cNvSpPr txBox="1"/>
          <p:nvPr/>
        </p:nvSpPr>
        <p:spPr>
          <a:xfrm>
            <a:off x="87923" y="840047"/>
            <a:ext cx="12016154" cy="6332503"/>
          </a:xfrm>
          <a:prstGeom prst="rect">
            <a:avLst/>
          </a:prstGeom>
          <a:noFill/>
        </p:spPr>
        <p:txBody>
          <a:bodyPr wrap="square">
            <a:spAutoFit/>
          </a:bodyPr>
          <a:lstStyle/>
          <a:p>
            <a:r>
              <a:rPr lang="et-EE" sz="1350" b="1" dirty="0">
                <a:solidFill>
                  <a:schemeClr val="accent2">
                    <a:lumMod val="75000"/>
                  </a:schemeClr>
                </a:solidFill>
              </a:rPr>
              <a:t>Luunja kurgid</a:t>
            </a:r>
          </a:p>
          <a:p>
            <a:pPr marL="285750" indent="-285750">
              <a:buFont typeface="Arial" panose="020B0604020202020204" pitchFamily="34" charset="0"/>
              <a:buChar char="•"/>
            </a:pPr>
            <a:r>
              <a:rPr lang="et-EE" sz="1350" dirty="0"/>
              <a:t>Luunja kurgid     x5</a:t>
            </a:r>
          </a:p>
          <a:p>
            <a:pPr marL="285750" indent="-285750">
              <a:buFont typeface="Arial" panose="020B0604020202020204" pitchFamily="34" charset="0"/>
              <a:buChar char="•"/>
            </a:pPr>
            <a:r>
              <a:rPr lang="et-EE" sz="1350" dirty="0"/>
              <a:t>Tartumaa kasvuhoone kurgid, </a:t>
            </a:r>
            <a:r>
              <a:rPr lang="et-EE" sz="1350" dirty="0" err="1"/>
              <a:t>Grüne</a:t>
            </a:r>
            <a:endParaRPr lang="et-EE" sz="1350" dirty="0"/>
          </a:p>
          <a:p>
            <a:pPr marL="285750" indent="-285750">
              <a:buFont typeface="Arial" panose="020B0604020202020204" pitchFamily="34" charset="0"/>
              <a:buChar char="•"/>
            </a:pPr>
            <a:r>
              <a:rPr lang="et-EE" sz="1350" dirty="0"/>
              <a:t>Mürgised kurgid</a:t>
            </a:r>
          </a:p>
          <a:p>
            <a:pPr marL="285750" indent="-285750">
              <a:buFont typeface="Arial" panose="020B0604020202020204" pitchFamily="34" charset="0"/>
              <a:buChar char="•"/>
            </a:pPr>
            <a:r>
              <a:rPr lang="et-EE" sz="1350" dirty="0"/>
              <a:t>Mingi kurgi kasvataja teema oli kus kasutati keelatud ainet?</a:t>
            </a:r>
          </a:p>
          <a:p>
            <a:pPr marL="285750" indent="-285750">
              <a:buFont typeface="Arial" panose="020B0604020202020204" pitchFamily="34" charset="0"/>
              <a:buChar char="•"/>
            </a:pPr>
            <a:r>
              <a:rPr lang="et-EE" sz="1350" dirty="0"/>
              <a:t>Luunja kurkide kasvatamisel kasutatud keelatud ained</a:t>
            </a:r>
          </a:p>
          <a:p>
            <a:pPr marL="285750" indent="-285750">
              <a:buFont typeface="Arial" panose="020B0604020202020204" pitchFamily="34" charset="0"/>
              <a:buChar char="•"/>
            </a:pPr>
            <a:r>
              <a:rPr lang="et-EE" sz="1350" dirty="0"/>
              <a:t>Luunja kurk, küpsiste koostis</a:t>
            </a:r>
          </a:p>
          <a:p>
            <a:pPr marL="285750" indent="-285750">
              <a:buFont typeface="Arial" panose="020B0604020202020204" pitchFamily="34" charset="0"/>
              <a:buChar char="•"/>
            </a:pPr>
            <a:r>
              <a:rPr lang="et-EE" sz="1350" dirty="0"/>
              <a:t>Luunja kurgid, seente, maasikate päritolu iga aasta õunte päritolu, vorsti nimelist toodet müükase kanamassi sisaldusega, see ju pole vorst see on kanamassi jääk toit.</a:t>
            </a:r>
          </a:p>
          <a:p>
            <a:pPr marL="285750" indent="-285750">
              <a:buFont typeface="Arial" panose="020B0604020202020204" pitchFamily="34" charset="0"/>
              <a:buChar char="•"/>
            </a:pPr>
            <a:r>
              <a:rPr lang="et-EE" sz="1350" dirty="0" err="1"/>
              <a:t>Grüne</a:t>
            </a:r>
            <a:r>
              <a:rPr lang="et-EE" sz="1350" dirty="0"/>
              <a:t> Fee kurgid</a:t>
            </a:r>
          </a:p>
          <a:p>
            <a:pPr marL="285750" indent="-285750">
              <a:buFont typeface="Arial" panose="020B0604020202020204" pitchFamily="34" charset="0"/>
              <a:buChar char="•"/>
            </a:pPr>
            <a:r>
              <a:rPr lang="et-EE" sz="1350" dirty="0"/>
              <a:t>Eesti kurkide juhtum</a:t>
            </a:r>
          </a:p>
          <a:p>
            <a:r>
              <a:rPr lang="et-EE" sz="1350" b="1" dirty="0">
                <a:solidFill>
                  <a:schemeClr val="accent2">
                    <a:lumMod val="75000"/>
                  </a:schemeClr>
                </a:solidFill>
              </a:rPr>
              <a:t>Kala(tooted)</a:t>
            </a:r>
          </a:p>
          <a:p>
            <a:pPr marL="285750" indent="-285750">
              <a:buFont typeface="Arial" panose="020B0604020202020204" pitchFamily="34" charset="0"/>
              <a:buChar char="•"/>
            </a:pPr>
            <a:r>
              <a:rPr lang="et-EE" sz="1350" dirty="0"/>
              <a:t>Punase kala müügifirma</a:t>
            </a:r>
          </a:p>
          <a:p>
            <a:pPr marL="285750" indent="-285750">
              <a:buFont typeface="Arial" panose="020B0604020202020204" pitchFamily="34" charset="0"/>
              <a:buChar char="•"/>
            </a:pPr>
            <a:r>
              <a:rPr lang="et-EE" sz="1350" dirty="0"/>
              <a:t>Supermarketist ostetud toidukaubad - heeringas konservina (?). Vaatamata tavapärasele säilivusajale oli sellel ebameeldiv lõhn ja tekstuur.</a:t>
            </a:r>
          </a:p>
          <a:p>
            <a:pPr marL="285750" indent="-285750">
              <a:buFont typeface="Arial" panose="020B0604020202020204" pitchFamily="34" charset="0"/>
              <a:buChar char="•"/>
            </a:pPr>
            <a:r>
              <a:rPr lang="et-EE" sz="1350" dirty="0"/>
              <a:t>Kala ostsin turult, see polnud värske</a:t>
            </a:r>
          </a:p>
          <a:p>
            <a:pPr marL="285750" indent="-285750">
              <a:buFont typeface="Arial" panose="020B0604020202020204" pitchFamily="34" charset="0"/>
              <a:buChar char="•"/>
            </a:pPr>
            <a:r>
              <a:rPr lang="et-EE" sz="1350" dirty="0"/>
              <a:t>Ostsin Grossi Kohtla-Järvelt roiskunud kilu.</a:t>
            </a:r>
          </a:p>
          <a:p>
            <a:pPr marL="285750" indent="-285750">
              <a:buFont typeface="Arial" panose="020B0604020202020204" pitchFamily="34" charset="0"/>
              <a:buChar char="•"/>
            </a:pPr>
            <a:r>
              <a:rPr lang="et-EE" sz="1350" dirty="0" err="1"/>
              <a:t>Poliitilselt</a:t>
            </a:r>
            <a:r>
              <a:rPr lang="et-EE" sz="1350" dirty="0"/>
              <a:t> motiveeritud listeeria skandaal.</a:t>
            </a:r>
          </a:p>
          <a:p>
            <a:pPr marL="285750" indent="-285750">
              <a:buFont typeface="Arial" panose="020B0604020202020204" pitchFamily="34" charset="0"/>
              <a:buChar char="•"/>
            </a:pPr>
            <a:r>
              <a:rPr lang="et-EE" sz="1350" dirty="0"/>
              <a:t>Norra lõhe mürgisus</a:t>
            </a:r>
          </a:p>
          <a:p>
            <a:pPr marL="285750" indent="-285750">
              <a:buFont typeface="Arial" panose="020B0604020202020204" pitchFamily="34" charset="0"/>
              <a:buChar char="•"/>
            </a:pPr>
            <a:r>
              <a:rPr lang="et-EE" sz="1350" dirty="0" err="1"/>
              <a:t>Mv</a:t>
            </a:r>
            <a:r>
              <a:rPr lang="et-EE" sz="1350" dirty="0"/>
              <a:t> </a:t>
            </a:r>
            <a:r>
              <a:rPr lang="et-EE" sz="1350" dirty="0" err="1"/>
              <a:t>VOOl</a:t>
            </a:r>
            <a:r>
              <a:rPr lang="et-EE" sz="1350" dirty="0"/>
              <a:t> tooted</a:t>
            </a:r>
          </a:p>
          <a:p>
            <a:pPr marL="285750" indent="-285750">
              <a:buFont typeface="Arial" panose="020B0604020202020204" pitchFamily="34" charset="0"/>
              <a:buChar char="•"/>
            </a:pPr>
            <a:r>
              <a:rPr lang="et-EE" sz="1350" dirty="0" err="1"/>
              <a:t>M.V.Wooli</a:t>
            </a:r>
            <a:r>
              <a:rPr lang="et-EE" sz="1350" dirty="0"/>
              <a:t> </a:t>
            </a:r>
            <a:r>
              <a:rPr lang="et-EE" sz="1350" dirty="0" err="1"/>
              <a:t>listeeriabakter</a:t>
            </a:r>
            <a:r>
              <a:rPr lang="et-EE" sz="1350" dirty="0"/>
              <a:t>; </a:t>
            </a:r>
            <a:r>
              <a:rPr lang="et-EE" sz="1350" dirty="0" err="1"/>
              <a:t>Snickers</a:t>
            </a:r>
            <a:r>
              <a:rPr lang="et-EE" sz="1350" dirty="0"/>
              <a:t>, </a:t>
            </a:r>
            <a:r>
              <a:rPr lang="et-EE" sz="1350" dirty="0" err="1"/>
              <a:t>Twix</a:t>
            </a:r>
            <a:r>
              <a:rPr lang="et-EE" sz="1350" dirty="0"/>
              <a:t> ja </a:t>
            </a:r>
            <a:r>
              <a:rPr lang="et-EE" sz="1350" dirty="0" err="1"/>
              <a:t>Bounty</a:t>
            </a:r>
            <a:r>
              <a:rPr lang="et-EE" sz="1350" dirty="0"/>
              <a:t> vähiohu tõttu.</a:t>
            </a:r>
          </a:p>
          <a:p>
            <a:pPr marL="285750" indent="-285750">
              <a:buFont typeface="Arial" panose="020B0604020202020204" pitchFamily="34" charset="0"/>
              <a:buChar char="•"/>
            </a:pPr>
            <a:r>
              <a:rPr lang="et-EE" sz="1350" dirty="0" err="1"/>
              <a:t>M.w.wooli</a:t>
            </a:r>
            <a:r>
              <a:rPr lang="et-EE" sz="1350" dirty="0"/>
              <a:t> listeeria</a:t>
            </a:r>
          </a:p>
          <a:p>
            <a:pPr marL="285750" indent="-285750">
              <a:buFont typeface="Arial" panose="020B0604020202020204" pitchFamily="34" charset="0"/>
              <a:buChar char="•"/>
            </a:pPr>
            <a:r>
              <a:rPr lang="et-EE" sz="1350" dirty="0"/>
              <a:t>M.W. Wool - kala</a:t>
            </a:r>
          </a:p>
          <a:p>
            <a:pPr marL="285750" indent="-285750">
              <a:buFont typeface="Arial" panose="020B0604020202020204" pitchFamily="34" charset="0"/>
              <a:buChar char="•"/>
            </a:pPr>
            <a:r>
              <a:rPr lang="et-EE" sz="1350" dirty="0"/>
              <a:t>Lõhefilee haises </a:t>
            </a:r>
            <a:r>
              <a:rPr lang="et-EE" sz="1350" dirty="0" err="1"/>
              <a:t>Rimis</a:t>
            </a:r>
            <a:r>
              <a:rPr lang="et-EE" sz="1350" dirty="0"/>
              <a:t>. Maximas oli </a:t>
            </a:r>
            <a:r>
              <a:rPr lang="et-EE" sz="1350" dirty="0" err="1"/>
              <a:t>arahhiisiõli</a:t>
            </a:r>
            <a:r>
              <a:rPr lang="et-EE" sz="1350" dirty="0"/>
              <a:t> vana ja riknenud.</a:t>
            </a:r>
          </a:p>
          <a:p>
            <a:pPr marL="285750" indent="-285750">
              <a:buFont typeface="Arial" panose="020B0604020202020204" pitchFamily="34" charset="0"/>
              <a:buChar char="•"/>
            </a:pPr>
            <a:r>
              <a:rPr lang="et-EE" sz="1350" dirty="0" err="1"/>
              <a:t>Listeeriaskandaal</a:t>
            </a:r>
            <a:r>
              <a:rPr lang="et-EE" sz="1350" dirty="0"/>
              <a:t> (enam kui 1 a tagasi)</a:t>
            </a:r>
          </a:p>
          <a:p>
            <a:pPr marL="285750" indent="-285750">
              <a:buFont typeface="Arial" panose="020B0604020202020204" pitchFamily="34" charset="0"/>
              <a:buChar char="•"/>
            </a:pPr>
            <a:r>
              <a:rPr lang="et-EE" sz="1350" dirty="0" err="1"/>
              <a:t>Listeeriaskandaal</a:t>
            </a:r>
            <a:endParaRPr lang="et-EE" sz="1350" dirty="0"/>
          </a:p>
          <a:p>
            <a:pPr marL="285750" indent="-285750">
              <a:buFont typeface="Arial" panose="020B0604020202020204" pitchFamily="34" charset="0"/>
              <a:buChar char="•"/>
            </a:pPr>
            <a:r>
              <a:rPr lang="et-EE" sz="1350" dirty="0"/>
              <a:t>Listeeria leid kalas</a:t>
            </a:r>
          </a:p>
          <a:p>
            <a:pPr marL="285750" indent="-285750">
              <a:buFont typeface="Arial" panose="020B0604020202020204" pitchFamily="34" charset="0"/>
              <a:buChar char="•"/>
            </a:pPr>
            <a:r>
              <a:rPr lang="et-EE" sz="1350" dirty="0"/>
              <a:t>Liha, kala</a:t>
            </a:r>
          </a:p>
          <a:p>
            <a:pPr marL="285750" indent="-285750">
              <a:buFont typeface="Arial" panose="020B0604020202020204" pitchFamily="34" charset="0"/>
              <a:buChar char="•"/>
            </a:pPr>
            <a:r>
              <a:rPr lang="et-EE" sz="1350" dirty="0"/>
              <a:t>Kala, listeeria</a:t>
            </a:r>
          </a:p>
          <a:p>
            <a:pPr marL="285750" indent="-285750">
              <a:buFont typeface="Arial" panose="020B0604020202020204" pitchFamily="34" charset="0"/>
              <a:buChar char="•"/>
            </a:pPr>
            <a:r>
              <a:rPr lang="et-EE" sz="1350" dirty="0"/>
              <a:t>Kala</a:t>
            </a:r>
          </a:p>
          <a:p>
            <a:pPr marL="285750" indent="-285750">
              <a:buFont typeface="Arial" panose="020B0604020202020204" pitchFamily="34" charset="0"/>
              <a:buChar char="•"/>
            </a:pPr>
            <a:r>
              <a:rPr lang="et-EE" sz="1350" dirty="0"/>
              <a:t>Grossi kaubad ostetud punane kala oli roiskunud</a:t>
            </a:r>
          </a:p>
          <a:p>
            <a:pPr marL="285750" indent="-285750">
              <a:buFont typeface="Arial" panose="020B0604020202020204" pitchFamily="34" charset="0"/>
              <a:buChar char="•"/>
            </a:pPr>
            <a:endParaRPr lang="et-EE" sz="1400" dirty="0"/>
          </a:p>
        </p:txBody>
      </p:sp>
    </p:spTree>
    <p:extLst>
      <p:ext uri="{BB962C8B-B14F-4D97-AF65-F5344CB8AC3E}">
        <p14:creationId xmlns:p14="http://schemas.microsoft.com/office/powerpoint/2010/main" val="2949597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Üldkokkuvõte </a:t>
            </a:r>
          </a:p>
        </p:txBody>
      </p:sp>
      <p:sp>
        <p:nvSpPr>
          <p:cNvPr id="3" name="Text Placeholder 2"/>
          <p:cNvSpPr>
            <a:spLocks noGrp="1"/>
          </p:cNvSpPr>
          <p:nvPr>
            <p:ph type="body" sz="quarter" idx="15"/>
          </p:nvPr>
        </p:nvSpPr>
        <p:spPr>
          <a:xfrm>
            <a:off x="470019" y="1124465"/>
            <a:ext cx="11011711" cy="5597611"/>
          </a:xfrm>
        </p:spPr>
        <p:txBody>
          <a:bodyPr>
            <a:normAutofit fontScale="77500" lnSpcReduction="20000"/>
          </a:bodyPr>
          <a:lstStyle/>
          <a:p>
            <a:pPr marL="0" indent="0">
              <a:buNone/>
            </a:pPr>
            <a:r>
              <a:rPr lang="et-EE" b="1" dirty="0">
                <a:solidFill>
                  <a:srgbClr val="D05F12"/>
                </a:solidFill>
              </a:rPr>
              <a:t>Tarbijate üldine usaldus toidu ohutuse suhtes</a:t>
            </a:r>
          </a:p>
          <a:p>
            <a:r>
              <a:rPr lang="et-EE" dirty="0"/>
              <a:t>Kokkuvõttes nõustub esitatud </a:t>
            </a:r>
            <a:r>
              <a:rPr lang="et-EE" b="1" dirty="0">
                <a:solidFill>
                  <a:schemeClr val="accent1">
                    <a:lumMod val="75000"/>
                  </a:schemeClr>
                </a:solidFill>
              </a:rPr>
              <a:t>toidu ohutuse positiivsete väidetega </a:t>
            </a:r>
            <a:r>
              <a:rPr lang="et-EE" dirty="0"/>
              <a:t>50-64% vastajaist, kuid domineerib „pigem“ nõustumine. Enim nõustutakse sellega, et </a:t>
            </a:r>
            <a:r>
              <a:rPr lang="et-EE" u="sng" dirty="0"/>
              <a:t>üldiselt</a:t>
            </a:r>
            <a:r>
              <a:rPr lang="et-EE" dirty="0"/>
              <a:t> on toit ohutu, mõnevõrra vähem </a:t>
            </a:r>
            <a:r>
              <a:rPr lang="et-EE" u="sng" dirty="0"/>
              <a:t>kindlusega</a:t>
            </a:r>
            <a:r>
              <a:rPr lang="et-EE" dirty="0"/>
              <a:t>, et toit on ohutu.</a:t>
            </a:r>
          </a:p>
          <a:p>
            <a:r>
              <a:rPr lang="et-EE" dirty="0"/>
              <a:t>Mehed on toidu ohutust üldiselt enam usaldavad kui naised, kuid erinevused ei ole statistiliselt väga olulised. Vanuserühmade lõikes märkimisväärseid põhimõttelisi hoiakute erinevusi ei ole.</a:t>
            </a:r>
          </a:p>
          <a:p>
            <a:r>
              <a:rPr lang="et-EE" dirty="0"/>
              <a:t>Eestikeelse elanikkonna usaldus toidu üldise ohutuse suhtes on reeglina kõrgem kui venekeelse elanikkonna oma, kuigi ka viimased ei väljenda otseselt usaldamatust.</a:t>
            </a:r>
          </a:p>
          <a:p>
            <a:r>
              <a:rPr lang="et-EE" dirty="0"/>
              <a:t>Piirkondade lõikes paistavad silma Kesk-Eesti kõrgemad tulemused (nii oli see ka 2019 uuringus, kuigi vähem).</a:t>
            </a:r>
          </a:p>
          <a:p>
            <a:r>
              <a:rPr lang="et-EE" b="1" dirty="0">
                <a:solidFill>
                  <a:schemeClr val="accent1">
                    <a:lumMod val="75000"/>
                  </a:schemeClr>
                </a:solidFill>
              </a:rPr>
              <a:t>Negatiivsetele väidetele </a:t>
            </a:r>
            <a:r>
              <a:rPr lang="et-EE" dirty="0"/>
              <a:t>antud vastused näitavad, et vaatamata mõõdukale kindlusele toidu ohutuse suhtes, tuntakse selle pärast siiski teatavat </a:t>
            </a:r>
            <a:r>
              <a:rPr lang="et-EE" u="sng" dirty="0"/>
              <a:t>muret</a:t>
            </a:r>
            <a:r>
              <a:rPr lang="et-EE" dirty="0"/>
              <a:t>. Keskmisest enam (31%) ollakse kahtlustav teatud toitude suhtes konkreetsete juhtude tõttu. </a:t>
            </a:r>
          </a:p>
          <a:p>
            <a:r>
              <a:rPr lang="et-EE" dirty="0"/>
              <a:t>Ka siin on naised veidi enam mures kui mehed. Vanuse tunnuses märkimisväärseid erinevusi ei ole. Ka negatiivsete (murelike) hoiakute osa on venekeelse elanikkonna seas kõrgem kui eestikeelse elanikkonna seas.</a:t>
            </a:r>
          </a:p>
          <a:p>
            <a:r>
              <a:rPr lang="et-EE" dirty="0"/>
              <a:t>Piirkondade lõikes väljendavad negatiivseid hoiakuid keskmisest enam Põhja-Eesti ja Virumaa (siin on ilmselt ka keele mõju), keskmisest vähem Kesk-Eesti.</a:t>
            </a:r>
          </a:p>
          <a:p>
            <a:endParaRPr lang="et-EE" dirty="0"/>
          </a:p>
        </p:txBody>
      </p:sp>
      <p:sp>
        <p:nvSpPr>
          <p:cNvPr id="4" name="Slide Number Placeholder 3"/>
          <p:cNvSpPr>
            <a:spLocks noGrp="1"/>
          </p:cNvSpPr>
          <p:nvPr>
            <p:ph type="sldNum" sz="quarter" idx="12"/>
          </p:nvPr>
        </p:nvSpPr>
        <p:spPr/>
        <p:txBody>
          <a:bodyPr/>
          <a:lstStyle/>
          <a:p>
            <a:fld id="{8A6009BB-32DB-4743-B7B2-C117DEB9554B}" type="slidenum">
              <a:rPr lang="lt-LT" smtClean="0"/>
              <a:t>5</a:t>
            </a:fld>
            <a:endParaRPr lang="lt-LT" dirty="0"/>
          </a:p>
        </p:txBody>
      </p:sp>
    </p:spTree>
    <p:extLst>
      <p:ext uri="{BB962C8B-B14F-4D97-AF65-F5344CB8AC3E}">
        <p14:creationId xmlns:p14="http://schemas.microsoft.com/office/powerpoint/2010/main" val="25451255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E50-18B8-4B62-A83E-485D325EC2EE}"/>
              </a:ext>
            </a:extLst>
          </p:cNvPr>
          <p:cNvSpPr>
            <a:spLocks noGrp="1"/>
          </p:cNvSpPr>
          <p:nvPr>
            <p:ph type="title"/>
          </p:nvPr>
        </p:nvSpPr>
        <p:spPr/>
        <p:txBody>
          <a:bodyPr/>
          <a:lstStyle/>
          <a:p>
            <a:r>
              <a:rPr lang="et-EE" dirty="0"/>
              <a:t>Konkreetne juhtum toidu ohutuse kahtluse kohta</a:t>
            </a:r>
          </a:p>
        </p:txBody>
      </p:sp>
      <p:sp>
        <p:nvSpPr>
          <p:cNvPr id="3" name="Slide Number Placeholder 2">
            <a:extLst>
              <a:ext uri="{FF2B5EF4-FFF2-40B4-BE49-F238E27FC236}">
                <a16:creationId xmlns:a16="http://schemas.microsoft.com/office/drawing/2014/main" id="{7D5BCAC8-4F4F-48CF-BCB2-3007DD516494}"/>
              </a:ext>
            </a:extLst>
          </p:cNvPr>
          <p:cNvSpPr>
            <a:spLocks noGrp="1"/>
          </p:cNvSpPr>
          <p:nvPr>
            <p:ph type="sldNum" sz="quarter" idx="12"/>
          </p:nvPr>
        </p:nvSpPr>
        <p:spPr/>
        <p:txBody>
          <a:bodyPr/>
          <a:lstStyle/>
          <a:p>
            <a:fld id="{8A6009BB-32DB-4743-B7B2-C117DEB9554B}" type="slidenum">
              <a:rPr lang="lt-LT" smtClean="0"/>
              <a:t>50</a:t>
            </a:fld>
            <a:endParaRPr lang="lt-LT" dirty="0"/>
          </a:p>
        </p:txBody>
      </p:sp>
      <p:sp>
        <p:nvSpPr>
          <p:cNvPr id="6" name="TextBox 5">
            <a:extLst>
              <a:ext uri="{FF2B5EF4-FFF2-40B4-BE49-F238E27FC236}">
                <a16:creationId xmlns:a16="http://schemas.microsoft.com/office/drawing/2014/main" id="{6C7CE0D9-F809-4304-AF40-A8D99564162F}"/>
              </a:ext>
            </a:extLst>
          </p:cNvPr>
          <p:cNvSpPr txBox="1"/>
          <p:nvPr/>
        </p:nvSpPr>
        <p:spPr>
          <a:xfrm>
            <a:off x="203915" y="903600"/>
            <a:ext cx="11988085" cy="5701561"/>
          </a:xfrm>
          <a:prstGeom prst="rect">
            <a:avLst/>
          </a:prstGeom>
          <a:noFill/>
        </p:spPr>
        <p:txBody>
          <a:bodyPr wrap="square">
            <a:spAutoFit/>
          </a:bodyPr>
          <a:lstStyle/>
          <a:p>
            <a:r>
              <a:rPr lang="et-EE" sz="1350" b="1" dirty="0">
                <a:solidFill>
                  <a:schemeClr val="accent2">
                    <a:lumMod val="75000"/>
                  </a:schemeClr>
                </a:solidFill>
              </a:rPr>
              <a:t>Piimatooted</a:t>
            </a:r>
          </a:p>
          <a:p>
            <a:pPr marL="285750" indent="-285750">
              <a:buFont typeface="Arial" panose="020B0604020202020204" pitchFamily="34" charset="0"/>
              <a:buChar char="•"/>
            </a:pPr>
            <a:r>
              <a:rPr lang="et-EE" sz="1350" dirty="0"/>
              <a:t>Liha- ja piimatooted on inimeste kõigi levinumate surmapõhjuste põhjuseks.</a:t>
            </a:r>
          </a:p>
          <a:p>
            <a:pPr marL="285750" indent="-285750">
              <a:buFont typeface="Arial" panose="020B0604020202020204" pitchFamily="34" charset="0"/>
              <a:buChar char="•"/>
            </a:pPr>
            <a:r>
              <a:rPr lang="et-EE" sz="1350" dirty="0"/>
              <a:t>2021. aasta augustis võeti poest välja jäätisepartii.</a:t>
            </a:r>
          </a:p>
          <a:p>
            <a:pPr marL="285750" indent="-285750">
              <a:buFont typeface="Arial" panose="020B0604020202020204" pitchFamily="34" charset="0"/>
              <a:buChar char="•"/>
            </a:pPr>
            <a:r>
              <a:rPr lang="et-EE" sz="1350" dirty="0"/>
              <a:t>Septembris läks 2,5% piima kvaliteet ja maitse lihtsalt väga halvaks ning veisehakk oli maitsetu.</a:t>
            </a:r>
          </a:p>
          <a:p>
            <a:pPr marL="285750" indent="-285750">
              <a:buFont typeface="Arial" panose="020B0604020202020204" pitchFamily="34" charset="0"/>
              <a:buChar char="•"/>
            </a:pPr>
            <a:r>
              <a:rPr lang="et-EE" sz="1350" dirty="0"/>
              <a:t>Sain kauplusest riknenud juustu</a:t>
            </a:r>
          </a:p>
          <a:p>
            <a:pPr marL="285750" indent="-285750">
              <a:buFont typeface="Arial" panose="020B0604020202020204" pitchFamily="34" charset="0"/>
              <a:buChar char="•"/>
            </a:pPr>
            <a:r>
              <a:rPr lang="et-EE" sz="1350" dirty="0"/>
              <a:t>Piimatooteid tarbides sain toidumürgistuse.</a:t>
            </a:r>
          </a:p>
          <a:p>
            <a:pPr marL="285750" indent="-285750">
              <a:buFont typeface="Arial" panose="020B0604020202020204" pitchFamily="34" charset="0"/>
              <a:buChar char="•"/>
            </a:pPr>
            <a:r>
              <a:rPr lang="et-EE" sz="1350" dirty="0"/>
              <a:t>Piima farmid kasutavad piima tootmisel liiga palju kemikaale (antibiootikumid, jõusööt). Piima töödeldakse liiga palju, et kaotab oma naturaalsuse ja võib olla kahjulik inimorganismile.</a:t>
            </a:r>
          </a:p>
          <a:p>
            <a:pPr marL="285750" indent="-285750">
              <a:buFont typeface="Arial" panose="020B0604020202020204" pitchFamily="34" charset="0"/>
              <a:buChar char="•"/>
            </a:pPr>
            <a:r>
              <a:rPr lang="et-EE" sz="1350" dirty="0"/>
              <a:t>Piim oli hapu.</a:t>
            </a:r>
          </a:p>
          <a:p>
            <a:pPr marL="285750" indent="-285750">
              <a:buFont typeface="Arial" panose="020B0604020202020204" pitchFamily="34" charset="0"/>
              <a:buChar char="•"/>
            </a:pPr>
            <a:r>
              <a:rPr lang="et-EE" sz="1350" dirty="0"/>
              <a:t>Parim enne tähtaeg omi möödas 2 kuud. Jogurt</a:t>
            </a:r>
          </a:p>
          <a:p>
            <a:pPr marL="285750" indent="-285750">
              <a:buFont typeface="Arial" panose="020B0604020202020204" pitchFamily="34" charset="0"/>
              <a:buChar char="•"/>
            </a:pPr>
            <a:r>
              <a:rPr lang="et-EE" sz="1350" dirty="0"/>
              <a:t>Parim enne oli 3 päeva pärast, aga Tere piim oli kõlbmatu.</a:t>
            </a:r>
          </a:p>
          <a:p>
            <a:pPr marL="285750" indent="-285750">
              <a:buFont typeface="Arial" panose="020B0604020202020204" pitchFamily="34" charset="0"/>
              <a:buChar char="•"/>
            </a:pPr>
            <a:r>
              <a:rPr lang="et-EE" sz="1350" dirty="0"/>
              <a:t>Ostetud kalal oli roiskumise lõhn, ostetud kanal oli roiskumise lõhn. Mõlema realiseerimisaja lõpuni oli aega veel mitu päeva.</a:t>
            </a:r>
          </a:p>
          <a:p>
            <a:pPr marL="285750" indent="-285750">
              <a:buFont typeface="Arial" panose="020B0604020202020204" pitchFamily="34" charset="0"/>
              <a:buChar char="•"/>
            </a:pPr>
            <a:endParaRPr lang="et-EE" sz="1350" dirty="0"/>
          </a:p>
          <a:p>
            <a:r>
              <a:rPr lang="et-EE" sz="1350" b="1" dirty="0">
                <a:solidFill>
                  <a:schemeClr val="accent2">
                    <a:lumMod val="75000"/>
                  </a:schemeClr>
                </a:solidFill>
              </a:rPr>
              <a:t>Lihatooted</a:t>
            </a:r>
          </a:p>
          <a:p>
            <a:pPr marL="285750" indent="-285750">
              <a:buFont typeface="Arial" panose="020B0604020202020204" pitchFamily="34" charset="0"/>
              <a:buChar char="•"/>
            </a:pPr>
            <a:r>
              <a:rPr lang="et-EE" sz="1350" dirty="0"/>
              <a:t>Vorstimürgitus</a:t>
            </a:r>
          </a:p>
          <a:p>
            <a:pPr marL="285750" indent="-285750">
              <a:buFont typeface="Arial" panose="020B0604020202020204" pitchFamily="34" charset="0"/>
              <a:buChar char="•"/>
            </a:pPr>
            <a:r>
              <a:rPr lang="et-EE" sz="1350" dirty="0"/>
              <a:t>Pakis olnud kana oli riknenud lõhnaga.</a:t>
            </a:r>
          </a:p>
          <a:p>
            <a:pPr marL="285750" indent="-285750">
              <a:buFont typeface="Arial" panose="020B0604020202020204" pitchFamily="34" charset="0"/>
              <a:buChar char="•"/>
            </a:pPr>
            <a:r>
              <a:rPr lang="et-EE" sz="1350" dirty="0"/>
              <a:t>Vorsti sees oli kanaluu</a:t>
            </a:r>
          </a:p>
          <a:p>
            <a:pPr marL="285750" indent="-285750">
              <a:buFont typeface="Arial" panose="020B0604020202020204" pitchFamily="34" charset="0"/>
              <a:buChar char="•"/>
            </a:pPr>
            <a:r>
              <a:rPr lang="et-EE" sz="1350" dirty="0"/>
              <a:t>Tallegg, mati </a:t>
            </a:r>
            <a:r>
              <a:rPr lang="et-EE" sz="1350" dirty="0" err="1"/>
              <a:t>vetevooli</a:t>
            </a:r>
            <a:r>
              <a:rPr lang="et-EE" sz="1350" dirty="0"/>
              <a:t> kalafirma</a:t>
            </a:r>
          </a:p>
          <a:p>
            <a:pPr marL="285750" indent="-285750">
              <a:buFont typeface="Arial" panose="020B0604020202020204" pitchFamily="34" charset="0"/>
              <a:buChar char="•"/>
            </a:pPr>
            <a:r>
              <a:rPr lang="et-EE" sz="1350" dirty="0"/>
              <a:t>Sealiha oli juba libe.</a:t>
            </a:r>
          </a:p>
          <a:p>
            <a:pPr marL="285750" indent="-285750">
              <a:buFont typeface="Arial" panose="020B0604020202020204" pitchFamily="34" charset="0"/>
              <a:buChar char="•"/>
            </a:pPr>
            <a:r>
              <a:rPr lang="et-EE" sz="1350" dirty="0"/>
              <a:t>Poest- pakendist soola liha haises ja oli libe – viskasin minema.</a:t>
            </a:r>
          </a:p>
          <a:p>
            <a:pPr marL="285750" indent="-285750">
              <a:buFont typeface="Arial" panose="020B0604020202020204" pitchFamily="34" charset="0"/>
              <a:buChar char="•"/>
            </a:pPr>
            <a:r>
              <a:rPr lang="et-EE" sz="1350" dirty="0"/>
              <a:t>Ostsin Rakvere frikadelle ja kui pakist välja võtsin olid need halvaks läinud.</a:t>
            </a:r>
          </a:p>
          <a:p>
            <a:pPr marL="285750" indent="-285750">
              <a:buFont typeface="Arial" panose="020B0604020202020204" pitchFamily="34" charset="0"/>
              <a:buChar char="•"/>
            </a:pPr>
            <a:r>
              <a:rPr lang="et-EE" sz="1350" dirty="0"/>
              <a:t>Ostsin poest sinki, mis oli rääsunud maitsega ja oli toiduks kõlbmatu, ostsin lihakarnist hakkliha, mis oli rääsunud maitsega, arvatavasti mõlemal juhul on puudusi seadmete ja tööpindade puhtusega.</a:t>
            </a:r>
          </a:p>
          <a:p>
            <a:pPr marL="285750" indent="-285750">
              <a:buFont typeface="Arial" panose="020B0604020202020204" pitchFamily="34" charset="0"/>
              <a:buChar char="•"/>
            </a:pPr>
            <a:r>
              <a:rPr lang="et-EE" sz="1350" dirty="0"/>
              <a:t>Ostetud kanalihafilee ei olnud kõlblik.</a:t>
            </a:r>
          </a:p>
          <a:p>
            <a:pPr marL="285750" indent="-285750">
              <a:buFont typeface="Arial" panose="020B0604020202020204" pitchFamily="34" charset="0"/>
              <a:buChar char="•"/>
            </a:pPr>
            <a:r>
              <a:rPr lang="et-EE" sz="1350" dirty="0"/>
              <a:t>Maximast toidukaupade ostmisel pidevalt probleeme. Kinnised pakid nt hakkliha/kana lahti tehes haisevad. Lahtisest letist ei julge üldse midagi osta Maximast.</a:t>
            </a:r>
          </a:p>
          <a:p>
            <a:pPr marL="285750" indent="-285750">
              <a:buFont typeface="Arial" panose="020B0604020202020204" pitchFamily="34" charset="0"/>
              <a:buChar char="•"/>
            </a:pPr>
            <a:r>
              <a:rPr lang="et-EE" sz="1350" dirty="0"/>
              <a:t>Lihasaaduste müügil</a:t>
            </a:r>
          </a:p>
          <a:p>
            <a:pPr marL="285750" indent="-285750">
              <a:buFont typeface="Arial" panose="020B0604020202020204" pitchFamily="34" charset="0"/>
              <a:buChar char="•"/>
            </a:pPr>
            <a:r>
              <a:rPr lang="et-EE" sz="1350" dirty="0"/>
              <a:t>Liha</a:t>
            </a:r>
          </a:p>
        </p:txBody>
      </p:sp>
    </p:spTree>
    <p:extLst>
      <p:ext uri="{BB962C8B-B14F-4D97-AF65-F5344CB8AC3E}">
        <p14:creationId xmlns:p14="http://schemas.microsoft.com/office/powerpoint/2010/main" val="6214864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E50-18B8-4B62-A83E-485D325EC2EE}"/>
              </a:ext>
            </a:extLst>
          </p:cNvPr>
          <p:cNvSpPr>
            <a:spLocks noGrp="1"/>
          </p:cNvSpPr>
          <p:nvPr>
            <p:ph type="title"/>
          </p:nvPr>
        </p:nvSpPr>
        <p:spPr/>
        <p:txBody>
          <a:bodyPr/>
          <a:lstStyle/>
          <a:p>
            <a:r>
              <a:rPr lang="et-EE" dirty="0"/>
              <a:t>Konkreetne juhtum toidu ohutuse kahtluse kohta</a:t>
            </a:r>
          </a:p>
        </p:txBody>
      </p:sp>
      <p:sp>
        <p:nvSpPr>
          <p:cNvPr id="3" name="Slide Number Placeholder 2">
            <a:extLst>
              <a:ext uri="{FF2B5EF4-FFF2-40B4-BE49-F238E27FC236}">
                <a16:creationId xmlns:a16="http://schemas.microsoft.com/office/drawing/2014/main" id="{7D5BCAC8-4F4F-48CF-BCB2-3007DD516494}"/>
              </a:ext>
            </a:extLst>
          </p:cNvPr>
          <p:cNvSpPr>
            <a:spLocks noGrp="1"/>
          </p:cNvSpPr>
          <p:nvPr>
            <p:ph type="sldNum" sz="quarter" idx="12"/>
          </p:nvPr>
        </p:nvSpPr>
        <p:spPr/>
        <p:txBody>
          <a:bodyPr/>
          <a:lstStyle/>
          <a:p>
            <a:fld id="{8A6009BB-32DB-4743-B7B2-C117DEB9554B}" type="slidenum">
              <a:rPr lang="lt-LT" smtClean="0"/>
              <a:t>51</a:t>
            </a:fld>
            <a:endParaRPr lang="lt-LT" dirty="0"/>
          </a:p>
        </p:txBody>
      </p:sp>
      <p:sp>
        <p:nvSpPr>
          <p:cNvPr id="6" name="TextBox 5">
            <a:extLst>
              <a:ext uri="{FF2B5EF4-FFF2-40B4-BE49-F238E27FC236}">
                <a16:creationId xmlns:a16="http://schemas.microsoft.com/office/drawing/2014/main" id="{A92E0232-BA16-4F30-9AE9-67AD4B00B06C}"/>
              </a:ext>
            </a:extLst>
          </p:cNvPr>
          <p:cNvSpPr txBox="1"/>
          <p:nvPr/>
        </p:nvSpPr>
        <p:spPr>
          <a:xfrm>
            <a:off x="511564" y="903600"/>
            <a:ext cx="11784168" cy="6117059"/>
          </a:xfrm>
          <a:prstGeom prst="rect">
            <a:avLst/>
          </a:prstGeom>
          <a:noFill/>
        </p:spPr>
        <p:txBody>
          <a:bodyPr wrap="square">
            <a:spAutoFit/>
          </a:bodyPr>
          <a:lstStyle/>
          <a:p>
            <a:r>
              <a:rPr lang="et-EE" sz="1350" b="1" dirty="0">
                <a:solidFill>
                  <a:schemeClr val="accent2">
                    <a:lumMod val="75000"/>
                  </a:schemeClr>
                </a:solidFill>
              </a:rPr>
              <a:t>Aegunud tooted</a:t>
            </a:r>
          </a:p>
          <a:p>
            <a:pPr marL="285750" indent="-285750">
              <a:buFont typeface="Arial" panose="020B0604020202020204" pitchFamily="34" charset="0"/>
              <a:buChar char="•"/>
            </a:pPr>
            <a:r>
              <a:rPr lang="et-EE" sz="1350" dirty="0"/>
              <a:t>Aegunud kaubad poelettidel</a:t>
            </a:r>
          </a:p>
          <a:p>
            <a:pPr marL="285750" indent="-285750">
              <a:buFont typeface="Arial" panose="020B0604020202020204" pitchFamily="34" charset="0"/>
              <a:buChar char="•"/>
            </a:pPr>
            <a:r>
              <a:rPr lang="et-EE" sz="1350" dirty="0"/>
              <a:t>Aegunud kaubad</a:t>
            </a:r>
          </a:p>
          <a:p>
            <a:pPr marL="285750" indent="-285750">
              <a:buFont typeface="Arial" panose="020B0604020202020204" pitchFamily="34" charset="0"/>
              <a:buChar char="•"/>
            </a:pPr>
            <a:r>
              <a:rPr lang="et-EE" sz="1350" dirty="0"/>
              <a:t>Aegunud tooted poelettidel</a:t>
            </a:r>
          </a:p>
          <a:p>
            <a:pPr marL="285750" indent="-285750">
              <a:buFont typeface="Arial" panose="020B0604020202020204" pitchFamily="34" charset="0"/>
              <a:buChar char="•"/>
            </a:pPr>
            <a:r>
              <a:rPr lang="et-EE" sz="1350" dirty="0"/>
              <a:t>Vananenud toidu ostmine</a:t>
            </a:r>
          </a:p>
          <a:p>
            <a:pPr marL="285750" indent="-285750">
              <a:buFont typeface="Arial" panose="020B0604020202020204" pitchFamily="34" charset="0"/>
              <a:buChar char="•"/>
            </a:pPr>
            <a:r>
              <a:rPr lang="et-EE" sz="1350" dirty="0"/>
              <a:t>Riknenud kaup</a:t>
            </a:r>
          </a:p>
          <a:p>
            <a:pPr marL="285750" indent="-285750">
              <a:buFont typeface="Arial" panose="020B0604020202020204" pitchFamily="34" charset="0"/>
              <a:buChar char="•"/>
            </a:pPr>
            <a:r>
              <a:rPr lang="et-EE" sz="1350" dirty="0"/>
              <a:t>Poes olid müügil aegunud tooted, mis isegi välimuselt olid mitte just kõige värskemad.</a:t>
            </a:r>
          </a:p>
          <a:p>
            <a:pPr marL="285750" indent="-285750">
              <a:buFont typeface="Arial" panose="020B0604020202020204" pitchFamily="34" charset="0"/>
              <a:buChar char="•"/>
            </a:pPr>
            <a:r>
              <a:rPr lang="et-EE" sz="1350" dirty="0"/>
              <a:t>Maxima kaupluses oli möödunud kõlblikkuse ajaga toiduained ja oli rikutud pakenditega lihatooteid.</a:t>
            </a:r>
          </a:p>
          <a:p>
            <a:pPr marL="285750" indent="-285750">
              <a:buFont typeface="Arial" panose="020B0604020202020204" pitchFamily="34" charset="0"/>
              <a:buChar char="•"/>
            </a:pPr>
            <a:r>
              <a:rPr lang="et-EE" sz="1350" dirty="0"/>
              <a:t>Jah, kullerfirma tõi aegunud kuupäevaga toitu.</a:t>
            </a:r>
          </a:p>
          <a:p>
            <a:pPr marL="285750" indent="-285750">
              <a:buFont typeface="Arial" panose="020B0604020202020204" pitchFamily="34" charset="0"/>
              <a:buChar char="•"/>
            </a:pPr>
            <a:r>
              <a:rPr lang="et-EE" sz="1350" dirty="0"/>
              <a:t>Aegunud kaup</a:t>
            </a:r>
          </a:p>
          <a:p>
            <a:r>
              <a:rPr lang="et-EE" sz="1350" b="1" dirty="0">
                <a:solidFill>
                  <a:schemeClr val="accent2">
                    <a:lumMod val="75000"/>
                  </a:schemeClr>
                </a:solidFill>
              </a:rPr>
              <a:t>Aegumiskuupäevad</a:t>
            </a:r>
          </a:p>
          <a:p>
            <a:pPr marL="285750" indent="-285750">
              <a:buFont typeface="Arial" panose="020B0604020202020204" pitchFamily="34" charset="0"/>
              <a:buChar char="•"/>
            </a:pPr>
            <a:r>
              <a:rPr lang="et-EE" sz="1350" dirty="0"/>
              <a:t>Piimatoodete müügikuupäevad</a:t>
            </a:r>
          </a:p>
          <a:p>
            <a:pPr marL="285750" indent="-285750">
              <a:buFont typeface="Arial" panose="020B0604020202020204" pitchFamily="34" charset="0"/>
              <a:buChar char="•"/>
            </a:pPr>
            <a:r>
              <a:rPr lang="et-EE" sz="1350" dirty="0"/>
              <a:t>Aegumiskuupäev ja toode ei ühtinud.</a:t>
            </a:r>
          </a:p>
          <a:p>
            <a:pPr marL="285750" indent="-285750">
              <a:buFont typeface="Arial" panose="020B0604020202020204" pitchFamily="34" charset="0"/>
              <a:buChar char="•"/>
            </a:pPr>
            <a:r>
              <a:rPr lang="et-EE" sz="1350" dirty="0"/>
              <a:t>Poest ostetud toidupakend oli määrdunud (määrdumis koht oli varjatult tagaküljel) ja kui toidupakendi avasin oli pakendis olev toit hallitus nähtudega kuigi \'kõlblik kuni\' oli veel mitu päeva aega.</a:t>
            </a:r>
          </a:p>
          <a:p>
            <a:pPr marL="285750" indent="-285750">
              <a:buFont typeface="Arial" panose="020B0604020202020204" pitchFamily="34" charset="0"/>
              <a:buChar char="•"/>
            </a:pPr>
            <a:r>
              <a:rPr lang="et-EE" sz="1350" dirty="0"/>
              <a:t>Paljud asjad mida poest ostan ja Kuupäev kah 5päeva selle kuupäevani jäänud ja asjad on hallitanud juba, niigi on asjad kallimad ja ostad veel hallitanud asja, väike oksendamine oli ka ja see ei ole meeldiv.</a:t>
            </a:r>
          </a:p>
          <a:p>
            <a:pPr marL="285750" indent="-285750">
              <a:buFont typeface="Arial" panose="020B0604020202020204" pitchFamily="34" charset="0"/>
              <a:buChar char="•"/>
            </a:pPr>
            <a:r>
              <a:rPr lang="et-EE" sz="1350" dirty="0"/>
              <a:t>Ostsin poest juustu, mille säilivusaeg oleks pidanud kehtima veel üle kuu, aga toode oli hallitanud.</a:t>
            </a:r>
          </a:p>
          <a:p>
            <a:pPr marL="285750" indent="-285750">
              <a:buFont typeface="Arial" panose="020B0604020202020204" pitchFamily="34" charset="0"/>
              <a:buChar char="•"/>
            </a:pPr>
            <a:r>
              <a:rPr lang="et-EE" sz="1350" dirty="0"/>
              <a:t>On esinenud kõhulahtisust, kuigi poest ostetud toodetel on kasutamist lubav kuupäev.</a:t>
            </a:r>
          </a:p>
          <a:p>
            <a:pPr marL="285750" indent="-285750">
              <a:buFont typeface="Arial" panose="020B0604020202020204" pitchFamily="34" charset="0"/>
              <a:buChar char="•"/>
            </a:pPr>
            <a:r>
              <a:rPr lang="et-EE" sz="1350" dirty="0"/>
              <a:t>Kõlblik kuni kuupäev on pakendil pööratud nii, et pole otse nähtav.</a:t>
            </a:r>
          </a:p>
          <a:p>
            <a:pPr marL="285750" indent="-285750">
              <a:buFont typeface="Arial" panose="020B0604020202020204" pitchFamily="34" charset="0"/>
              <a:buChar char="•"/>
            </a:pPr>
            <a:r>
              <a:rPr lang="et-EE" sz="1350" dirty="0"/>
              <a:t>Hallitanud, kuid kehtiva realiseerimisajaga juust, Aegunud kaubad jaekaubanduses, juuksekarvad kinnises konservis..</a:t>
            </a:r>
          </a:p>
          <a:p>
            <a:pPr marL="285750" indent="-285750">
              <a:buFont typeface="Arial" panose="020B0604020202020204" pitchFamily="34" charset="0"/>
              <a:buChar char="•"/>
            </a:pPr>
            <a:r>
              <a:rPr lang="et-EE" sz="1350" dirty="0"/>
              <a:t>Aegunud kuupäevaga . Olen saanud ka kõhulahtisuse</a:t>
            </a:r>
          </a:p>
          <a:p>
            <a:r>
              <a:rPr lang="et-EE" sz="1350" b="1" dirty="0">
                <a:solidFill>
                  <a:schemeClr val="accent2">
                    <a:lumMod val="75000"/>
                  </a:schemeClr>
                </a:solidFill>
              </a:rPr>
              <a:t>Valmistoit</a:t>
            </a:r>
          </a:p>
          <a:p>
            <a:pPr marL="285750" indent="-285750">
              <a:buFont typeface="Arial" panose="020B0604020202020204" pitchFamily="34" charset="0"/>
              <a:buChar char="•"/>
            </a:pPr>
            <a:r>
              <a:rPr lang="et-EE" sz="1350" dirty="0"/>
              <a:t>Mürgistus valmistatud salatiga.</a:t>
            </a:r>
          </a:p>
          <a:p>
            <a:pPr marL="285750" indent="-285750">
              <a:buFont typeface="Arial" panose="020B0604020202020204" pitchFamily="34" charset="0"/>
              <a:buChar char="•"/>
            </a:pPr>
            <a:r>
              <a:rPr lang="et-EE" sz="1350" dirty="0"/>
              <a:t>Poest ostetud valmistoit maitses imelikult.</a:t>
            </a:r>
          </a:p>
          <a:p>
            <a:pPr marL="285750" indent="-285750">
              <a:buFont typeface="Arial" panose="020B0604020202020204" pitchFamily="34" charset="0"/>
              <a:buChar char="•"/>
            </a:pPr>
            <a:r>
              <a:rPr lang="et-EE" sz="1350" dirty="0"/>
              <a:t>Poe valmistoidu puhul  paar tundi hiljem sees keerab.</a:t>
            </a:r>
          </a:p>
          <a:p>
            <a:pPr marL="285750" indent="-285750">
              <a:buFont typeface="Arial" panose="020B0604020202020204" pitchFamily="34" charset="0"/>
              <a:buChar char="•"/>
            </a:pPr>
            <a:r>
              <a:rPr lang="et-EE" sz="1350" dirty="0"/>
              <a:t>Kivid koogi sees, kile ja puutükid krabipulga salati sees.</a:t>
            </a:r>
          </a:p>
          <a:p>
            <a:pPr marL="285750" indent="-285750">
              <a:buFont typeface="Arial" panose="020B0604020202020204" pitchFamily="34" charset="0"/>
              <a:buChar char="•"/>
            </a:pPr>
            <a:r>
              <a:rPr lang="et-EE" sz="1350" dirty="0"/>
              <a:t>Juuksekarvad  kartulisalati sees</a:t>
            </a:r>
          </a:p>
          <a:p>
            <a:endParaRPr lang="et-EE" sz="1350" dirty="0"/>
          </a:p>
        </p:txBody>
      </p:sp>
    </p:spTree>
    <p:extLst>
      <p:ext uri="{BB962C8B-B14F-4D97-AF65-F5344CB8AC3E}">
        <p14:creationId xmlns:p14="http://schemas.microsoft.com/office/powerpoint/2010/main" val="10635763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E50-18B8-4B62-A83E-485D325EC2EE}"/>
              </a:ext>
            </a:extLst>
          </p:cNvPr>
          <p:cNvSpPr>
            <a:spLocks noGrp="1"/>
          </p:cNvSpPr>
          <p:nvPr>
            <p:ph type="title"/>
          </p:nvPr>
        </p:nvSpPr>
        <p:spPr/>
        <p:txBody>
          <a:bodyPr/>
          <a:lstStyle/>
          <a:p>
            <a:r>
              <a:rPr lang="et-EE" dirty="0"/>
              <a:t>Konkreetne juhtum toidu ohutuse kahtluse kohta</a:t>
            </a:r>
          </a:p>
        </p:txBody>
      </p:sp>
      <p:sp>
        <p:nvSpPr>
          <p:cNvPr id="3" name="Slide Number Placeholder 2">
            <a:extLst>
              <a:ext uri="{FF2B5EF4-FFF2-40B4-BE49-F238E27FC236}">
                <a16:creationId xmlns:a16="http://schemas.microsoft.com/office/drawing/2014/main" id="{7D5BCAC8-4F4F-48CF-BCB2-3007DD516494}"/>
              </a:ext>
            </a:extLst>
          </p:cNvPr>
          <p:cNvSpPr>
            <a:spLocks noGrp="1"/>
          </p:cNvSpPr>
          <p:nvPr>
            <p:ph type="sldNum" sz="quarter" idx="12"/>
          </p:nvPr>
        </p:nvSpPr>
        <p:spPr/>
        <p:txBody>
          <a:bodyPr/>
          <a:lstStyle/>
          <a:p>
            <a:fld id="{8A6009BB-32DB-4743-B7B2-C117DEB9554B}" type="slidenum">
              <a:rPr lang="lt-LT" smtClean="0"/>
              <a:t>52</a:t>
            </a:fld>
            <a:endParaRPr lang="lt-LT" dirty="0"/>
          </a:p>
        </p:txBody>
      </p:sp>
      <p:sp>
        <p:nvSpPr>
          <p:cNvPr id="7" name="TextBox 6">
            <a:extLst>
              <a:ext uri="{FF2B5EF4-FFF2-40B4-BE49-F238E27FC236}">
                <a16:creationId xmlns:a16="http://schemas.microsoft.com/office/drawing/2014/main" id="{40152DCC-EC9D-452D-8962-37D3FC504157}"/>
              </a:ext>
            </a:extLst>
          </p:cNvPr>
          <p:cNvSpPr txBox="1"/>
          <p:nvPr/>
        </p:nvSpPr>
        <p:spPr>
          <a:xfrm>
            <a:off x="203915" y="1164133"/>
            <a:ext cx="11784167" cy="5693866"/>
          </a:xfrm>
          <a:prstGeom prst="rect">
            <a:avLst/>
          </a:prstGeom>
          <a:noFill/>
        </p:spPr>
        <p:txBody>
          <a:bodyPr wrap="square">
            <a:spAutoFit/>
          </a:bodyPr>
          <a:lstStyle/>
          <a:p>
            <a:r>
              <a:rPr lang="et-EE" sz="1300" b="1" dirty="0">
                <a:solidFill>
                  <a:schemeClr val="accent2">
                    <a:lumMod val="75000"/>
                  </a:schemeClr>
                </a:solidFill>
              </a:rPr>
              <a:t>Söögikohast</a:t>
            </a:r>
          </a:p>
          <a:p>
            <a:pPr marL="285750" indent="-285750">
              <a:buFont typeface="Arial" panose="020B0604020202020204" pitchFamily="34" charset="0"/>
              <a:buChar char="•"/>
            </a:pPr>
            <a:r>
              <a:rPr lang="et-EE" sz="1300" dirty="0"/>
              <a:t>McDonaldsi toit</a:t>
            </a:r>
          </a:p>
          <a:p>
            <a:pPr marL="285750" indent="-285750">
              <a:buFont typeface="Arial" panose="020B0604020202020204" pitchFamily="34" charset="0"/>
              <a:buChar char="•"/>
            </a:pPr>
            <a:r>
              <a:rPr lang="et-EE" sz="1300" dirty="0"/>
              <a:t>Ühes  sööklas</a:t>
            </a:r>
          </a:p>
          <a:p>
            <a:pPr marL="285750" indent="-285750">
              <a:buFont typeface="Arial" panose="020B0604020202020204" pitchFamily="34" charset="0"/>
              <a:buChar char="•"/>
            </a:pPr>
            <a:r>
              <a:rPr lang="et-EE" sz="1300" dirty="0"/>
              <a:t>Tuttav tellis burgeri, aga see pihv seal ei olnud kõige viisakam ja maitse oli ka päris </a:t>
            </a:r>
            <a:r>
              <a:rPr lang="et-EE" sz="1300" dirty="0" err="1"/>
              <a:t>halb.Peale</a:t>
            </a:r>
            <a:r>
              <a:rPr lang="et-EE" sz="1300" dirty="0"/>
              <a:t> seda käis arstil ja öeldi et tal toidumürgitus.</a:t>
            </a:r>
          </a:p>
          <a:p>
            <a:pPr marL="285750" indent="-285750">
              <a:buFont typeface="Arial" panose="020B0604020202020204" pitchFamily="34" charset="0"/>
              <a:buChar char="•"/>
            </a:pPr>
            <a:r>
              <a:rPr lang="et-EE" sz="1300" dirty="0"/>
              <a:t>Tuttav sai toidust mingi bakteri, mis tõenäoliselt pärines </a:t>
            </a:r>
            <a:r>
              <a:rPr lang="et-EE" sz="1300" dirty="0" err="1"/>
              <a:t>retoranitoidust</a:t>
            </a:r>
            <a:r>
              <a:rPr lang="et-EE" sz="1300" dirty="0"/>
              <a:t>.</a:t>
            </a:r>
          </a:p>
          <a:p>
            <a:pPr marL="285750" indent="-285750">
              <a:buFont typeface="Arial" panose="020B0604020202020204" pitchFamily="34" charset="0"/>
              <a:buChar char="•"/>
            </a:pPr>
            <a:r>
              <a:rPr lang="et-EE" sz="1300" dirty="0"/>
              <a:t>Sööklas söödud šnitsel. Kõht valutas.</a:t>
            </a:r>
          </a:p>
          <a:p>
            <a:pPr marL="285750" indent="-285750">
              <a:buFont typeface="Arial" panose="020B0604020202020204" pitchFamily="34" charset="0"/>
              <a:buChar char="•"/>
            </a:pPr>
            <a:r>
              <a:rPr lang="et-EE" sz="1300" dirty="0"/>
              <a:t>Sain toidumürgituse Restoranis </a:t>
            </a:r>
            <a:r>
              <a:rPr lang="et-EE" sz="1300" dirty="0" err="1"/>
              <a:t>Pelm</a:t>
            </a:r>
            <a:r>
              <a:rPr lang="et-EE" sz="1300" dirty="0"/>
              <a:t>.</a:t>
            </a:r>
          </a:p>
          <a:p>
            <a:pPr marL="285750" indent="-285750">
              <a:buFont typeface="Arial" panose="020B0604020202020204" pitchFamily="34" charset="0"/>
              <a:buChar char="•"/>
            </a:pPr>
            <a:r>
              <a:rPr lang="et-EE" sz="1300" dirty="0"/>
              <a:t>Restoranis serveeritud kala oli halvaks läinud.</a:t>
            </a:r>
          </a:p>
          <a:p>
            <a:pPr marL="285750" indent="-285750">
              <a:buFont typeface="Arial" panose="020B0604020202020204" pitchFamily="34" charset="0"/>
              <a:buChar char="•"/>
            </a:pPr>
            <a:r>
              <a:rPr lang="et-EE" sz="1300" dirty="0"/>
              <a:t>Restoran Noa toidumürgitus.</a:t>
            </a:r>
          </a:p>
          <a:p>
            <a:pPr marL="285750" indent="-285750">
              <a:buFont typeface="Arial" panose="020B0604020202020204" pitchFamily="34" charset="0"/>
              <a:buChar char="•"/>
            </a:pPr>
            <a:r>
              <a:rPr lang="et-EE" sz="1300" dirty="0"/>
              <a:t>NOA restorani </a:t>
            </a:r>
            <a:r>
              <a:rPr lang="et-EE" sz="1300" dirty="0" err="1"/>
              <a:t>salmonellamürgitus</a:t>
            </a:r>
            <a:r>
              <a:rPr lang="et-EE" sz="1300" dirty="0"/>
              <a:t>.</a:t>
            </a:r>
          </a:p>
          <a:p>
            <a:pPr marL="285750" indent="-285750">
              <a:buFont typeface="Arial" panose="020B0604020202020204" pitchFamily="34" charset="0"/>
              <a:buChar char="•"/>
            </a:pPr>
            <a:r>
              <a:rPr lang="et-EE" sz="1300" dirty="0"/>
              <a:t>Mingi probleem oli restoranis mingi kalaga.</a:t>
            </a:r>
          </a:p>
          <a:p>
            <a:pPr marL="285750" indent="-285750">
              <a:buFont typeface="Arial" panose="020B0604020202020204" pitchFamily="34" charset="0"/>
              <a:buChar char="•"/>
            </a:pPr>
            <a:r>
              <a:rPr lang="et-EE" sz="1300" dirty="0"/>
              <a:t>Jah, aga see oli üksikjuhtum söögikohas, koht ise vastas, et teised kliendid ei kurtnud toidumürgistust</a:t>
            </a:r>
          </a:p>
          <a:p>
            <a:r>
              <a:rPr lang="et-EE" sz="1300" b="1" dirty="0">
                <a:solidFill>
                  <a:schemeClr val="accent2">
                    <a:lumMod val="75000"/>
                  </a:schemeClr>
                </a:solidFill>
              </a:rPr>
              <a:t>Värsked puuviljad, juurviljad</a:t>
            </a:r>
          </a:p>
          <a:p>
            <a:pPr marL="285750" indent="-285750">
              <a:buFont typeface="Arial" panose="020B0604020202020204" pitchFamily="34" charset="0"/>
              <a:buChar char="•"/>
            </a:pPr>
            <a:r>
              <a:rPr lang="et-EE" sz="1300" dirty="0"/>
              <a:t>Maasikad müüdi mädana. Üleval on hea ja all on mäda.</a:t>
            </a:r>
          </a:p>
          <a:p>
            <a:pPr marL="285750" indent="-285750">
              <a:buFont typeface="Arial" panose="020B0604020202020204" pitchFamily="34" charset="0"/>
              <a:buChar char="•"/>
            </a:pPr>
            <a:r>
              <a:rPr lang="et-EE" sz="1300" dirty="0"/>
              <a:t>Värsked juurviljad, puuviljad</a:t>
            </a:r>
          </a:p>
          <a:p>
            <a:pPr marL="285750" indent="-285750">
              <a:buFont typeface="Arial" panose="020B0604020202020204" pitchFamily="34" charset="0"/>
              <a:buChar char="•"/>
            </a:pPr>
            <a:r>
              <a:rPr lang="et-EE" sz="1300" dirty="0" err="1"/>
              <a:t>Rimis</a:t>
            </a:r>
            <a:r>
              <a:rPr lang="et-EE" sz="1300" dirty="0"/>
              <a:t> pakitud arbuus, kuid puudus pakendamise kuupäev ja kellaaeg, oli riknenud.</a:t>
            </a:r>
          </a:p>
          <a:p>
            <a:pPr marL="285750" indent="-285750">
              <a:buFont typeface="Arial" panose="020B0604020202020204" pitchFamily="34" charset="0"/>
              <a:buChar char="•"/>
            </a:pPr>
            <a:r>
              <a:rPr lang="et-EE" sz="1300" dirty="0"/>
              <a:t>Prismast ostetud pakitud porgandid olid hallitanud.</a:t>
            </a:r>
          </a:p>
          <a:p>
            <a:pPr marL="285750" indent="-285750">
              <a:buFont typeface="Arial" panose="020B0604020202020204" pitchFamily="34" charset="0"/>
              <a:buChar char="•"/>
            </a:pPr>
            <a:r>
              <a:rPr lang="et-EE" sz="1300" dirty="0"/>
              <a:t>Minul endal on keemiliselt töödeldud puuviljade vastu tekkinud allergia.</a:t>
            </a:r>
          </a:p>
          <a:p>
            <a:pPr marL="285750" indent="-285750">
              <a:buFont typeface="Arial" panose="020B0604020202020204" pitchFamily="34" charset="0"/>
              <a:buChar char="•"/>
            </a:pPr>
            <a:r>
              <a:rPr lang="et-EE" sz="1300" dirty="0"/>
              <a:t>Maasikad-kahtlustati, et ühe talu maasikates on kasutatud keelatud mürke.</a:t>
            </a:r>
          </a:p>
          <a:p>
            <a:pPr marL="285750" indent="-285750">
              <a:buFont typeface="Arial" panose="020B0604020202020204" pitchFamily="34" charset="0"/>
              <a:buChar char="•"/>
            </a:pPr>
            <a:r>
              <a:rPr lang="et-EE" sz="1300" dirty="0"/>
              <a:t>Hallitavad juurviljad.</a:t>
            </a:r>
          </a:p>
          <a:p>
            <a:pPr marL="285750" indent="-285750">
              <a:buFont typeface="Arial" panose="020B0604020202020204" pitchFamily="34" charset="0"/>
              <a:buChar char="•"/>
            </a:pPr>
            <a:r>
              <a:rPr lang="et-EE" sz="1300" dirty="0"/>
              <a:t>Eesti maasikad turul ja Luunjas kasvatatud kurk.</a:t>
            </a:r>
          </a:p>
          <a:p>
            <a:r>
              <a:rPr lang="et-EE" sz="1300" b="1" dirty="0">
                <a:solidFill>
                  <a:schemeClr val="accent2">
                    <a:lumMod val="75000"/>
                  </a:schemeClr>
                </a:solidFill>
              </a:rPr>
              <a:t>Maiustused</a:t>
            </a:r>
          </a:p>
          <a:p>
            <a:pPr marL="285750" indent="-285750">
              <a:buFont typeface="Arial" panose="020B0604020202020204" pitchFamily="34" charset="0"/>
              <a:buChar char="•"/>
            </a:pPr>
            <a:r>
              <a:rPr lang="et-EE" sz="1300" dirty="0" err="1"/>
              <a:t>Snikers</a:t>
            </a:r>
            <a:r>
              <a:rPr lang="et-EE" sz="1300" dirty="0"/>
              <a:t> jäätis ja muu sarnane</a:t>
            </a:r>
          </a:p>
          <a:p>
            <a:pPr marL="285750" indent="-285750">
              <a:buFont typeface="Arial" panose="020B0604020202020204" pitchFamily="34" charset="0"/>
              <a:buChar char="•"/>
            </a:pPr>
            <a:r>
              <a:rPr lang="et-EE" sz="1300" dirty="0"/>
              <a:t>Rõngu kihilised küpsised</a:t>
            </a:r>
          </a:p>
          <a:p>
            <a:pPr marL="285750" indent="-285750">
              <a:buFont typeface="Arial" panose="020B0604020202020204" pitchFamily="34" charset="0"/>
              <a:buChar char="•"/>
            </a:pPr>
            <a:r>
              <a:rPr lang="et-EE" sz="1300" dirty="0"/>
              <a:t>Premia kutsus oma tooteid tagasi, kuna nendes sisaldus lubatust rohkem mingit ainet</a:t>
            </a:r>
          </a:p>
          <a:p>
            <a:pPr marL="285750" indent="-285750">
              <a:buFont typeface="Arial" panose="020B0604020202020204" pitchFamily="34" charset="0"/>
              <a:buChar char="•"/>
            </a:pPr>
            <a:r>
              <a:rPr lang="et-EE" sz="1300" dirty="0"/>
              <a:t>Küpsised</a:t>
            </a:r>
          </a:p>
          <a:p>
            <a:r>
              <a:rPr lang="et-EE" sz="1300" b="1" dirty="0">
                <a:solidFill>
                  <a:schemeClr val="accent2">
                    <a:lumMod val="75000"/>
                  </a:schemeClr>
                </a:solidFill>
              </a:rPr>
              <a:t>Ei oska öelda / ei meenu    </a:t>
            </a:r>
            <a:r>
              <a:rPr lang="et-EE" sz="1300" dirty="0"/>
              <a:t>x6</a:t>
            </a:r>
          </a:p>
          <a:p>
            <a:endParaRPr lang="et-EE" sz="1300" dirty="0"/>
          </a:p>
        </p:txBody>
      </p:sp>
    </p:spTree>
    <p:extLst>
      <p:ext uri="{BB962C8B-B14F-4D97-AF65-F5344CB8AC3E}">
        <p14:creationId xmlns:p14="http://schemas.microsoft.com/office/powerpoint/2010/main" val="11958384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E50-18B8-4B62-A83E-485D325EC2EE}"/>
              </a:ext>
            </a:extLst>
          </p:cNvPr>
          <p:cNvSpPr>
            <a:spLocks noGrp="1"/>
          </p:cNvSpPr>
          <p:nvPr>
            <p:ph type="title"/>
          </p:nvPr>
        </p:nvSpPr>
        <p:spPr/>
        <p:txBody>
          <a:bodyPr/>
          <a:lstStyle/>
          <a:p>
            <a:r>
              <a:rPr lang="et-EE" dirty="0"/>
              <a:t>Konkreetne juhtum toidu ohutuse kahtluse kohta</a:t>
            </a:r>
          </a:p>
        </p:txBody>
      </p:sp>
      <p:sp>
        <p:nvSpPr>
          <p:cNvPr id="3" name="Slide Number Placeholder 2">
            <a:extLst>
              <a:ext uri="{FF2B5EF4-FFF2-40B4-BE49-F238E27FC236}">
                <a16:creationId xmlns:a16="http://schemas.microsoft.com/office/drawing/2014/main" id="{7D5BCAC8-4F4F-48CF-BCB2-3007DD516494}"/>
              </a:ext>
            </a:extLst>
          </p:cNvPr>
          <p:cNvSpPr>
            <a:spLocks noGrp="1"/>
          </p:cNvSpPr>
          <p:nvPr>
            <p:ph type="sldNum" sz="quarter" idx="12"/>
          </p:nvPr>
        </p:nvSpPr>
        <p:spPr/>
        <p:txBody>
          <a:bodyPr/>
          <a:lstStyle/>
          <a:p>
            <a:fld id="{8A6009BB-32DB-4743-B7B2-C117DEB9554B}" type="slidenum">
              <a:rPr lang="lt-LT" smtClean="0"/>
              <a:t>53</a:t>
            </a:fld>
            <a:endParaRPr lang="lt-LT" dirty="0"/>
          </a:p>
        </p:txBody>
      </p:sp>
      <p:sp>
        <p:nvSpPr>
          <p:cNvPr id="6" name="TextBox 5">
            <a:extLst>
              <a:ext uri="{FF2B5EF4-FFF2-40B4-BE49-F238E27FC236}">
                <a16:creationId xmlns:a16="http://schemas.microsoft.com/office/drawing/2014/main" id="{290D98B7-5B1A-48C2-85DE-DE4151D6241A}"/>
              </a:ext>
            </a:extLst>
          </p:cNvPr>
          <p:cNvSpPr txBox="1"/>
          <p:nvPr/>
        </p:nvSpPr>
        <p:spPr>
          <a:xfrm>
            <a:off x="0" y="868430"/>
            <a:ext cx="12192000" cy="6324808"/>
          </a:xfrm>
          <a:prstGeom prst="rect">
            <a:avLst/>
          </a:prstGeom>
          <a:noFill/>
        </p:spPr>
        <p:txBody>
          <a:bodyPr wrap="square">
            <a:spAutoFit/>
          </a:bodyPr>
          <a:lstStyle/>
          <a:p>
            <a:r>
              <a:rPr lang="et-EE" sz="1300" b="1" dirty="0"/>
              <a:t>„Muu“:</a:t>
            </a:r>
          </a:p>
          <a:p>
            <a:pPr marL="285750" indent="-285750">
              <a:buFont typeface="Arial" panose="020B0604020202020204" pitchFamily="34" charset="0"/>
              <a:buChar char="•"/>
            </a:pPr>
            <a:r>
              <a:rPr lang="et-EE" sz="1300" dirty="0"/>
              <a:t>Pidevalt allergiline reaktsioon palmi- ja muid õlisid sisaldavatele toiduainetele.</a:t>
            </a:r>
          </a:p>
          <a:p>
            <a:pPr marL="285750" indent="-285750">
              <a:buFont typeface="Arial" panose="020B0604020202020204" pitchFamily="34" charset="0"/>
              <a:buChar char="•"/>
            </a:pPr>
            <a:r>
              <a:rPr lang="et-EE" sz="1300" dirty="0"/>
              <a:t>Toidumürgitus</a:t>
            </a:r>
          </a:p>
          <a:p>
            <a:pPr marL="285750" indent="-285750">
              <a:buFont typeface="Arial" panose="020B0604020202020204" pitchFamily="34" charset="0"/>
              <a:buChar char="•"/>
            </a:pPr>
            <a:r>
              <a:rPr lang="et-EE" sz="1300" dirty="0"/>
              <a:t>Mürgistus tavalisest supermarketist ostetud tootega.</a:t>
            </a:r>
          </a:p>
          <a:p>
            <a:pPr marL="285750" indent="-285750">
              <a:buFont typeface="Arial" panose="020B0604020202020204" pitchFamily="34" charset="0"/>
              <a:buChar char="•"/>
            </a:pPr>
            <a:r>
              <a:rPr lang="et-EE" sz="1300" dirty="0" err="1"/>
              <a:t>Karona</a:t>
            </a:r>
            <a:endParaRPr lang="et-EE" sz="1300" dirty="0"/>
          </a:p>
          <a:p>
            <a:pPr marL="285750" indent="-285750">
              <a:buFont typeface="Arial" panose="020B0604020202020204" pitchFamily="34" charset="0"/>
              <a:buChar char="•"/>
            </a:pPr>
            <a:r>
              <a:rPr lang="et-EE" sz="1300" dirty="0"/>
              <a:t>Jah, mu hambad halvenesid ja ma hakkasin end halvemini tundma.</a:t>
            </a:r>
          </a:p>
          <a:p>
            <a:pPr marL="285750" indent="-285750">
              <a:buFont typeface="Arial" panose="020B0604020202020204" pitchFamily="34" charset="0"/>
              <a:buChar char="•"/>
            </a:pPr>
            <a:r>
              <a:rPr lang="et-EE" sz="1300" dirty="0"/>
              <a:t>Vaakumpakend tõmmati anumasse - peale avamist ei lõhnanud see värske toote moodi, vaid riknenud.</a:t>
            </a:r>
          </a:p>
          <a:p>
            <a:pPr marL="285750" indent="-285750">
              <a:buFont typeface="Arial" panose="020B0604020202020204" pitchFamily="34" charset="0"/>
              <a:buChar char="•"/>
            </a:pPr>
            <a:r>
              <a:rPr lang="et-EE" sz="1300" dirty="0"/>
              <a:t>Õemees sai toidumürgituse</a:t>
            </a:r>
          </a:p>
          <a:p>
            <a:pPr marL="285750" indent="-285750">
              <a:buFont typeface="Arial" panose="020B0604020202020204" pitchFamily="34" charset="0"/>
              <a:buChar char="•"/>
            </a:pPr>
            <a:r>
              <a:rPr lang="et-EE" sz="1300" dirty="0"/>
              <a:t>Tööandja ei luba juhtumit avalikustada käimasoleva kohtuvaidluse tõttu.</a:t>
            </a:r>
          </a:p>
          <a:p>
            <a:pPr marL="285750" indent="-285750">
              <a:buFont typeface="Arial" panose="020B0604020202020204" pitchFamily="34" charset="0"/>
              <a:buChar char="•"/>
            </a:pPr>
            <a:r>
              <a:rPr lang="et-EE" sz="1300" dirty="0"/>
              <a:t>Tugev allergia</a:t>
            </a:r>
          </a:p>
          <a:p>
            <a:pPr marL="285750" indent="-285750">
              <a:buFont typeface="Arial" panose="020B0604020202020204" pitchFamily="34" charset="0"/>
              <a:buChar char="•"/>
            </a:pPr>
            <a:r>
              <a:rPr lang="et-EE" sz="1300" dirty="0"/>
              <a:t>Toidumürgitus värskelt ostetud asjadele. Tooted ostetud Selverist.</a:t>
            </a:r>
          </a:p>
          <a:p>
            <a:pPr marL="285750" indent="-285750">
              <a:buFont typeface="Arial" panose="020B0604020202020204" pitchFamily="34" charset="0"/>
              <a:buChar char="•"/>
            </a:pPr>
            <a:r>
              <a:rPr lang="et-EE" sz="1300" dirty="0"/>
              <a:t>Toidumürgitus</a:t>
            </a:r>
          </a:p>
          <a:p>
            <a:pPr marL="285750" indent="-285750">
              <a:buFont typeface="Arial" panose="020B0604020202020204" pitchFamily="34" charset="0"/>
              <a:buChar char="•"/>
            </a:pPr>
            <a:r>
              <a:rPr lang="et-EE" sz="1300" dirty="0"/>
              <a:t>Toidu õigel temperatuuril hoiustamine.</a:t>
            </a:r>
          </a:p>
          <a:p>
            <a:pPr marL="285750" indent="-285750">
              <a:buFont typeface="Arial" panose="020B0604020202020204" pitchFamily="34" charset="0"/>
              <a:buChar char="•"/>
            </a:pPr>
            <a:r>
              <a:rPr lang="et-EE" sz="1300" dirty="0"/>
              <a:t>R-kioskist ostetud mürgine toit</a:t>
            </a:r>
          </a:p>
          <a:p>
            <a:pPr marL="285750" indent="-285750">
              <a:buFont typeface="Arial" panose="020B0604020202020204" pitchFamily="34" charset="0"/>
              <a:buChar char="•"/>
            </a:pPr>
            <a:r>
              <a:rPr lang="et-EE" sz="1300" dirty="0"/>
              <a:t>RIMI st ostetud kaup (ca 2 nädalat tagasi), kuid siin võis ka aegunud kaup olla.</a:t>
            </a:r>
          </a:p>
          <a:p>
            <a:pPr marL="285750" indent="-285750">
              <a:buFont typeface="Arial" panose="020B0604020202020204" pitchFamily="34" charset="0"/>
              <a:buChar char="•"/>
            </a:pPr>
            <a:r>
              <a:rPr lang="et-EE" sz="1300" dirty="0"/>
              <a:t>Rimi 5l vesi, mis hiljem tagasi kutsuti.</a:t>
            </a:r>
          </a:p>
          <a:p>
            <a:pPr marL="285750" indent="-285750">
              <a:buFont typeface="Arial" panose="020B0604020202020204" pitchFamily="34" charset="0"/>
              <a:buChar char="•"/>
            </a:pPr>
            <a:r>
              <a:rPr lang="et-EE" sz="1300" dirty="0"/>
              <a:t>Parem paberi pakendi et hoiame maailma rohelise</a:t>
            </a:r>
          </a:p>
          <a:p>
            <a:pPr marL="285750" indent="-285750">
              <a:buFont typeface="Arial" panose="020B0604020202020204" pitchFamily="34" charset="0"/>
              <a:buChar char="•"/>
            </a:pPr>
            <a:r>
              <a:rPr lang="et-EE" sz="1300" dirty="0"/>
              <a:t>Paljud toidud sisaldavad kahjulikke lisaaineid, mis pikas perspektiivis tekitavad tervisehäired.</a:t>
            </a:r>
          </a:p>
          <a:p>
            <a:pPr marL="285750" indent="-285750">
              <a:buFont typeface="Arial" panose="020B0604020202020204" pitchFamily="34" charset="0"/>
              <a:buChar char="•"/>
            </a:pPr>
            <a:r>
              <a:rPr lang="et-EE" sz="1300" dirty="0"/>
              <a:t>Pakenditel ei märgita korralikult allergeene. Müstika on alati mida sisaldavad \'lõhna- ja maitseained\'. Toidutalumatusega inimesena saan pidevalt aru, kuidas pakenditel koostised valetavad.</a:t>
            </a:r>
          </a:p>
          <a:p>
            <a:pPr marL="285750" indent="-285750">
              <a:buFont typeface="Arial" panose="020B0604020202020204" pitchFamily="34" charset="0"/>
              <a:buChar char="•"/>
            </a:pPr>
            <a:r>
              <a:rPr lang="et-EE" sz="1300" dirty="0"/>
              <a:t>Osade külmutatud toidukaupade tagasikutsumine.</a:t>
            </a:r>
          </a:p>
          <a:p>
            <a:pPr marL="285750" indent="-285750">
              <a:buFont typeface="Arial" panose="020B0604020202020204" pitchFamily="34" charset="0"/>
              <a:buChar char="•"/>
            </a:pPr>
            <a:r>
              <a:rPr lang="et-EE" sz="1300" dirty="0"/>
              <a:t>On olnud et ostad mitte kvaliteetset toitu.</a:t>
            </a:r>
          </a:p>
          <a:p>
            <a:pPr marL="285750" indent="-285750">
              <a:buFont typeface="Arial" panose="020B0604020202020204" pitchFamily="34" charset="0"/>
              <a:buChar char="•"/>
            </a:pPr>
            <a:r>
              <a:rPr lang="et-EE" sz="1300" dirty="0"/>
              <a:t>On</a:t>
            </a:r>
          </a:p>
          <a:p>
            <a:pPr marL="285750" indent="-285750">
              <a:buFont typeface="Arial" panose="020B0604020202020204" pitchFamily="34" charset="0"/>
              <a:buChar char="•"/>
            </a:pPr>
            <a:r>
              <a:rPr lang="et-EE" sz="1300" dirty="0"/>
              <a:t>Mesi, vorst</a:t>
            </a:r>
          </a:p>
          <a:p>
            <a:pPr marL="285750" indent="-285750">
              <a:buFont typeface="Arial" panose="020B0604020202020204" pitchFamily="34" charset="0"/>
              <a:buChar char="•"/>
            </a:pPr>
            <a:r>
              <a:rPr lang="et-EE" sz="1300" dirty="0"/>
              <a:t>Lasteasutustes pakutav  toit on koostiselt seedimiskõlbmatu. Pärast söömist on lapsed unised, õppimisvõimetud.</a:t>
            </a:r>
          </a:p>
          <a:p>
            <a:pPr marL="285750" indent="-285750">
              <a:buFont typeface="Arial" panose="020B0604020202020204" pitchFamily="34" charset="0"/>
              <a:buChar char="•"/>
            </a:pPr>
            <a:r>
              <a:rPr lang="et-EE" sz="1300" dirty="0"/>
              <a:t>Ja</a:t>
            </a:r>
          </a:p>
          <a:p>
            <a:pPr marL="285750" indent="-285750">
              <a:buFont typeface="Arial" panose="020B0604020202020204" pitchFamily="34" charset="0"/>
              <a:buChar char="•"/>
            </a:pPr>
            <a:r>
              <a:rPr lang="et-EE" sz="1300" dirty="0"/>
              <a:t>Haiguse või mürgistuse tekkimist ei meenu, aga toiduainetel oleva info vale esitamist on olnud korduvalt (viimati Rõngu kihiline küpsis, kus peal on, et säilitusainevaba, aga tegelikult moosi sees on siiski säilitusaine).</a:t>
            </a:r>
          </a:p>
          <a:p>
            <a:pPr marL="285750" indent="-285750">
              <a:buFont typeface="Arial" panose="020B0604020202020204" pitchFamily="34" charset="0"/>
              <a:buChar char="•"/>
            </a:pPr>
            <a:r>
              <a:rPr lang="et-EE" sz="1300" dirty="0"/>
              <a:t>Erinevaid ja kahjuks mitu.</a:t>
            </a:r>
          </a:p>
          <a:p>
            <a:pPr marL="285750" indent="-285750">
              <a:buFont typeface="Arial" panose="020B0604020202020204" pitchFamily="34" charset="0"/>
              <a:buChar char="•"/>
            </a:pPr>
            <a:r>
              <a:rPr lang="et-EE" sz="1300" dirty="0"/>
              <a:t>Ei soovi täpsustada</a:t>
            </a:r>
          </a:p>
        </p:txBody>
      </p:sp>
    </p:spTree>
    <p:extLst>
      <p:ext uri="{BB962C8B-B14F-4D97-AF65-F5344CB8AC3E}">
        <p14:creationId xmlns:p14="http://schemas.microsoft.com/office/powerpoint/2010/main" val="34205873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8FE34-07D3-40B8-BDC0-AE34466F71E3}"/>
              </a:ext>
            </a:extLst>
          </p:cNvPr>
          <p:cNvSpPr>
            <a:spLocks noGrp="1"/>
          </p:cNvSpPr>
          <p:nvPr>
            <p:ph type="title"/>
          </p:nvPr>
        </p:nvSpPr>
        <p:spPr/>
        <p:txBody>
          <a:bodyPr/>
          <a:lstStyle/>
          <a:p>
            <a:r>
              <a:rPr lang="et-EE" dirty="0"/>
              <a:t>Kindlustunne teatud tootegruppide osas</a:t>
            </a:r>
          </a:p>
        </p:txBody>
      </p:sp>
      <p:sp>
        <p:nvSpPr>
          <p:cNvPr id="3" name="Text Placeholder 2">
            <a:extLst>
              <a:ext uri="{FF2B5EF4-FFF2-40B4-BE49-F238E27FC236}">
                <a16:creationId xmlns:a16="http://schemas.microsoft.com/office/drawing/2014/main" id="{5253CCAF-6FE9-4CE6-8333-F91DBACB332A}"/>
              </a:ext>
            </a:extLst>
          </p:cNvPr>
          <p:cNvSpPr>
            <a:spLocks noGrp="1"/>
          </p:cNvSpPr>
          <p:nvPr>
            <p:ph type="body" sz="quarter" idx="13"/>
          </p:nvPr>
        </p:nvSpPr>
        <p:spPr>
          <a:xfrm>
            <a:off x="111211" y="2281516"/>
            <a:ext cx="3655706" cy="4255208"/>
          </a:xfrm>
        </p:spPr>
        <p:txBody>
          <a:bodyPr/>
          <a:lstStyle/>
          <a:p>
            <a:pPr marL="0" indent="0">
              <a:buNone/>
            </a:pPr>
            <a:r>
              <a:rPr lang="et-EE" dirty="0"/>
              <a:t>Kindlustunne on üldiselt kõrgem järgmiste tootegruppide suhtes:</a:t>
            </a:r>
          </a:p>
          <a:p>
            <a:r>
              <a:rPr lang="et-EE" dirty="0"/>
              <a:t>Leiva- ja saiatooted</a:t>
            </a:r>
          </a:p>
          <a:p>
            <a:r>
              <a:rPr lang="et-EE" dirty="0"/>
              <a:t>Juust</a:t>
            </a:r>
          </a:p>
          <a:p>
            <a:r>
              <a:rPr lang="et-EE" dirty="0"/>
              <a:t>Piim ja värske piima tooted</a:t>
            </a:r>
          </a:p>
          <a:p>
            <a:pPr marL="0" indent="0">
              <a:buNone/>
            </a:pPr>
            <a:r>
              <a:rPr lang="et-EE" dirty="0"/>
              <a:t>Madalaim in kindlustunne samuti kolmes tootegrupis</a:t>
            </a:r>
          </a:p>
          <a:p>
            <a:r>
              <a:rPr lang="et-EE" dirty="0"/>
              <a:t>Valmistoit</a:t>
            </a:r>
          </a:p>
          <a:p>
            <a:r>
              <a:rPr lang="et-EE" dirty="0"/>
              <a:t>Eelnevalt lõigatud ja pestud värsked köögiviljad</a:t>
            </a:r>
          </a:p>
          <a:p>
            <a:r>
              <a:rPr lang="et-EE" dirty="0"/>
              <a:t>Kala- ja kalatooted</a:t>
            </a:r>
          </a:p>
        </p:txBody>
      </p:sp>
      <p:sp>
        <p:nvSpPr>
          <p:cNvPr id="4" name="Subtitle 3">
            <a:extLst>
              <a:ext uri="{FF2B5EF4-FFF2-40B4-BE49-F238E27FC236}">
                <a16:creationId xmlns:a16="http://schemas.microsoft.com/office/drawing/2014/main" id="{96728AD8-2304-49ED-B802-88C680253DB7}"/>
              </a:ext>
            </a:extLst>
          </p:cNvPr>
          <p:cNvSpPr>
            <a:spLocks noGrp="1"/>
          </p:cNvSpPr>
          <p:nvPr>
            <p:ph type="subTitle" idx="1"/>
          </p:nvPr>
        </p:nvSpPr>
        <p:spPr/>
        <p:txBody>
          <a:bodyPr/>
          <a:lstStyle/>
          <a:p>
            <a:r>
              <a:rPr lang="et-EE" dirty="0"/>
              <a:t>% kõikidest vastanutest </a:t>
            </a:r>
          </a:p>
        </p:txBody>
      </p:sp>
      <p:graphicFrame>
        <p:nvGraphicFramePr>
          <p:cNvPr id="7" name="Chart 6">
            <a:extLst>
              <a:ext uri="{FF2B5EF4-FFF2-40B4-BE49-F238E27FC236}">
                <a16:creationId xmlns:a16="http://schemas.microsoft.com/office/drawing/2014/main" id="{F0B10D51-EFF6-4C11-95E3-5E78674AFDC4}"/>
              </a:ext>
            </a:extLst>
          </p:cNvPr>
          <p:cNvGraphicFramePr>
            <a:graphicFrameLocks/>
          </p:cNvGraphicFramePr>
          <p:nvPr>
            <p:extLst>
              <p:ext uri="{D42A27DB-BD31-4B8C-83A1-F6EECF244321}">
                <p14:modId xmlns:p14="http://schemas.microsoft.com/office/powerpoint/2010/main" val="2322606223"/>
              </p:ext>
            </p:extLst>
          </p:nvPr>
        </p:nvGraphicFramePr>
        <p:xfrm>
          <a:off x="4444731" y="182980"/>
          <a:ext cx="7349052" cy="63537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526275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77CFC-97B7-4F69-B3E3-FDC64607DB90}"/>
              </a:ext>
            </a:extLst>
          </p:cNvPr>
          <p:cNvSpPr>
            <a:spLocks noGrp="1"/>
          </p:cNvSpPr>
          <p:nvPr>
            <p:ph type="title"/>
          </p:nvPr>
        </p:nvSpPr>
        <p:spPr/>
        <p:txBody>
          <a:bodyPr/>
          <a:lstStyle/>
          <a:p>
            <a:r>
              <a:rPr lang="et-EE" dirty="0"/>
              <a:t>Kindlustunne teatud tootegruppide osas</a:t>
            </a:r>
          </a:p>
        </p:txBody>
      </p:sp>
      <p:sp>
        <p:nvSpPr>
          <p:cNvPr id="3" name="Text Placeholder 2">
            <a:extLst>
              <a:ext uri="{FF2B5EF4-FFF2-40B4-BE49-F238E27FC236}">
                <a16:creationId xmlns:a16="http://schemas.microsoft.com/office/drawing/2014/main" id="{9CF0559E-E89C-4C83-B99E-0536DC5B5E9F}"/>
              </a:ext>
            </a:extLst>
          </p:cNvPr>
          <p:cNvSpPr>
            <a:spLocks noGrp="1"/>
          </p:cNvSpPr>
          <p:nvPr>
            <p:ph type="body" sz="quarter" idx="13"/>
          </p:nvPr>
        </p:nvSpPr>
        <p:spPr/>
        <p:txBody>
          <a:bodyPr/>
          <a:lstStyle/>
          <a:p>
            <a:r>
              <a:rPr lang="et-EE" dirty="0"/>
              <a:t>Mehed on üldiselt kõigi tootegruppide osas usaldavamad kui naised</a:t>
            </a:r>
          </a:p>
        </p:txBody>
      </p:sp>
      <p:sp>
        <p:nvSpPr>
          <p:cNvPr id="4" name="Subtitle 3">
            <a:extLst>
              <a:ext uri="{FF2B5EF4-FFF2-40B4-BE49-F238E27FC236}">
                <a16:creationId xmlns:a16="http://schemas.microsoft.com/office/drawing/2014/main" id="{8E2B6404-94A1-417E-A71A-3D0A0931EC6E}"/>
              </a:ext>
            </a:extLst>
          </p:cNvPr>
          <p:cNvSpPr>
            <a:spLocks noGrp="1"/>
          </p:cNvSpPr>
          <p:nvPr>
            <p:ph type="subTitle" idx="1"/>
          </p:nvPr>
        </p:nvSpPr>
        <p:spPr/>
        <p:txBody>
          <a:bodyPr/>
          <a:lstStyle/>
          <a:p>
            <a:r>
              <a:rPr lang="et-EE" dirty="0"/>
              <a:t>% kõikidest vastanutest. Soo lõikes</a:t>
            </a:r>
          </a:p>
        </p:txBody>
      </p:sp>
      <p:graphicFrame>
        <p:nvGraphicFramePr>
          <p:cNvPr id="13" name="Chart 12">
            <a:extLst>
              <a:ext uri="{FF2B5EF4-FFF2-40B4-BE49-F238E27FC236}">
                <a16:creationId xmlns:a16="http://schemas.microsoft.com/office/drawing/2014/main" id="{2E7CAA33-4DEE-4452-B4E4-A00E73D191B1}"/>
              </a:ext>
            </a:extLst>
          </p:cNvPr>
          <p:cNvGraphicFramePr>
            <a:graphicFrameLocks/>
          </p:cNvGraphicFramePr>
          <p:nvPr>
            <p:extLst>
              <p:ext uri="{D42A27DB-BD31-4B8C-83A1-F6EECF244321}">
                <p14:modId xmlns:p14="http://schemas.microsoft.com/office/powerpoint/2010/main" val="3392853376"/>
              </p:ext>
            </p:extLst>
          </p:nvPr>
        </p:nvGraphicFramePr>
        <p:xfrm>
          <a:off x="4162834" y="86519"/>
          <a:ext cx="7898162" cy="6771481"/>
        </p:xfrm>
        <a:graphic>
          <a:graphicData uri="http://schemas.openxmlformats.org/drawingml/2006/chart">
            <c:chart xmlns:c="http://schemas.openxmlformats.org/drawingml/2006/chart" xmlns:r="http://schemas.openxmlformats.org/officeDocument/2006/relationships" r:id="rId2"/>
          </a:graphicData>
        </a:graphic>
      </p:graphicFrame>
      <p:cxnSp>
        <p:nvCxnSpPr>
          <p:cNvPr id="6" name="Straight Connector 5">
            <a:extLst>
              <a:ext uri="{FF2B5EF4-FFF2-40B4-BE49-F238E27FC236}">
                <a16:creationId xmlns:a16="http://schemas.microsoft.com/office/drawing/2014/main" id="{A9883BDF-ECB9-4774-A000-D11FD02F252C}"/>
              </a:ext>
            </a:extLst>
          </p:cNvPr>
          <p:cNvCxnSpPr>
            <a:cxnSpLocks/>
          </p:cNvCxnSpPr>
          <p:nvPr/>
        </p:nvCxnSpPr>
        <p:spPr>
          <a:xfrm>
            <a:off x="5016137" y="1166949"/>
            <a:ext cx="1227909"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7A35FDC-200A-4F8E-A1EC-A40BA79D9613}"/>
              </a:ext>
            </a:extLst>
          </p:cNvPr>
          <p:cNvCxnSpPr>
            <a:cxnSpLocks/>
          </p:cNvCxnSpPr>
          <p:nvPr/>
        </p:nvCxnSpPr>
        <p:spPr>
          <a:xfrm>
            <a:off x="4528457" y="2438400"/>
            <a:ext cx="1715589"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0303370-21F4-4E6C-9212-83E62E5A0148}"/>
              </a:ext>
            </a:extLst>
          </p:cNvPr>
          <p:cNvCxnSpPr>
            <a:cxnSpLocks/>
          </p:cNvCxnSpPr>
          <p:nvPr/>
        </p:nvCxnSpPr>
        <p:spPr>
          <a:xfrm>
            <a:off x="5495109" y="3683726"/>
            <a:ext cx="748937"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6569BC8-5C62-408A-B1F6-6B57910E9646}"/>
              </a:ext>
            </a:extLst>
          </p:cNvPr>
          <p:cNvCxnSpPr>
            <a:cxnSpLocks/>
          </p:cNvCxnSpPr>
          <p:nvPr/>
        </p:nvCxnSpPr>
        <p:spPr>
          <a:xfrm>
            <a:off x="4258491" y="4328160"/>
            <a:ext cx="1985555"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290BDED-84AD-4431-9AA2-6FE4B60A37EB}"/>
              </a:ext>
            </a:extLst>
          </p:cNvPr>
          <p:cNvCxnSpPr>
            <a:cxnSpLocks/>
          </p:cNvCxnSpPr>
          <p:nvPr/>
        </p:nvCxnSpPr>
        <p:spPr>
          <a:xfrm>
            <a:off x="5016137" y="4946469"/>
            <a:ext cx="1227909"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37D25D0-D2A4-4822-930C-63A9318E4D37}"/>
              </a:ext>
            </a:extLst>
          </p:cNvPr>
          <p:cNvCxnSpPr>
            <a:cxnSpLocks/>
          </p:cNvCxnSpPr>
          <p:nvPr/>
        </p:nvCxnSpPr>
        <p:spPr>
          <a:xfrm>
            <a:off x="5651863" y="6191795"/>
            <a:ext cx="59218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FD28CCC-1723-4163-AC8E-27945331B1E9}"/>
              </a:ext>
            </a:extLst>
          </p:cNvPr>
          <p:cNvCxnSpPr/>
          <p:nvPr/>
        </p:nvCxnSpPr>
        <p:spPr>
          <a:xfrm>
            <a:off x="5878286" y="1776549"/>
            <a:ext cx="3657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02BE832-1344-49FA-A66B-E5FDFF5776BE}"/>
              </a:ext>
            </a:extLst>
          </p:cNvPr>
          <p:cNvCxnSpPr>
            <a:cxnSpLocks/>
          </p:cNvCxnSpPr>
          <p:nvPr/>
        </p:nvCxnSpPr>
        <p:spPr>
          <a:xfrm>
            <a:off x="5747656" y="3034941"/>
            <a:ext cx="518159"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D787F49-EB10-490E-9AB1-42FAB926F923}"/>
              </a:ext>
            </a:extLst>
          </p:cNvPr>
          <p:cNvCxnSpPr>
            <a:cxnSpLocks/>
          </p:cNvCxnSpPr>
          <p:nvPr/>
        </p:nvCxnSpPr>
        <p:spPr>
          <a:xfrm>
            <a:off x="5747656" y="5525589"/>
            <a:ext cx="509450"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25871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77CFC-97B7-4F69-B3E3-FDC64607DB90}"/>
              </a:ext>
            </a:extLst>
          </p:cNvPr>
          <p:cNvSpPr>
            <a:spLocks noGrp="1"/>
          </p:cNvSpPr>
          <p:nvPr>
            <p:ph type="title"/>
          </p:nvPr>
        </p:nvSpPr>
        <p:spPr/>
        <p:txBody>
          <a:bodyPr/>
          <a:lstStyle/>
          <a:p>
            <a:r>
              <a:rPr lang="et-EE" dirty="0"/>
              <a:t>Kindlustunne teatud tootegruppide osas</a:t>
            </a:r>
          </a:p>
        </p:txBody>
      </p:sp>
      <p:sp>
        <p:nvSpPr>
          <p:cNvPr id="4" name="Subtitle 3">
            <a:extLst>
              <a:ext uri="{FF2B5EF4-FFF2-40B4-BE49-F238E27FC236}">
                <a16:creationId xmlns:a16="http://schemas.microsoft.com/office/drawing/2014/main" id="{8E2B6404-94A1-417E-A71A-3D0A0931EC6E}"/>
              </a:ext>
            </a:extLst>
          </p:cNvPr>
          <p:cNvSpPr>
            <a:spLocks noGrp="1"/>
          </p:cNvSpPr>
          <p:nvPr>
            <p:ph type="subTitle" idx="1"/>
          </p:nvPr>
        </p:nvSpPr>
        <p:spPr/>
        <p:txBody>
          <a:bodyPr/>
          <a:lstStyle/>
          <a:p>
            <a:r>
              <a:rPr lang="et-EE" dirty="0"/>
              <a:t>% kõikidest vastanutest. Soo lõikes</a:t>
            </a:r>
          </a:p>
        </p:txBody>
      </p:sp>
      <p:graphicFrame>
        <p:nvGraphicFramePr>
          <p:cNvPr id="16" name="Chart 15">
            <a:extLst>
              <a:ext uri="{FF2B5EF4-FFF2-40B4-BE49-F238E27FC236}">
                <a16:creationId xmlns:a16="http://schemas.microsoft.com/office/drawing/2014/main" id="{26A2E70E-0456-43CB-BA7F-B9662146587C}"/>
              </a:ext>
            </a:extLst>
          </p:cNvPr>
          <p:cNvGraphicFramePr>
            <a:graphicFrameLocks/>
          </p:cNvGraphicFramePr>
          <p:nvPr>
            <p:extLst>
              <p:ext uri="{D42A27DB-BD31-4B8C-83A1-F6EECF244321}">
                <p14:modId xmlns:p14="http://schemas.microsoft.com/office/powerpoint/2010/main" val="4080846711"/>
              </p:ext>
            </p:extLst>
          </p:nvPr>
        </p:nvGraphicFramePr>
        <p:xfrm>
          <a:off x="4046516" y="-123093"/>
          <a:ext cx="8757137" cy="6981093"/>
        </p:xfrm>
        <a:graphic>
          <a:graphicData uri="http://schemas.openxmlformats.org/drawingml/2006/chart">
            <c:chart xmlns:c="http://schemas.openxmlformats.org/drawingml/2006/chart" xmlns:r="http://schemas.openxmlformats.org/officeDocument/2006/relationships" r:id="rId3"/>
          </a:graphicData>
        </a:graphic>
      </p:graphicFrame>
      <p:cxnSp>
        <p:nvCxnSpPr>
          <p:cNvPr id="5" name="Straight Connector 4">
            <a:extLst>
              <a:ext uri="{FF2B5EF4-FFF2-40B4-BE49-F238E27FC236}">
                <a16:creationId xmlns:a16="http://schemas.microsoft.com/office/drawing/2014/main" id="{FB5BE78A-B214-4708-B268-8B83DE53B38F}"/>
              </a:ext>
            </a:extLst>
          </p:cNvPr>
          <p:cNvCxnSpPr>
            <a:cxnSpLocks/>
          </p:cNvCxnSpPr>
          <p:nvPr/>
        </p:nvCxnSpPr>
        <p:spPr>
          <a:xfrm>
            <a:off x="5495109" y="984069"/>
            <a:ext cx="1776548"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FA93A7F-54AB-4FE2-9E8B-BD5E83B470D5}"/>
              </a:ext>
            </a:extLst>
          </p:cNvPr>
          <p:cNvCxnSpPr>
            <a:cxnSpLocks/>
          </p:cNvCxnSpPr>
          <p:nvPr/>
        </p:nvCxnSpPr>
        <p:spPr>
          <a:xfrm>
            <a:off x="5495109" y="1641566"/>
            <a:ext cx="1776548"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5E099C5-F1A2-46DA-9082-FB484C751480}"/>
              </a:ext>
            </a:extLst>
          </p:cNvPr>
          <p:cNvCxnSpPr>
            <a:cxnSpLocks/>
          </p:cNvCxnSpPr>
          <p:nvPr/>
        </p:nvCxnSpPr>
        <p:spPr>
          <a:xfrm>
            <a:off x="4781006" y="2294709"/>
            <a:ext cx="2490651"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53FFC59-0532-4F05-B478-330E107C6474}"/>
              </a:ext>
            </a:extLst>
          </p:cNvPr>
          <p:cNvCxnSpPr>
            <a:cxnSpLocks/>
          </p:cNvCxnSpPr>
          <p:nvPr/>
        </p:nvCxnSpPr>
        <p:spPr>
          <a:xfrm>
            <a:off x="4153989" y="2908663"/>
            <a:ext cx="3117668" cy="13063"/>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BFC72C-9F32-405B-823F-6E5B83F11FD2}"/>
              </a:ext>
            </a:extLst>
          </p:cNvPr>
          <p:cNvCxnSpPr>
            <a:cxnSpLocks/>
          </p:cNvCxnSpPr>
          <p:nvPr/>
        </p:nvCxnSpPr>
        <p:spPr>
          <a:xfrm>
            <a:off x="6531429" y="3583578"/>
            <a:ext cx="740228"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68EEE41-5F4F-4B42-962C-CEF518BE98AA}"/>
              </a:ext>
            </a:extLst>
          </p:cNvPr>
          <p:cNvCxnSpPr>
            <a:cxnSpLocks/>
          </p:cNvCxnSpPr>
          <p:nvPr/>
        </p:nvCxnSpPr>
        <p:spPr>
          <a:xfrm>
            <a:off x="6618514" y="4210595"/>
            <a:ext cx="65314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3BBA255-8998-46DE-B308-91F91CE3672E}"/>
              </a:ext>
            </a:extLst>
          </p:cNvPr>
          <p:cNvCxnSpPr>
            <a:cxnSpLocks/>
          </p:cNvCxnSpPr>
          <p:nvPr/>
        </p:nvCxnSpPr>
        <p:spPr>
          <a:xfrm>
            <a:off x="6618514" y="4863738"/>
            <a:ext cx="65314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33FE158-F354-4915-A087-3D7FBEC34FFC}"/>
              </a:ext>
            </a:extLst>
          </p:cNvPr>
          <p:cNvCxnSpPr>
            <a:cxnSpLocks/>
          </p:cNvCxnSpPr>
          <p:nvPr/>
        </p:nvCxnSpPr>
        <p:spPr>
          <a:xfrm>
            <a:off x="4241074" y="5490755"/>
            <a:ext cx="303058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0DDC2F7-9DB1-4675-AF38-464B34733677}"/>
              </a:ext>
            </a:extLst>
          </p:cNvPr>
          <p:cNvCxnSpPr>
            <a:cxnSpLocks/>
          </p:cNvCxnSpPr>
          <p:nvPr/>
        </p:nvCxnSpPr>
        <p:spPr>
          <a:xfrm>
            <a:off x="6096000" y="6161315"/>
            <a:ext cx="1175657"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80279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77CFC-97B7-4F69-B3E3-FDC64607DB90}"/>
              </a:ext>
            </a:extLst>
          </p:cNvPr>
          <p:cNvSpPr>
            <a:spLocks noGrp="1"/>
          </p:cNvSpPr>
          <p:nvPr>
            <p:ph type="title"/>
          </p:nvPr>
        </p:nvSpPr>
        <p:spPr/>
        <p:txBody>
          <a:bodyPr/>
          <a:lstStyle/>
          <a:p>
            <a:r>
              <a:rPr lang="et-EE" dirty="0"/>
              <a:t>Kindlustunne teatud tootegruppide osas</a:t>
            </a:r>
          </a:p>
        </p:txBody>
      </p:sp>
      <p:sp>
        <p:nvSpPr>
          <p:cNvPr id="3" name="Text Placeholder 2">
            <a:extLst>
              <a:ext uri="{FF2B5EF4-FFF2-40B4-BE49-F238E27FC236}">
                <a16:creationId xmlns:a16="http://schemas.microsoft.com/office/drawing/2014/main" id="{9CF0559E-E89C-4C83-B99E-0536DC5B5E9F}"/>
              </a:ext>
            </a:extLst>
          </p:cNvPr>
          <p:cNvSpPr>
            <a:spLocks noGrp="1"/>
          </p:cNvSpPr>
          <p:nvPr>
            <p:ph type="body" sz="quarter" idx="13"/>
          </p:nvPr>
        </p:nvSpPr>
        <p:spPr/>
        <p:txBody>
          <a:bodyPr/>
          <a:lstStyle/>
          <a:p>
            <a:r>
              <a:rPr lang="et-EE" dirty="0"/>
              <a:t>Vanusegruppide lõikes hinnangutes süsteemseid erinevusi ei ole, välja arvatud see, et noored usaldavad keskmisest enam külmutatud tooteid, toidulisandeid ja vitamiine, värskeid puu- ja köögivilju ning valmistoitu, kuid keskmisest vähem sealiha ning piima- ja värske piima tooteid</a:t>
            </a:r>
          </a:p>
        </p:txBody>
      </p:sp>
      <p:sp>
        <p:nvSpPr>
          <p:cNvPr id="4" name="Subtitle 3">
            <a:extLst>
              <a:ext uri="{FF2B5EF4-FFF2-40B4-BE49-F238E27FC236}">
                <a16:creationId xmlns:a16="http://schemas.microsoft.com/office/drawing/2014/main" id="{8E2B6404-94A1-417E-A71A-3D0A0931EC6E}"/>
              </a:ext>
            </a:extLst>
          </p:cNvPr>
          <p:cNvSpPr>
            <a:spLocks noGrp="1"/>
          </p:cNvSpPr>
          <p:nvPr>
            <p:ph type="subTitle" idx="1"/>
          </p:nvPr>
        </p:nvSpPr>
        <p:spPr/>
        <p:txBody>
          <a:bodyPr/>
          <a:lstStyle/>
          <a:p>
            <a:r>
              <a:rPr lang="et-EE" dirty="0"/>
              <a:t>% kõikidest vastanutest. Vanuse lõikes</a:t>
            </a:r>
          </a:p>
        </p:txBody>
      </p:sp>
      <p:graphicFrame>
        <p:nvGraphicFramePr>
          <p:cNvPr id="8" name="Chart 7">
            <a:extLst>
              <a:ext uri="{FF2B5EF4-FFF2-40B4-BE49-F238E27FC236}">
                <a16:creationId xmlns:a16="http://schemas.microsoft.com/office/drawing/2014/main" id="{5A72402C-6042-4433-A947-2D719532F205}"/>
              </a:ext>
            </a:extLst>
          </p:cNvPr>
          <p:cNvGraphicFramePr>
            <a:graphicFrameLocks/>
          </p:cNvGraphicFramePr>
          <p:nvPr>
            <p:extLst>
              <p:ext uri="{D42A27DB-BD31-4B8C-83A1-F6EECF244321}">
                <p14:modId xmlns:p14="http://schemas.microsoft.com/office/powerpoint/2010/main" val="326600798"/>
              </p:ext>
            </p:extLst>
          </p:nvPr>
        </p:nvGraphicFramePr>
        <p:xfrm>
          <a:off x="4618211" y="-734291"/>
          <a:ext cx="7302108" cy="7910946"/>
        </p:xfrm>
        <a:graphic>
          <a:graphicData uri="http://schemas.openxmlformats.org/drawingml/2006/chart">
            <c:chart xmlns:c="http://schemas.openxmlformats.org/drawingml/2006/chart" xmlns:r="http://schemas.openxmlformats.org/officeDocument/2006/relationships" r:id="rId2"/>
          </a:graphicData>
        </a:graphic>
      </p:graphicFrame>
      <p:cxnSp>
        <p:nvCxnSpPr>
          <p:cNvPr id="6" name="Straight Connector 5">
            <a:extLst>
              <a:ext uri="{FF2B5EF4-FFF2-40B4-BE49-F238E27FC236}">
                <a16:creationId xmlns:a16="http://schemas.microsoft.com/office/drawing/2014/main" id="{DEEDFDEA-65B8-4BFB-9086-112E7AA05A6E}"/>
              </a:ext>
            </a:extLst>
          </p:cNvPr>
          <p:cNvCxnSpPr>
            <a:cxnSpLocks/>
          </p:cNvCxnSpPr>
          <p:nvPr/>
        </p:nvCxnSpPr>
        <p:spPr>
          <a:xfrm>
            <a:off x="5472545" y="484909"/>
            <a:ext cx="1163782"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504E5FB-DAFE-47BD-969F-745967CD020B}"/>
              </a:ext>
            </a:extLst>
          </p:cNvPr>
          <p:cNvCxnSpPr/>
          <p:nvPr/>
        </p:nvCxnSpPr>
        <p:spPr>
          <a:xfrm>
            <a:off x="6303817" y="1535781"/>
            <a:ext cx="471055"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0162D3F-C96F-4883-9221-DAE8C84E07D0}"/>
              </a:ext>
            </a:extLst>
          </p:cNvPr>
          <p:cNvCxnSpPr/>
          <p:nvPr/>
        </p:nvCxnSpPr>
        <p:spPr>
          <a:xfrm>
            <a:off x="4932220" y="2646218"/>
            <a:ext cx="1759527"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01BE569-C675-4454-A6DE-3B7016C775F6}"/>
              </a:ext>
            </a:extLst>
          </p:cNvPr>
          <p:cNvCxnSpPr/>
          <p:nvPr/>
        </p:nvCxnSpPr>
        <p:spPr>
          <a:xfrm>
            <a:off x="6096000" y="3740727"/>
            <a:ext cx="678872"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386FBEE-CA47-40D9-A56E-E19B3C4FBC33}"/>
              </a:ext>
            </a:extLst>
          </p:cNvPr>
          <p:cNvCxnSpPr/>
          <p:nvPr/>
        </p:nvCxnSpPr>
        <p:spPr>
          <a:xfrm>
            <a:off x="5811983" y="4835235"/>
            <a:ext cx="962889"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4F621D6-8CE8-4B3C-A43B-E2951516C15D}"/>
              </a:ext>
            </a:extLst>
          </p:cNvPr>
          <p:cNvCxnSpPr/>
          <p:nvPr/>
        </p:nvCxnSpPr>
        <p:spPr>
          <a:xfrm>
            <a:off x="4632066" y="5943600"/>
            <a:ext cx="2073536"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23323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77CFC-97B7-4F69-B3E3-FDC64607DB90}"/>
              </a:ext>
            </a:extLst>
          </p:cNvPr>
          <p:cNvSpPr>
            <a:spLocks noGrp="1"/>
          </p:cNvSpPr>
          <p:nvPr>
            <p:ph type="title"/>
          </p:nvPr>
        </p:nvSpPr>
        <p:spPr/>
        <p:txBody>
          <a:bodyPr/>
          <a:lstStyle/>
          <a:p>
            <a:r>
              <a:rPr lang="et-EE" dirty="0"/>
              <a:t>Kindlustunne teatud tootegruppide osas</a:t>
            </a:r>
          </a:p>
        </p:txBody>
      </p:sp>
      <p:sp>
        <p:nvSpPr>
          <p:cNvPr id="4" name="Subtitle 3">
            <a:extLst>
              <a:ext uri="{FF2B5EF4-FFF2-40B4-BE49-F238E27FC236}">
                <a16:creationId xmlns:a16="http://schemas.microsoft.com/office/drawing/2014/main" id="{8E2B6404-94A1-417E-A71A-3D0A0931EC6E}"/>
              </a:ext>
            </a:extLst>
          </p:cNvPr>
          <p:cNvSpPr>
            <a:spLocks noGrp="1"/>
          </p:cNvSpPr>
          <p:nvPr>
            <p:ph type="subTitle" idx="1"/>
          </p:nvPr>
        </p:nvSpPr>
        <p:spPr/>
        <p:txBody>
          <a:bodyPr/>
          <a:lstStyle/>
          <a:p>
            <a:r>
              <a:rPr lang="et-EE" dirty="0"/>
              <a:t>% kõikidest vastanutest. Vanuse lõikes</a:t>
            </a:r>
          </a:p>
        </p:txBody>
      </p:sp>
      <p:graphicFrame>
        <p:nvGraphicFramePr>
          <p:cNvPr id="10" name="Chart 9">
            <a:extLst>
              <a:ext uri="{FF2B5EF4-FFF2-40B4-BE49-F238E27FC236}">
                <a16:creationId xmlns:a16="http://schemas.microsoft.com/office/drawing/2014/main" id="{F981FE07-8683-4EB4-A9DF-CF7160AB81FF}"/>
              </a:ext>
            </a:extLst>
          </p:cNvPr>
          <p:cNvGraphicFramePr>
            <a:graphicFrameLocks/>
          </p:cNvGraphicFramePr>
          <p:nvPr>
            <p:extLst>
              <p:ext uri="{D42A27DB-BD31-4B8C-83A1-F6EECF244321}">
                <p14:modId xmlns:p14="http://schemas.microsoft.com/office/powerpoint/2010/main" val="566297311"/>
              </p:ext>
            </p:extLst>
          </p:nvPr>
        </p:nvGraphicFramePr>
        <p:xfrm>
          <a:off x="3956994" y="-471057"/>
          <a:ext cx="8235006" cy="7329057"/>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Connector 4">
            <a:extLst>
              <a:ext uri="{FF2B5EF4-FFF2-40B4-BE49-F238E27FC236}">
                <a16:creationId xmlns:a16="http://schemas.microsoft.com/office/drawing/2014/main" id="{DDD63703-76B5-487F-A1E5-22867D490699}"/>
              </a:ext>
            </a:extLst>
          </p:cNvPr>
          <p:cNvCxnSpPr/>
          <p:nvPr/>
        </p:nvCxnSpPr>
        <p:spPr>
          <a:xfrm>
            <a:off x="5320145" y="623455"/>
            <a:ext cx="1246910"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66694CEE-0CFF-430E-9606-441877B170D4}"/>
              </a:ext>
            </a:extLst>
          </p:cNvPr>
          <p:cNvCxnSpPr/>
          <p:nvPr/>
        </p:nvCxnSpPr>
        <p:spPr>
          <a:xfrm>
            <a:off x="6096000" y="1662545"/>
            <a:ext cx="471055"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655EFDA-B48F-47A0-B100-5035DDE41963}"/>
              </a:ext>
            </a:extLst>
          </p:cNvPr>
          <p:cNvCxnSpPr/>
          <p:nvPr/>
        </p:nvCxnSpPr>
        <p:spPr>
          <a:xfrm>
            <a:off x="5971309" y="2673928"/>
            <a:ext cx="595746"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A9E4E02-E0C8-4DC4-BAEA-4037E5DBB58C}"/>
              </a:ext>
            </a:extLst>
          </p:cNvPr>
          <p:cNvCxnSpPr/>
          <p:nvPr/>
        </p:nvCxnSpPr>
        <p:spPr>
          <a:xfrm>
            <a:off x="4752109" y="3685310"/>
            <a:ext cx="1814946"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E28210E-6FDB-42AF-835F-8AB0920D9558}"/>
              </a:ext>
            </a:extLst>
          </p:cNvPr>
          <p:cNvCxnSpPr/>
          <p:nvPr/>
        </p:nvCxnSpPr>
        <p:spPr>
          <a:xfrm>
            <a:off x="4779818" y="4738254"/>
            <a:ext cx="1787237"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E12093A-1EFD-4619-A3FA-844DB751DB44}"/>
              </a:ext>
            </a:extLst>
          </p:cNvPr>
          <p:cNvCxnSpPr/>
          <p:nvPr/>
        </p:nvCxnSpPr>
        <p:spPr>
          <a:xfrm>
            <a:off x="4100945" y="5749636"/>
            <a:ext cx="2466110"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53117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77CFC-97B7-4F69-B3E3-FDC64607DB90}"/>
              </a:ext>
            </a:extLst>
          </p:cNvPr>
          <p:cNvSpPr>
            <a:spLocks noGrp="1"/>
          </p:cNvSpPr>
          <p:nvPr>
            <p:ph type="title"/>
          </p:nvPr>
        </p:nvSpPr>
        <p:spPr/>
        <p:txBody>
          <a:bodyPr/>
          <a:lstStyle/>
          <a:p>
            <a:r>
              <a:rPr lang="et-EE" dirty="0"/>
              <a:t>Kindlustunne teatud tootegruppide osas</a:t>
            </a:r>
          </a:p>
        </p:txBody>
      </p:sp>
      <p:sp>
        <p:nvSpPr>
          <p:cNvPr id="4" name="Subtitle 3">
            <a:extLst>
              <a:ext uri="{FF2B5EF4-FFF2-40B4-BE49-F238E27FC236}">
                <a16:creationId xmlns:a16="http://schemas.microsoft.com/office/drawing/2014/main" id="{8E2B6404-94A1-417E-A71A-3D0A0931EC6E}"/>
              </a:ext>
            </a:extLst>
          </p:cNvPr>
          <p:cNvSpPr>
            <a:spLocks noGrp="1"/>
          </p:cNvSpPr>
          <p:nvPr>
            <p:ph type="subTitle" idx="1"/>
          </p:nvPr>
        </p:nvSpPr>
        <p:spPr/>
        <p:txBody>
          <a:bodyPr/>
          <a:lstStyle/>
          <a:p>
            <a:r>
              <a:rPr lang="et-EE" dirty="0"/>
              <a:t>% kõikidest vastanutest. Vanuse lõikes</a:t>
            </a:r>
          </a:p>
        </p:txBody>
      </p:sp>
      <p:graphicFrame>
        <p:nvGraphicFramePr>
          <p:cNvPr id="5" name="Chart 4">
            <a:extLst>
              <a:ext uri="{FF2B5EF4-FFF2-40B4-BE49-F238E27FC236}">
                <a16:creationId xmlns:a16="http://schemas.microsoft.com/office/drawing/2014/main" id="{980E30BC-FB3A-4F3E-92CA-7F912E1F0A0D}"/>
              </a:ext>
            </a:extLst>
          </p:cNvPr>
          <p:cNvGraphicFramePr>
            <a:graphicFrameLocks/>
          </p:cNvGraphicFramePr>
          <p:nvPr>
            <p:extLst>
              <p:ext uri="{D42A27DB-BD31-4B8C-83A1-F6EECF244321}">
                <p14:modId xmlns:p14="http://schemas.microsoft.com/office/powerpoint/2010/main" val="4232564250"/>
              </p:ext>
            </p:extLst>
          </p:nvPr>
        </p:nvGraphicFramePr>
        <p:xfrm>
          <a:off x="3971839" y="-541734"/>
          <a:ext cx="9397796" cy="7538280"/>
        </p:xfrm>
        <a:graphic>
          <a:graphicData uri="http://schemas.openxmlformats.org/drawingml/2006/chart">
            <c:chart xmlns:c="http://schemas.openxmlformats.org/drawingml/2006/chart" xmlns:r="http://schemas.openxmlformats.org/officeDocument/2006/relationships" r:id="rId2"/>
          </a:graphicData>
        </a:graphic>
      </p:graphicFrame>
      <p:cxnSp>
        <p:nvCxnSpPr>
          <p:cNvPr id="6" name="Straight Connector 5">
            <a:extLst>
              <a:ext uri="{FF2B5EF4-FFF2-40B4-BE49-F238E27FC236}">
                <a16:creationId xmlns:a16="http://schemas.microsoft.com/office/drawing/2014/main" id="{809AB72C-9875-449D-BA7D-0AD024821275}"/>
              </a:ext>
            </a:extLst>
          </p:cNvPr>
          <p:cNvCxnSpPr/>
          <p:nvPr/>
        </p:nvCxnSpPr>
        <p:spPr>
          <a:xfrm>
            <a:off x="4156364" y="554182"/>
            <a:ext cx="2964872"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EE1BBD5-5F8F-48BA-846E-41D6BF1D4ED8}"/>
              </a:ext>
            </a:extLst>
          </p:cNvPr>
          <p:cNvCxnSpPr>
            <a:cxnSpLocks/>
          </p:cNvCxnSpPr>
          <p:nvPr/>
        </p:nvCxnSpPr>
        <p:spPr>
          <a:xfrm>
            <a:off x="6456217" y="1607128"/>
            <a:ext cx="775855"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BCC6776-97F8-4448-AE90-8B97B59DDE91}"/>
              </a:ext>
            </a:extLst>
          </p:cNvPr>
          <p:cNvCxnSpPr>
            <a:cxnSpLocks/>
          </p:cNvCxnSpPr>
          <p:nvPr/>
        </p:nvCxnSpPr>
        <p:spPr>
          <a:xfrm>
            <a:off x="6456217" y="2687782"/>
            <a:ext cx="775855"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D5E49EE-2509-4C07-8893-2E5D92E5C17E}"/>
              </a:ext>
            </a:extLst>
          </p:cNvPr>
          <p:cNvCxnSpPr>
            <a:cxnSpLocks/>
          </p:cNvCxnSpPr>
          <p:nvPr/>
        </p:nvCxnSpPr>
        <p:spPr>
          <a:xfrm>
            <a:off x="6580909" y="3740728"/>
            <a:ext cx="65116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812C32A-2FFA-41B0-A156-5E1794DA684C}"/>
              </a:ext>
            </a:extLst>
          </p:cNvPr>
          <p:cNvCxnSpPr>
            <a:cxnSpLocks/>
          </p:cNvCxnSpPr>
          <p:nvPr/>
        </p:nvCxnSpPr>
        <p:spPr>
          <a:xfrm>
            <a:off x="4156364" y="4807528"/>
            <a:ext cx="3075708"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9A76E71-3206-41F1-89F6-D76789781AD2}"/>
              </a:ext>
            </a:extLst>
          </p:cNvPr>
          <p:cNvCxnSpPr>
            <a:cxnSpLocks/>
          </p:cNvCxnSpPr>
          <p:nvPr/>
        </p:nvCxnSpPr>
        <p:spPr>
          <a:xfrm>
            <a:off x="5999018" y="5874327"/>
            <a:ext cx="1163781"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6677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Üldkokkuvõte</a:t>
            </a:r>
          </a:p>
        </p:txBody>
      </p:sp>
      <p:sp>
        <p:nvSpPr>
          <p:cNvPr id="3" name="Text Placeholder 2"/>
          <p:cNvSpPr>
            <a:spLocks noGrp="1"/>
          </p:cNvSpPr>
          <p:nvPr>
            <p:ph type="body" sz="quarter" idx="15"/>
          </p:nvPr>
        </p:nvSpPr>
        <p:spPr>
          <a:xfrm>
            <a:off x="407831" y="1075038"/>
            <a:ext cx="11368158" cy="5659394"/>
          </a:xfrm>
        </p:spPr>
        <p:txBody>
          <a:bodyPr>
            <a:normAutofit fontScale="70000" lnSpcReduction="20000"/>
          </a:bodyPr>
          <a:lstStyle/>
          <a:p>
            <a:pPr marL="0" indent="0">
              <a:buNone/>
            </a:pPr>
            <a:r>
              <a:rPr lang="et-EE" b="1" dirty="0">
                <a:solidFill>
                  <a:srgbClr val="D05F12"/>
                </a:solidFill>
              </a:rPr>
              <a:t>Põllumajandustootjate usaldamine toidu ohutuse osas</a:t>
            </a:r>
          </a:p>
          <a:p>
            <a:r>
              <a:rPr lang="et-EE" dirty="0"/>
              <a:t>Usaldus põllumajandustootjatesse seoses toidu ohutusega on üldiselt olemas. Mitteusaldavad hoiakud varieeruvad 13% ja 22% vahel.</a:t>
            </a:r>
          </a:p>
          <a:p>
            <a:r>
              <a:rPr lang="et-EE" dirty="0"/>
              <a:t>Usaldus on suurem põllumajandustootjate </a:t>
            </a:r>
            <a:r>
              <a:rPr lang="et-EE" u="sng" dirty="0"/>
              <a:t>teadmiste</a:t>
            </a:r>
            <a:r>
              <a:rPr lang="et-EE" dirty="0"/>
              <a:t> suhtes toidu ohutuse tagamiseks (nõustub 60%, ei nõustu 13%) ning nende </a:t>
            </a:r>
            <a:r>
              <a:rPr lang="et-EE" u="sng" dirty="0"/>
              <a:t>pädevuses kontrollida </a:t>
            </a:r>
            <a:r>
              <a:rPr lang="et-EE" dirty="0"/>
              <a:t>toidu ohutust (nõustub 54% ja ei nõustu 14%). Ülejäänud aspektides on põllumajandustootjate usaldamine madalam ning kergelt on ülekaalus kahevahel hoiak.</a:t>
            </a:r>
          </a:p>
          <a:p>
            <a:r>
              <a:rPr lang="et-EE" dirty="0"/>
              <a:t>Kokkuvõttes – pädevust ja teadmisi usaldatakse enam kui tegelikku käitumist.</a:t>
            </a:r>
          </a:p>
          <a:p>
            <a:r>
              <a:rPr lang="et-EE" dirty="0"/>
              <a:t>Soo lõikes märkimisväärseid erinevusi hinnangutes ei ole. Vanuse lõikes samuti märkimisväärseid erinevusi ei ole. Vaid aususe, reaalse tegevuse ja avatuse osas on vanima rühma hinnangud keskmisest leebemad.</a:t>
            </a:r>
          </a:p>
          <a:p>
            <a:r>
              <a:rPr lang="et-EE" dirty="0"/>
              <a:t>Eestikeelsed vastajad on veidi paremate hinnangutega. Ka Põllumajandustootjate usaldamine on Kesk-Eestis keskmisest kõrgem.</a:t>
            </a:r>
          </a:p>
          <a:p>
            <a:pPr marL="0" indent="0">
              <a:buNone/>
            </a:pPr>
            <a:r>
              <a:rPr lang="et-EE" b="1" dirty="0">
                <a:solidFill>
                  <a:srgbClr val="D05F12"/>
                </a:solidFill>
              </a:rPr>
              <a:t>Toidukäitlemisettevõtjate usaldamine toidu ohutuse osas</a:t>
            </a:r>
          </a:p>
          <a:p>
            <a:r>
              <a:rPr lang="et-EE" dirty="0"/>
              <a:t>Usalduse hinnangud toidukäitlemisettevõtjatele toidu ohutuse teemal järgivad sama mustrit mis põllumajandustootjate suhtes: pädevust ja teadmisi hinnatakse kõrgemalt kui tegelikku käitumist.</a:t>
            </a:r>
          </a:p>
          <a:p>
            <a:r>
              <a:rPr lang="et-EE" dirty="0"/>
              <a:t>Ka siin ei ole soo ja vanuse lõikes märkimisväärseid erinevusi, samuti on keele lõikes erinevused väikesed (eelmises uuringus olid eestikeelsed mõnevõrra usaldavamad).</a:t>
            </a:r>
          </a:p>
          <a:p>
            <a:r>
              <a:rPr lang="et-EE" dirty="0"/>
              <a:t>Kesk-Eesti on taas keskmisest usaldavam.</a:t>
            </a:r>
          </a:p>
          <a:p>
            <a:pPr marL="0" indent="0">
              <a:buNone/>
            </a:pPr>
            <a:endParaRPr lang="et-EE" dirty="0"/>
          </a:p>
          <a:p>
            <a:pPr marL="0" indent="0">
              <a:buNone/>
            </a:pPr>
            <a:endParaRPr lang="et-EE" dirty="0"/>
          </a:p>
        </p:txBody>
      </p:sp>
      <p:sp>
        <p:nvSpPr>
          <p:cNvPr id="4" name="Slide Number Placeholder 3"/>
          <p:cNvSpPr>
            <a:spLocks noGrp="1"/>
          </p:cNvSpPr>
          <p:nvPr>
            <p:ph type="sldNum" sz="quarter" idx="12"/>
          </p:nvPr>
        </p:nvSpPr>
        <p:spPr/>
        <p:txBody>
          <a:bodyPr/>
          <a:lstStyle/>
          <a:p>
            <a:fld id="{8A6009BB-32DB-4743-B7B2-C117DEB9554B}" type="slidenum">
              <a:rPr lang="lt-LT" smtClean="0"/>
              <a:t>6</a:t>
            </a:fld>
            <a:endParaRPr lang="lt-LT" dirty="0"/>
          </a:p>
        </p:txBody>
      </p:sp>
    </p:spTree>
    <p:extLst>
      <p:ext uri="{BB962C8B-B14F-4D97-AF65-F5344CB8AC3E}">
        <p14:creationId xmlns:p14="http://schemas.microsoft.com/office/powerpoint/2010/main" val="3399440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77CFC-97B7-4F69-B3E3-FDC64607DB90}"/>
              </a:ext>
            </a:extLst>
          </p:cNvPr>
          <p:cNvSpPr>
            <a:spLocks noGrp="1"/>
          </p:cNvSpPr>
          <p:nvPr>
            <p:ph type="title"/>
          </p:nvPr>
        </p:nvSpPr>
        <p:spPr/>
        <p:txBody>
          <a:bodyPr/>
          <a:lstStyle/>
          <a:p>
            <a:r>
              <a:rPr lang="et-EE" dirty="0"/>
              <a:t>Kindlustunne teatud tootegruppide osas</a:t>
            </a:r>
          </a:p>
        </p:txBody>
      </p:sp>
      <p:sp>
        <p:nvSpPr>
          <p:cNvPr id="3" name="Text Placeholder 2">
            <a:extLst>
              <a:ext uri="{FF2B5EF4-FFF2-40B4-BE49-F238E27FC236}">
                <a16:creationId xmlns:a16="http://schemas.microsoft.com/office/drawing/2014/main" id="{9CF0559E-E89C-4C83-B99E-0536DC5B5E9F}"/>
              </a:ext>
            </a:extLst>
          </p:cNvPr>
          <p:cNvSpPr>
            <a:spLocks noGrp="1"/>
          </p:cNvSpPr>
          <p:nvPr>
            <p:ph type="body" sz="quarter" idx="13"/>
          </p:nvPr>
        </p:nvSpPr>
        <p:spPr/>
        <p:txBody>
          <a:bodyPr/>
          <a:lstStyle/>
          <a:p>
            <a:r>
              <a:rPr lang="et-EE" dirty="0"/>
              <a:t>Eestikeelsed vastajad usaldavad praktiliselt kõiki tootegruppe enam kui venekeelsed.</a:t>
            </a:r>
          </a:p>
        </p:txBody>
      </p:sp>
      <p:sp>
        <p:nvSpPr>
          <p:cNvPr id="4" name="Subtitle 3">
            <a:extLst>
              <a:ext uri="{FF2B5EF4-FFF2-40B4-BE49-F238E27FC236}">
                <a16:creationId xmlns:a16="http://schemas.microsoft.com/office/drawing/2014/main" id="{8E2B6404-94A1-417E-A71A-3D0A0931EC6E}"/>
              </a:ext>
            </a:extLst>
          </p:cNvPr>
          <p:cNvSpPr>
            <a:spLocks noGrp="1"/>
          </p:cNvSpPr>
          <p:nvPr>
            <p:ph type="subTitle" idx="1"/>
          </p:nvPr>
        </p:nvSpPr>
        <p:spPr/>
        <p:txBody>
          <a:bodyPr/>
          <a:lstStyle/>
          <a:p>
            <a:r>
              <a:rPr lang="et-EE" dirty="0"/>
              <a:t>% kõikidest vastanutest. Peamise suhtluskeele lõikes</a:t>
            </a:r>
          </a:p>
        </p:txBody>
      </p:sp>
      <p:graphicFrame>
        <p:nvGraphicFramePr>
          <p:cNvPr id="57" name="Chart 56">
            <a:extLst>
              <a:ext uri="{FF2B5EF4-FFF2-40B4-BE49-F238E27FC236}">
                <a16:creationId xmlns:a16="http://schemas.microsoft.com/office/drawing/2014/main" id="{48753A33-C22E-4F12-A01E-E9C771A2E1A2}"/>
              </a:ext>
            </a:extLst>
          </p:cNvPr>
          <p:cNvGraphicFramePr>
            <a:graphicFrameLocks/>
          </p:cNvGraphicFramePr>
          <p:nvPr>
            <p:extLst>
              <p:ext uri="{D42A27DB-BD31-4B8C-83A1-F6EECF244321}">
                <p14:modId xmlns:p14="http://schemas.microsoft.com/office/powerpoint/2010/main" val="895842253"/>
              </p:ext>
            </p:extLst>
          </p:nvPr>
        </p:nvGraphicFramePr>
        <p:xfrm>
          <a:off x="4499611" y="1"/>
          <a:ext cx="7176573" cy="6858000"/>
        </p:xfrm>
        <a:graphic>
          <a:graphicData uri="http://schemas.openxmlformats.org/drawingml/2006/chart">
            <c:chart xmlns:c="http://schemas.openxmlformats.org/drawingml/2006/chart" xmlns:r="http://schemas.openxmlformats.org/officeDocument/2006/relationships" r:id="rId3"/>
          </a:graphicData>
        </a:graphic>
      </p:graphicFrame>
      <p:cxnSp>
        <p:nvCxnSpPr>
          <p:cNvPr id="6" name="Straight Connector 5">
            <a:extLst>
              <a:ext uri="{FF2B5EF4-FFF2-40B4-BE49-F238E27FC236}">
                <a16:creationId xmlns:a16="http://schemas.microsoft.com/office/drawing/2014/main" id="{D0D4EE40-C016-49C9-AE70-F328CFAA2749}"/>
              </a:ext>
            </a:extLst>
          </p:cNvPr>
          <p:cNvCxnSpPr/>
          <p:nvPr/>
        </p:nvCxnSpPr>
        <p:spPr>
          <a:xfrm>
            <a:off x="5347855" y="1150584"/>
            <a:ext cx="1191490"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99A1814-54EA-4BF8-99FB-AA98028CA731}"/>
              </a:ext>
            </a:extLst>
          </p:cNvPr>
          <p:cNvCxnSpPr>
            <a:cxnSpLocks/>
          </p:cNvCxnSpPr>
          <p:nvPr/>
        </p:nvCxnSpPr>
        <p:spPr>
          <a:xfrm>
            <a:off x="6206835" y="1773382"/>
            <a:ext cx="415636"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95A549B-7611-45C6-8170-7E5FCD4416B9}"/>
              </a:ext>
            </a:extLst>
          </p:cNvPr>
          <p:cNvCxnSpPr/>
          <p:nvPr/>
        </p:nvCxnSpPr>
        <p:spPr>
          <a:xfrm>
            <a:off x="4849091" y="2396835"/>
            <a:ext cx="1690254"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5000D22-778D-4955-AD36-026C3AE39A03}"/>
              </a:ext>
            </a:extLst>
          </p:cNvPr>
          <p:cNvCxnSpPr>
            <a:cxnSpLocks/>
          </p:cNvCxnSpPr>
          <p:nvPr/>
        </p:nvCxnSpPr>
        <p:spPr>
          <a:xfrm>
            <a:off x="6096000" y="3006436"/>
            <a:ext cx="526471"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74CD9CF-52C4-4327-A9EF-879E2A989A29}"/>
              </a:ext>
            </a:extLst>
          </p:cNvPr>
          <p:cNvCxnSpPr/>
          <p:nvPr/>
        </p:nvCxnSpPr>
        <p:spPr>
          <a:xfrm>
            <a:off x="5846616" y="3616036"/>
            <a:ext cx="720435"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08EB31E-42EA-462A-8D75-56062ED24C3A}"/>
              </a:ext>
            </a:extLst>
          </p:cNvPr>
          <p:cNvCxnSpPr>
            <a:cxnSpLocks/>
          </p:cNvCxnSpPr>
          <p:nvPr/>
        </p:nvCxnSpPr>
        <p:spPr>
          <a:xfrm>
            <a:off x="4599709" y="4253345"/>
            <a:ext cx="2008907"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7E2CE07-6067-42B7-8D17-BD2C432458AA}"/>
              </a:ext>
            </a:extLst>
          </p:cNvPr>
          <p:cNvCxnSpPr>
            <a:cxnSpLocks/>
          </p:cNvCxnSpPr>
          <p:nvPr/>
        </p:nvCxnSpPr>
        <p:spPr>
          <a:xfrm>
            <a:off x="5347855" y="4890655"/>
            <a:ext cx="1274616"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98CF2F4-1E76-4CE9-89A6-64E24219E91A}"/>
              </a:ext>
            </a:extLst>
          </p:cNvPr>
          <p:cNvCxnSpPr/>
          <p:nvPr/>
        </p:nvCxnSpPr>
        <p:spPr>
          <a:xfrm>
            <a:off x="6109855" y="5486400"/>
            <a:ext cx="471051"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7A03DA4-D956-4910-AE6C-1FBBF0A6A9BA}"/>
              </a:ext>
            </a:extLst>
          </p:cNvPr>
          <p:cNvCxnSpPr>
            <a:cxnSpLocks/>
          </p:cNvCxnSpPr>
          <p:nvPr/>
        </p:nvCxnSpPr>
        <p:spPr>
          <a:xfrm>
            <a:off x="6026729" y="6137564"/>
            <a:ext cx="554181"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98649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77CFC-97B7-4F69-B3E3-FDC64607DB90}"/>
              </a:ext>
            </a:extLst>
          </p:cNvPr>
          <p:cNvSpPr>
            <a:spLocks noGrp="1"/>
          </p:cNvSpPr>
          <p:nvPr>
            <p:ph type="title"/>
          </p:nvPr>
        </p:nvSpPr>
        <p:spPr/>
        <p:txBody>
          <a:bodyPr/>
          <a:lstStyle/>
          <a:p>
            <a:r>
              <a:rPr lang="et-EE" dirty="0"/>
              <a:t>Kindlustunne teatud tootegruppide osas</a:t>
            </a:r>
          </a:p>
        </p:txBody>
      </p:sp>
      <p:sp>
        <p:nvSpPr>
          <p:cNvPr id="4" name="Subtitle 3">
            <a:extLst>
              <a:ext uri="{FF2B5EF4-FFF2-40B4-BE49-F238E27FC236}">
                <a16:creationId xmlns:a16="http://schemas.microsoft.com/office/drawing/2014/main" id="{8E2B6404-94A1-417E-A71A-3D0A0931EC6E}"/>
              </a:ext>
            </a:extLst>
          </p:cNvPr>
          <p:cNvSpPr>
            <a:spLocks noGrp="1"/>
          </p:cNvSpPr>
          <p:nvPr>
            <p:ph type="subTitle" idx="1"/>
          </p:nvPr>
        </p:nvSpPr>
        <p:spPr/>
        <p:txBody>
          <a:bodyPr/>
          <a:lstStyle/>
          <a:p>
            <a:r>
              <a:rPr lang="et-EE" dirty="0"/>
              <a:t>% kõikidest vastanutest. Peamise suhtluskeele lõikes</a:t>
            </a:r>
          </a:p>
        </p:txBody>
      </p:sp>
      <p:graphicFrame>
        <p:nvGraphicFramePr>
          <p:cNvPr id="52" name="Chart 51">
            <a:extLst>
              <a:ext uri="{FF2B5EF4-FFF2-40B4-BE49-F238E27FC236}">
                <a16:creationId xmlns:a16="http://schemas.microsoft.com/office/drawing/2014/main" id="{419A34DF-2AD7-4BF6-A4C2-D757974D10D6}"/>
              </a:ext>
            </a:extLst>
          </p:cNvPr>
          <p:cNvGraphicFramePr>
            <a:graphicFrameLocks/>
          </p:cNvGraphicFramePr>
          <p:nvPr>
            <p:extLst>
              <p:ext uri="{D42A27DB-BD31-4B8C-83A1-F6EECF244321}">
                <p14:modId xmlns:p14="http://schemas.microsoft.com/office/powerpoint/2010/main" val="3941006829"/>
              </p:ext>
            </p:extLst>
          </p:nvPr>
        </p:nvGraphicFramePr>
        <p:xfrm>
          <a:off x="3988589" y="152136"/>
          <a:ext cx="10697228" cy="6705864"/>
        </p:xfrm>
        <a:graphic>
          <a:graphicData uri="http://schemas.openxmlformats.org/drawingml/2006/chart">
            <c:chart xmlns:c="http://schemas.openxmlformats.org/drawingml/2006/chart" xmlns:r="http://schemas.openxmlformats.org/officeDocument/2006/relationships" r:id="rId3"/>
          </a:graphicData>
        </a:graphic>
      </p:graphicFrame>
      <p:cxnSp>
        <p:nvCxnSpPr>
          <p:cNvPr id="7" name="Straight Connector 6">
            <a:extLst>
              <a:ext uri="{FF2B5EF4-FFF2-40B4-BE49-F238E27FC236}">
                <a16:creationId xmlns:a16="http://schemas.microsoft.com/office/drawing/2014/main" id="{9F58C5DF-252B-4FF6-87CC-11FC49979691}"/>
              </a:ext>
            </a:extLst>
          </p:cNvPr>
          <p:cNvCxnSpPr>
            <a:cxnSpLocks/>
          </p:cNvCxnSpPr>
          <p:nvPr/>
        </p:nvCxnSpPr>
        <p:spPr>
          <a:xfrm>
            <a:off x="5347855" y="942109"/>
            <a:ext cx="1745672"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2EEFE16-469A-4AA6-ACA1-BD2B44D68FDC}"/>
              </a:ext>
            </a:extLst>
          </p:cNvPr>
          <p:cNvCxnSpPr>
            <a:cxnSpLocks/>
          </p:cNvCxnSpPr>
          <p:nvPr/>
        </p:nvCxnSpPr>
        <p:spPr>
          <a:xfrm>
            <a:off x="5389420" y="1607126"/>
            <a:ext cx="1745672"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AFB71976-15D8-491A-8303-3A07B2648636}"/>
              </a:ext>
            </a:extLst>
          </p:cNvPr>
          <p:cNvCxnSpPr/>
          <p:nvPr/>
        </p:nvCxnSpPr>
        <p:spPr>
          <a:xfrm>
            <a:off x="4682836" y="2258291"/>
            <a:ext cx="2452256" cy="0"/>
          </a:xfrm>
          <a:prstGeom prst="straightConnector1">
            <a:avLst/>
          </a:prstGeom>
          <a:ln>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EFFBEF1-2897-457A-BE82-E3E815345EEF}"/>
              </a:ext>
            </a:extLst>
          </p:cNvPr>
          <p:cNvCxnSpPr>
            <a:cxnSpLocks/>
          </p:cNvCxnSpPr>
          <p:nvPr/>
        </p:nvCxnSpPr>
        <p:spPr>
          <a:xfrm>
            <a:off x="4087091" y="2895601"/>
            <a:ext cx="3048001"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96B1F67-3650-4565-B62C-3B18DDF1E58A}"/>
              </a:ext>
            </a:extLst>
          </p:cNvPr>
          <p:cNvCxnSpPr/>
          <p:nvPr/>
        </p:nvCxnSpPr>
        <p:spPr>
          <a:xfrm>
            <a:off x="6456218" y="3546764"/>
            <a:ext cx="678874"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33A287A-2F23-4627-BDC4-4BD10857DEEC}"/>
              </a:ext>
            </a:extLst>
          </p:cNvPr>
          <p:cNvCxnSpPr>
            <a:cxnSpLocks/>
          </p:cNvCxnSpPr>
          <p:nvPr/>
        </p:nvCxnSpPr>
        <p:spPr>
          <a:xfrm>
            <a:off x="6483928" y="4197926"/>
            <a:ext cx="678874"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6DFA659C-7986-4ED2-B565-20E240023148}"/>
              </a:ext>
            </a:extLst>
          </p:cNvPr>
          <p:cNvCxnSpPr/>
          <p:nvPr/>
        </p:nvCxnSpPr>
        <p:spPr>
          <a:xfrm>
            <a:off x="6483928" y="4849091"/>
            <a:ext cx="678874"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6E567DD-38AF-400E-AFF2-621B491FF651}"/>
              </a:ext>
            </a:extLst>
          </p:cNvPr>
          <p:cNvCxnSpPr/>
          <p:nvPr/>
        </p:nvCxnSpPr>
        <p:spPr>
          <a:xfrm>
            <a:off x="4142511" y="5500254"/>
            <a:ext cx="3006436"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89B2033-28ED-47C2-8D1A-53F0FEB1460B}"/>
              </a:ext>
            </a:extLst>
          </p:cNvPr>
          <p:cNvCxnSpPr>
            <a:cxnSpLocks/>
          </p:cNvCxnSpPr>
          <p:nvPr/>
        </p:nvCxnSpPr>
        <p:spPr>
          <a:xfrm>
            <a:off x="5943595" y="6123709"/>
            <a:ext cx="1246910"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17146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77CFC-97B7-4F69-B3E3-FDC64607DB90}"/>
              </a:ext>
            </a:extLst>
          </p:cNvPr>
          <p:cNvSpPr>
            <a:spLocks noGrp="1"/>
          </p:cNvSpPr>
          <p:nvPr>
            <p:ph type="title"/>
          </p:nvPr>
        </p:nvSpPr>
        <p:spPr/>
        <p:txBody>
          <a:bodyPr/>
          <a:lstStyle/>
          <a:p>
            <a:r>
              <a:rPr lang="et-EE" dirty="0"/>
              <a:t>Kindlustunne teatud tootegruppide osas</a:t>
            </a:r>
          </a:p>
        </p:txBody>
      </p:sp>
      <p:sp>
        <p:nvSpPr>
          <p:cNvPr id="3" name="Text Placeholder 2">
            <a:extLst>
              <a:ext uri="{FF2B5EF4-FFF2-40B4-BE49-F238E27FC236}">
                <a16:creationId xmlns:a16="http://schemas.microsoft.com/office/drawing/2014/main" id="{9CF0559E-E89C-4C83-B99E-0536DC5B5E9F}"/>
              </a:ext>
            </a:extLst>
          </p:cNvPr>
          <p:cNvSpPr>
            <a:spLocks noGrp="1"/>
          </p:cNvSpPr>
          <p:nvPr>
            <p:ph type="body" sz="quarter" idx="13"/>
          </p:nvPr>
        </p:nvSpPr>
        <p:spPr/>
        <p:txBody>
          <a:bodyPr/>
          <a:lstStyle/>
          <a:p>
            <a:r>
              <a:rPr lang="et-EE" dirty="0"/>
              <a:t>Piirkonna lõikes võib öelda seda, et keelelise jaotuse tõttu on pea kõigi tootegruppide usaldamine keskmisest veidi madalam Põhja-Eestis ja Virumaal.</a:t>
            </a:r>
          </a:p>
        </p:txBody>
      </p:sp>
      <p:sp>
        <p:nvSpPr>
          <p:cNvPr id="4" name="Subtitle 3">
            <a:extLst>
              <a:ext uri="{FF2B5EF4-FFF2-40B4-BE49-F238E27FC236}">
                <a16:creationId xmlns:a16="http://schemas.microsoft.com/office/drawing/2014/main" id="{8E2B6404-94A1-417E-A71A-3D0A0931EC6E}"/>
              </a:ext>
            </a:extLst>
          </p:cNvPr>
          <p:cNvSpPr>
            <a:spLocks noGrp="1"/>
          </p:cNvSpPr>
          <p:nvPr>
            <p:ph type="subTitle" idx="1"/>
          </p:nvPr>
        </p:nvSpPr>
        <p:spPr/>
        <p:txBody>
          <a:bodyPr/>
          <a:lstStyle/>
          <a:p>
            <a:r>
              <a:rPr lang="et-EE" dirty="0"/>
              <a:t>% kõikidest vastanutest. Elukoha lõikes</a:t>
            </a:r>
          </a:p>
        </p:txBody>
      </p:sp>
      <p:graphicFrame>
        <p:nvGraphicFramePr>
          <p:cNvPr id="30" name="Chart 29">
            <a:extLst>
              <a:ext uri="{FF2B5EF4-FFF2-40B4-BE49-F238E27FC236}">
                <a16:creationId xmlns:a16="http://schemas.microsoft.com/office/drawing/2014/main" id="{00000000-0008-0000-1000-00000E000000}"/>
              </a:ext>
            </a:extLst>
          </p:cNvPr>
          <p:cNvGraphicFramePr>
            <a:graphicFrameLocks/>
          </p:cNvGraphicFramePr>
          <p:nvPr>
            <p:extLst>
              <p:ext uri="{D42A27DB-BD31-4B8C-83A1-F6EECF244321}">
                <p14:modId xmlns:p14="http://schemas.microsoft.com/office/powerpoint/2010/main" val="2976353136"/>
              </p:ext>
            </p:extLst>
          </p:nvPr>
        </p:nvGraphicFramePr>
        <p:xfrm>
          <a:off x="4832956" y="-342900"/>
          <a:ext cx="7087363" cy="7543799"/>
        </p:xfrm>
        <a:graphic>
          <a:graphicData uri="http://schemas.openxmlformats.org/drawingml/2006/chart">
            <c:chart xmlns:c="http://schemas.openxmlformats.org/drawingml/2006/chart" xmlns:r="http://schemas.openxmlformats.org/officeDocument/2006/relationships" r:id="rId2"/>
          </a:graphicData>
        </a:graphic>
      </p:graphicFrame>
      <p:cxnSp>
        <p:nvCxnSpPr>
          <p:cNvPr id="6" name="Straight Connector 5">
            <a:extLst>
              <a:ext uri="{FF2B5EF4-FFF2-40B4-BE49-F238E27FC236}">
                <a16:creationId xmlns:a16="http://schemas.microsoft.com/office/drawing/2014/main" id="{BC1CA2AF-6A5F-474D-AA12-2051161CC715}"/>
              </a:ext>
            </a:extLst>
          </p:cNvPr>
          <p:cNvCxnSpPr/>
          <p:nvPr/>
        </p:nvCxnSpPr>
        <p:spPr>
          <a:xfrm>
            <a:off x="5361709" y="803564"/>
            <a:ext cx="128847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10EAC23-9003-430D-9A89-71F895F7AA84}"/>
              </a:ext>
            </a:extLst>
          </p:cNvPr>
          <p:cNvCxnSpPr/>
          <p:nvPr/>
        </p:nvCxnSpPr>
        <p:spPr>
          <a:xfrm>
            <a:off x="6262255" y="2061595"/>
            <a:ext cx="387927"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8902D9A-496C-4EA3-9553-44B9D2DAA775}"/>
              </a:ext>
            </a:extLst>
          </p:cNvPr>
          <p:cNvCxnSpPr/>
          <p:nvPr/>
        </p:nvCxnSpPr>
        <p:spPr>
          <a:xfrm>
            <a:off x="4846811" y="3311236"/>
            <a:ext cx="1817226"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A246282-7ED0-43FC-B781-2A3159D60A93}"/>
              </a:ext>
            </a:extLst>
          </p:cNvPr>
          <p:cNvCxnSpPr/>
          <p:nvPr/>
        </p:nvCxnSpPr>
        <p:spPr>
          <a:xfrm>
            <a:off x="6012874" y="4558145"/>
            <a:ext cx="665018"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5CDADD8-8C27-4F8E-85BB-0188BBA706E5}"/>
              </a:ext>
            </a:extLst>
          </p:cNvPr>
          <p:cNvCxnSpPr/>
          <p:nvPr/>
        </p:nvCxnSpPr>
        <p:spPr>
          <a:xfrm>
            <a:off x="5846618" y="5818910"/>
            <a:ext cx="831274"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60809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77CFC-97B7-4F69-B3E3-FDC64607DB90}"/>
              </a:ext>
            </a:extLst>
          </p:cNvPr>
          <p:cNvSpPr>
            <a:spLocks noGrp="1"/>
          </p:cNvSpPr>
          <p:nvPr>
            <p:ph type="title"/>
          </p:nvPr>
        </p:nvSpPr>
        <p:spPr/>
        <p:txBody>
          <a:bodyPr/>
          <a:lstStyle/>
          <a:p>
            <a:r>
              <a:rPr lang="et-EE" dirty="0"/>
              <a:t>Kindlustunne teatud tootegruppide osas</a:t>
            </a:r>
          </a:p>
        </p:txBody>
      </p:sp>
      <p:sp>
        <p:nvSpPr>
          <p:cNvPr id="4" name="Subtitle 3">
            <a:extLst>
              <a:ext uri="{FF2B5EF4-FFF2-40B4-BE49-F238E27FC236}">
                <a16:creationId xmlns:a16="http://schemas.microsoft.com/office/drawing/2014/main" id="{8E2B6404-94A1-417E-A71A-3D0A0931EC6E}"/>
              </a:ext>
            </a:extLst>
          </p:cNvPr>
          <p:cNvSpPr>
            <a:spLocks noGrp="1"/>
          </p:cNvSpPr>
          <p:nvPr>
            <p:ph type="subTitle" idx="1"/>
          </p:nvPr>
        </p:nvSpPr>
        <p:spPr/>
        <p:txBody>
          <a:bodyPr/>
          <a:lstStyle/>
          <a:p>
            <a:r>
              <a:rPr lang="et-EE" dirty="0"/>
              <a:t>% kõikidest vastanutest. Elukoha lõikes </a:t>
            </a:r>
          </a:p>
        </p:txBody>
      </p:sp>
      <p:graphicFrame>
        <p:nvGraphicFramePr>
          <p:cNvPr id="29" name="Chart 28">
            <a:extLst>
              <a:ext uri="{FF2B5EF4-FFF2-40B4-BE49-F238E27FC236}">
                <a16:creationId xmlns:a16="http://schemas.microsoft.com/office/drawing/2014/main" id="{00000000-0008-0000-1000-00000F000000}"/>
              </a:ext>
            </a:extLst>
          </p:cNvPr>
          <p:cNvGraphicFramePr>
            <a:graphicFrameLocks/>
          </p:cNvGraphicFramePr>
          <p:nvPr>
            <p:extLst>
              <p:ext uri="{D42A27DB-BD31-4B8C-83A1-F6EECF244321}">
                <p14:modId xmlns:p14="http://schemas.microsoft.com/office/powerpoint/2010/main" val="3595573448"/>
              </p:ext>
            </p:extLst>
          </p:nvPr>
        </p:nvGraphicFramePr>
        <p:xfrm>
          <a:off x="4281433" y="-459728"/>
          <a:ext cx="7422748" cy="7492170"/>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Connector 4">
            <a:extLst>
              <a:ext uri="{FF2B5EF4-FFF2-40B4-BE49-F238E27FC236}">
                <a16:creationId xmlns:a16="http://schemas.microsoft.com/office/drawing/2014/main" id="{3BC702C5-8116-4615-AC84-47D920AC8A29}"/>
              </a:ext>
            </a:extLst>
          </p:cNvPr>
          <p:cNvCxnSpPr/>
          <p:nvPr/>
        </p:nvCxnSpPr>
        <p:spPr>
          <a:xfrm>
            <a:off x="4336853" y="706581"/>
            <a:ext cx="2022385"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5A615A9-7B7F-40B8-87A7-DFB2240D1DDA}"/>
              </a:ext>
            </a:extLst>
          </p:cNvPr>
          <p:cNvCxnSpPr/>
          <p:nvPr/>
        </p:nvCxnSpPr>
        <p:spPr>
          <a:xfrm>
            <a:off x="5126182" y="1939636"/>
            <a:ext cx="1233056"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058FB1A-EF55-49A8-B4E9-889C9A8FB321}"/>
              </a:ext>
            </a:extLst>
          </p:cNvPr>
          <p:cNvCxnSpPr/>
          <p:nvPr/>
        </p:nvCxnSpPr>
        <p:spPr>
          <a:xfrm>
            <a:off x="5832764" y="3172691"/>
            <a:ext cx="526474"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A13B99B-89AF-4D70-AD06-04903D608108}"/>
              </a:ext>
            </a:extLst>
          </p:cNvPr>
          <p:cNvCxnSpPr/>
          <p:nvPr/>
        </p:nvCxnSpPr>
        <p:spPr>
          <a:xfrm>
            <a:off x="5735779" y="4405746"/>
            <a:ext cx="665018"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2CD9F9A-735B-4DCC-B6B3-583B778848D9}"/>
              </a:ext>
            </a:extLst>
          </p:cNvPr>
          <p:cNvCxnSpPr/>
          <p:nvPr/>
        </p:nvCxnSpPr>
        <p:spPr>
          <a:xfrm>
            <a:off x="4572000" y="5666509"/>
            <a:ext cx="1787238"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554548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77CFC-97B7-4F69-B3E3-FDC64607DB90}"/>
              </a:ext>
            </a:extLst>
          </p:cNvPr>
          <p:cNvSpPr>
            <a:spLocks noGrp="1"/>
          </p:cNvSpPr>
          <p:nvPr>
            <p:ph type="title"/>
          </p:nvPr>
        </p:nvSpPr>
        <p:spPr/>
        <p:txBody>
          <a:bodyPr/>
          <a:lstStyle/>
          <a:p>
            <a:r>
              <a:rPr lang="et-EE" dirty="0"/>
              <a:t>Kindlustunne teatud tootegruppide osas</a:t>
            </a:r>
          </a:p>
        </p:txBody>
      </p:sp>
      <p:sp>
        <p:nvSpPr>
          <p:cNvPr id="4" name="Subtitle 3">
            <a:extLst>
              <a:ext uri="{FF2B5EF4-FFF2-40B4-BE49-F238E27FC236}">
                <a16:creationId xmlns:a16="http://schemas.microsoft.com/office/drawing/2014/main" id="{8E2B6404-94A1-417E-A71A-3D0A0931EC6E}"/>
              </a:ext>
            </a:extLst>
          </p:cNvPr>
          <p:cNvSpPr>
            <a:spLocks noGrp="1"/>
          </p:cNvSpPr>
          <p:nvPr>
            <p:ph type="subTitle" idx="1"/>
          </p:nvPr>
        </p:nvSpPr>
        <p:spPr/>
        <p:txBody>
          <a:bodyPr/>
          <a:lstStyle/>
          <a:p>
            <a:r>
              <a:rPr lang="et-EE" dirty="0"/>
              <a:t>% kõikidest vastanutest. Elukoha lõikes</a:t>
            </a:r>
          </a:p>
        </p:txBody>
      </p:sp>
      <p:graphicFrame>
        <p:nvGraphicFramePr>
          <p:cNvPr id="21" name="Chart 20">
            <a:extLst>
              <a:ext uri="{FF2B5EF4-FFF2-40B4-BE49-F238E27FC236}">
                <a16:creationId xmlns:a16="http://schemas.microsoft.com/office/drawing/2014/main" id="{00000000-0008-0000-1000-000010000000}"/>
              </a:ext>
            </a:extLst>
          </p:cNvPr>
          <p:cNvGraphicFramePr>
            <a:graphicFrameLocks/>
          </p:cNvGraphicFramePr>
          <p:nvPr>
            <p:extLst>
              <p:ext uri="{D42A27DB-BD31-4B8C-83A1-F6EECF244321}">
                <p14:modId xmlns:p14="http://schemas.microsoft.com/office/powerpoint/2010/main" val="4211864718"/>
              </p:ext>
            </p:extLst>
          </p:nvPr>
        </p:nvGraphicFramePr>
        <p:xfrm>
          <a:off x="4047538" y="0"/>
          <a:ext cx="9247457" cy="6837624"/>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Connector 4">
            <a:extLst>
              <a:ext uri="{FF2B5EF4-FFF2-40B4-BE49-F238E27FC236}">
                <a16:creationId xmlns:a16="http://schemas.microsoft.com/office/drawing/2014/main" id="{E141C715-0854-4623-AA21-2BAE3CFD4C19}"/>
              </a:ext>
            </a:extLst>
          </p:cNvPr>
          <p:cNvCxnSpPr/>
          <p:nvPr/>
        </p:nvCxnSpPr>
        <p:spPr>
          <a:xfrm>
            <a:off x="5430981" y="1089366"/>
            <a:ext cx="1842654"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BB69BB2-18E5-4C03-A303-C5D53DF24C48}"/>
              </a:ext>
            </a:extLst>
          </p:cNvPr>
          <p:cNvCxnSpPr>
            <a:cxnSpLocks/>
          </p:cNvCxnSpPr>
          <p:nvPr/>
        </p:nvCxnSpPr>
        <p:spPr>
          <a:xfrm>
            <a:off x="4696691" y="2535382"/>
            <a:ext cx="2576944"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3A9CBEE-4601-48B0-B577-6B873C9EDDE0}"/>
              </a:ext>
            </a:extLst>
          </p:cNvPr>
          <p:cNvCxnSpPr/>
          <p:nvPr/>
        </p:nvCxnSpPr>
        <p:spPr>
          <a:xfrm>
            <a:off x="4184073" y="3948545"/>
            <a:ext cx="3089562"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385DCDA-8513-4EF7-9CC3-E01F1B235B84}"/>
              </a:ext>
            </a:extLst>
          </p:cNvPr>
          <p:cNvCxnSpPr/>
          <p:nvPr/>
        </p:nvCxnSpPr>
        <p:spPr>
          <a:xfrm>
            <a:off x="6511636" y="5389418"/>
            <a:ext cx="761999"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154034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77CFC-97B7-4F69-B3E3-FDC64607DB90}"/>
              </a:ext>
            </a:extLst>
          </p:cNvPr>
          <p:cNvSpPr>
            <a:spLocks noGrp="1"/>
          </p:cNvSpPr>
          <p:nvPr>
            <p:ph type="title"/>
          </p:nvPr>
        </p:nvSpPr>
        <p:spPr/>
        <p:txBody>
          <a:bodyPr/>
          <a:lstStyle/>
          <a:p>
            <a:r>
              <a:rPr lang="et-EE" dirty="0"/>
              <a:t>Kindlustunne teatud tootegruppide osas</a:t>
            </a:r>
          </a:p>
        </p:txBody>
      </p:sp>
      <p:sp>
        <p:nvSpPr>
          <p:cNvPr id="4" name="Subtitle 3">
            <a:extLst>
              <a:ext uri="{FF2B5EF4-FFF2-40B4-BE49-F238E27FC236}">
                <a16:creationId xmlns:a16="http://schemas.microsoft.com/office/drawing/2014/main" id="{8E2B6404-94A1-417E-A71A-3D0A0931EC6E}"/>
              </a:ext>
            </a:extLst>
          </p:cNvPr>
          <p:cNvSpPr>
            <a:spLocks noGrp="1"/>
          </p:cNvSpPr>
          <p:nvPr>
            <p:ph type="subTitle" idx="1"/>
          </p:nvPr>
        </p:nvSpPr>
        <p:spPr/>
        <p:txBody>
          <a:bodyPr/>
          <a:lstStyle/>
          <a:p>
            <a:r>
              <a:rPr lang="et-EE" dirty="0"/>
              <a:t>% kõikidest vastanutest. Elukoha lõikes</a:t>
            </a:r>
          </a:p>
        </p:txBody>
      </p:sp>
      <p:graphicFrame>
        <p:nvGraphicFramePr>
          <p:cNvPr id="21" name="Chart 20">
            <a:extLst>
              <a:ext uri="{FF2B5EF4-FFF2-40B4-BE49-F238E27FC236}">
                <a16:creationId xmlns:a16="http://schemas.microsoft.com/office/drawing/2014/main" id="{00000000-0008-0000-1000-000011000000}"/>
              </a:ext>
            </a:extLst>
          </p:cNvPr>
          <p:cNvGraphicFramePr>
            <a:graphicFrameLocks/>
          </p:cNvGraphicFramePr>
          <p:nvPr>
            <p:extLst>
              <p:ext uri="{D42A27DB-BD31-4B8C-83A1-F6EECF244321}">
                <p14:modId xmlns:p14="http://schemas.microsoft.com/office/powerpoint/2010/main" val="1663096839"/>
              </p:ext>
            </p:extLst>
          </p:nvPr>
        </p:nvGraphicFramePr>
        <p:xfrm>
          <a:off x="3991708" y="0"/>
          <a:ext cx="9237785" cy="6858000"/>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Connector 4">
            <a:extLst>
              <a:ext uri="{FF2B5EF4-FFF2-40B4-BE49-F238E27FC236}">
                <a16:creationId xmlns:a16="http://schemas.microsoft.com/office/drawing/2014/main" id="{3BC1B856-3F97-4639-B566-73265EE8CA0F}"/>
              </a:ext>
            </a:extLst>
          </p:cNvPr>
          <p:cNvCxnSpPr>
            <a:cxnSpLocks/>
          </p:cNvCxnSpPr>
          <p:nvPr/>
        </p:nvCxnSpPr>
        <p:spPr>
          <a:xfrm>
            <a:off x="6456218" y="1089366"/>
            <a:ext cx="623455"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D4E5725-6083-46B0-ABE8-34AFF98D6CDD}"/>
              </a:ext>
            </a:extLst>
          </p:cNvPr>
          <p:cNvCxnSpPr/>
          <p:nvPr/>
        </p:nvCxnSpPr>
        <p:spPr>
          <a:xfrm>
            <a:off x="6359236" y="2549235"/>
            <a:ext cx="748146"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6D43E32-8185-4B0D-AE89-8E756D46590B}"/>
              </a:ext>
            </a:extLst>
          </p:cNvPr>
          <p:cNvCxnSpPr/>
          <p:nvPr/>
        </p:nvCxnSpPr>
        <p:spPr>
          <a:xfrm>
            <a:off x="4142509" y="3976255"/>
            <a:ext cx="2964873"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A270B8C-7798-45C2-85B3-DC5695193109}"/>
              </a:ext>
            </a:extLst>
          </p:cNvPr>
          <p:cNvCxnSpPr/>
          <p:nvPr/>
        </p:nvCxnSpPr>
        <p:spPr>
          <a:xfrm>
            <a:off x="5943600" y="5403272"/>
            <a:ext cx="1149927"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556167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993A6-8411-4550-9820-7C48808C02F8}"/>
              </a:ext>
            </a:extLst>
          </p:cNvPr>
          <p:cNvSpPr>
            <a:spLocks noGrp="1"/>
          </p:cNvSpPr>
          <p:nvPr>
            <p:ph type="title"/>
          </p:nvPr>
        </p:nvSpPr>
        <p:spPr/>
        <p:txBody>
          <a:bodyPr/>
          <a:lstStyle/>
          <a:p>
            <a:r>
              <a:rPr lang="et-EE" dirty="0"/>
              <a:t>Lisakommentaarid toidu ohutuse teemal (lahtised vastused)</a:t>
            </a:r>
          </a:p>
        </p:txBody>
      </p:sp>
      <p:sp>
        <p:nvSpPr>
          <p:cNvPr id="4" name="Slide Number Placeholder 3">
            <a:extLst>
              <a:ext uri="{FF2B5EF4-FFF2-40B4-BE49-F238E27FC236}">
                <a16:creationId xmlns:a16="http://schemas.microsoft.com/office/drawing/2014/main" id="{2C12A7ED-5737-4EB0-BD1F-9C0037F4EC57}"/>
              </a:ext>
            </a:extLst>
          </p:cNvPr>
          <p:cNvSpPr>
            <a:spLocks noGrp="1"/>
          </p:cNvSpPr>
          <p:nvPr>
            <p:ph type="sldNum" sz="quarter" idx="12"/>
          </p:nvPr>
        </p:nvSpPr>
        <p:spPr/>
        <p:txBody>
          <a:bodyPr/>
          <a:lstStyle/>
          <a:p>
            <a:fld id="{8A6009BB-32DB-4743-B7B2-C117DEB9554B}" type="slidenum">
              <a:rPr lang="lt-LT" smtClean="0"/>
              <a:t>66</a:t>
            </a:fld>
            <a:endParaRPr lang="lt-LT" dirty="0"/>
          </a:p>
        </p:txBody>
      </p:sp>
      <p:sp>
        <p:nvSpPr>
          <p:cNvPr id="6" name="TextBox 5">
            <a:extLst>
              <a:ext uri="{FF2B5EF4-FFF2-40B4-BE49-F238E27FC236}">
                <a16:creationId xmlns:a16="http://schemas.microsoft.com/office/drawing/2014/main" id="{BA6CC307-74FD-4D25-A98E-797AF9B21ACB}"/>
              </a:ext>
            </a:extLst>
          </p:cNvPr>
          <p:cNvSpPr txBox="1"/>
          <p:nvPr/>
        </p:nvSpPr>
        <p:spPr>
          <a:xfrm>
            <a:off x="203914" y="903600"/>
            <a:ext cx="11784167" cy="5809283"/>
          </a:xfrm>
          <a:prstGeom prst="rect">
            <a:avLst/>
          </a:prstGeom>
          <a:noFill/>
        </p:spPr>
        <p:txBody>
          <a:bodyPr wrap="square">
            <a:spAutoFit/>
          </a:bodyPr>
          <a:lstStyle/>
          <a:p>
            <a:r>
              <a:rPr lang="et-EE" sz="1600" b="1" dirty="0">
                <a:solidFill>
                  <a:schemeClr val="accent2">
                    <a:lumMod val="75000"/>
                  </a:schemeClr>
                </a:solidFill>
              </a:rPr>
              <a:t>Säilitusained / e-ained /pestitsiidid/ GMO</a:t>
            </a:r>
          </a:p>
          <a:p>
            <a:endParaRPr lang="et-EE" sz="1600" b="1" dirty="0">
              <a:solidFill>
                <a:schemeClr val="accent2">
                  <a:lumMod val="75000"/>
                </a:schemeClr>
              </a:solidFill>
            </a:endParaRPr>
          </a:p>
          <a:p>
            <a:pPr marL="285750" indent="-285750">
              <a:buFont typeface="Arial" panose="020B0604020202020204" pitchFamily="34" charset="0"/>
              <a:buChar char="•"/>
            </a:pPr>
            <a:r>
              <a:rPr lang="et-EE" sz="1400" dirty="0"/>
              <a:t>Soovin puhtamaid tooteid ilma ohtlike lisanditeta E</a:t>
            </a:r>
          </a:p>
          <a:p>
            <a:pPr marL="285750" indent="-285750">
              <a:buFont typeface="Arial" panose="020B0604020202020204" pitchFamily="34" charset="0"/>
              <a:buChar char="•"/>
            </a:pPr>
            <a:r>
              <a:rPr lang="et-EE" sz="1400" dirty="0"/>
              <a:t>Ma ei taha geneetiliselt muundatud toite ja antibiootikumidega koormatud toite.</a:t>
            </a:r>
          </a:p>
          <a:p>
            <a:pPr marL="285750" indent="-285750">
              <a:buFont typeface="Arial" panose="020B0604020202020204" pitchFamily="34" charset="0"/>
              <a:buChar char="•"/>
            </a:pPr>
            <a:r>
              <a:rPr lang="et-EE" sz="1400" dirty="0"/>
              <a:t>Toitudesse on endiselt lisatud palju kahjulikke e-aineid.</a:t>
            </a:r>
          </a:p>
          <a:p>
            <a:pPr marL="285750" indent="-285750">
              <a:buFont typeface="Arial" panose="020B0604020202020204" pitchFamily="34" charset="0"/>
              <a:buChar char="•"/>
            </a:pPr>
            <a:r>
              <a:rPr lang="et-EE" sz="1400" dirty="0"/>
              <a:t>Puu- ja juurviljadel kasutatakse liiga palju tõrje aineid (pestitsiidid). Kuuma veega pestes tuleb suurem osa kihist maha, kuid kõike pole võimalik kahjuks naha pesta. Nt viinamarjadel on vahel isegi valgeid laike peal.</a:t>
            </a:r>
          </a:p>
          <a:p>
            <a:pPr marL="285750" indent="-285750">
              <a:buFont typeface="Arial" panose="020B0604020202020204" pitchFamily="34" charset="0"/>
              <a:buChar char="•"/>
            </a:pPr>
            <a:r>
              <a:rPr lang="et-EE" sz="1400" dirty="0"/>
              <a:t>Puu- ja juurviljad on pestitsiidi täis. Toidus on ohtlikud lisandid. Kuid toiduamet euroliidus seda lubab, s.t. Eestis ka. Toodete kvaliteet sama firma oma igas riigis erinev, näiteks- Soomes ja Saksamaal kohv Paulig on parima kvaliteediga, kui Eestis. Soome kurgid sorteeritakse - parimad Soome, halvimad - Eestisse (tuttav töötas tehases). Itaalia toit üldse ei saa võrrelda selle saastaga, mis meil müüakse - piimatooted, makaronid...</a:t>
            </a:r>
          </a:p>
          <a:p>
            <a:pPr marL="285750" indent="-285750">
              <a:buFont typeface="Arial" panose="020B0604020202020204" pitchFamily="34" charset="0"/>
              <a:buChar char="•"/>
            </a:pPr>
            <a:r>
              <a:rPr lang="et-EE" sz="1400" dirty="0"/>
              <a:t>Miks on vaja toiduvärvi lisada ja säilitusaineid ja </a:t>
            </a:r>
            <a:r>
              <a:rPr lang="et-EE" sz="1400" dirty="0" err="1"/>
              <a:t>gmo</a:t>
            </a:r>
            <a:r>
              <a:rPr lang="et-EE" sz="1400" dirty="0"/>
              <a:t> tooteid ei tohi müüa.</a:t>
            </a:r>
          </a:p>
          <a:p>
            <a:pPr marL="285750" indent="-285750">
              <a:buFont typeface="Arial" panose="020B0604020202020204" pitchFamily="34" charset="0"/>
              <a:buChar char="•"/>
            </a:pPr>
            <a:r>
              <a:rPr lang="et-EE" sz="1400" dirty="0"/>
              <a:t>Ma ei taha tooteid milles on säilitusained!</a:t>
            </a:r>
          </a:p>
          <a:p>
            <a:pPr marL="285750" indent="-285750">
              <a:buFont typeface="Arial" panose="020B0604020202020204" pitchFamily="34" charset="0"/>
              <a:buChar char="•"/>
            </a:pPr>
            <a:r>
              <a:rPr lang="et-EE" sz="1400" dirty="0"/>
              <a:t>Likvideerida säilitusained.</a:t>
            </a:r>
          </a:p>
          <a:p>
            <a:pPr marL="285750" indent="-285750">
              <a:buFont typeface="Arial" panose="020B0604020202020204" pitchFamily="34" charset="0"/>
              <a:buChar char="•"/>
            </a:pPr>
            <a:r>
              <a:rPr lang="et-EE" sz="1400" dirty="0"/>
              <a:t>Liiga palju säilitusaineid on toidus.</a:t>
            </a:r>
          </a:p>
          <a:p>
            <a:pPr marL="285750" indent="-285750">
              <a:buFont typeface="Arial" panose="020B0604020202020204" pitchFamily="34" charset="0"/>
              <a:buChar char="•"/>
            </a:pPr>
            <a:r>
              <a:rPr lang="et-EE" sz="1400" dirty="0"/>
              <a:t>Liig palju kasutatakse värvaineid, kulinaarias kasutatakse kõlblik kuni tooteid viimasel hetkel. Kui mitte parim enne möödas. Ja ka E-aineid on tohutult, mis kirjas nii peenikeselt, et ainult luubiga seletatavad ja lausa häiriv on, et ostad näiteks Põltsamaa tooteid ja pärast loed et valmistatud hoopis muus riigis. Sellist asja ei tohiks </a:t>
            </a:r>
            <a:r>
              <a:rPr lang="et-EE" sz="1400" dirty="0" err="1"/>
              <a:t>kūll</a:t>
            </a:r>
            <a:r>
              <a:rPr lang="et-EE" sz="1400" dirty="0"/>
              <a:t> lubada.</a:t>
            </a:r>
          </a:p>
          <a:p>
            <a:pPr marL="285750" indent="-285750">
              <a:buFont typeface="Arial" panose="020B0604020202020204" pitchFamily="34" charset="0"/>
              <a:buChar char="•"/>
            </a:pPr>
            <a:r>
              <a:rPr lang="et-EE" sz="1400" dirty="0"/>
              <a:t>Kõik lihatooted ei ole kasulikud kuskilt pidi inimestele, topitud täis antibiootikume ja steroide, rääkimata et selle kõige taga on </a:t>
            </a:r>
            <a:r>
              <a:rPr lang="et-EE" sz="1400" dirty="0" err="1"/>
              <a:t>ELUSolend</a:t>
            </a:r>
            <a:r>
              <a:rPr lang="et-EE" sz="1400" dirty="0"/>
              <a:t>, kes on tapetud.</a:t>
            </a:r>
          </a:p>
          <a:p>
            <a:pPr marL="285750" indent="-285750">
              <a:buFont typeface="Arial" panose="020B0604020202020204" pitchFamily="34" charset="0"/>
              <a:buChar char="•"/>
            </a:pPr>
            <a:r>
              <a:rPr lang="et-EE" sz="1400" dirty="0"/>
              <a:t>Pestitsiide ja antibiootikume võiks toitainetes üldse mitte olla.</a:t>
            </a:r>
          </a:p>
          <a:p>
            <a:pPr marL="285750" indent="-285750">
              <a:buFont typeface="Arial" panose="020B0604020202020204" pitchFamily="34" charset="0"/>
              <a:buChar char="•"/>
            </a:pPr>
            <a:r>
              <a:rPr lang="et-EE" sz="1400" dirty="0"/>
              <a:t>Ei usalda mahetootjaid. Meie kliimas pole võimalik toota umbrohutõrjeta.</a:t>
            </a:r>
          </a:p>
          <a:p>
            <a:pPr marL="285750" indent="-285750">
              <a:buFont typeface="Arial" panose="020B0604020202020204" pitchFamily="34" charset="0"/>
              <a:buChar char="•"/>
            </a:pPr>
            <a:r>
              <a:rPr lang="et-EE" sz="1400" dirty="0"/>
              <a:t>Ei usalda ahneid kodumaa tootjaid.</a:t>
            </a:r>
          </a:p>
          <a:p>
            <a:pPr marL="285750" indent="-285750">
              <a:buFont typeface="Arial" panose="020B0604020202020204" pitchFamily="34" charset="0"/>
              <a:buChar char="•"/>
            </a:pPr>
            <a:r>
              <a:rPr lang="et-EE" sz="1400" dirty="0"/>
              <a:t>Eesti toidutootja on ebausaldusväärsed ja kasuahned</a:t>
            </a:r>
          </a:p>
          <a:p>
            <a:pPr marL="285750" indent="-285750">
              <a:buFont typeface="Arial" panose="020B0604020202020204" pitchFamily="34" charset="0"/>
              <a:buChar char="•"/>
            </a:pPr>
            <a:r>
              <a:rPr lang="et-EE" sz="1400" dirty="0"/>
              <a:t>Olen väga pessimistlik nn mahetoodete puhul.  Kahtlen tugevalt nende nn. maheduses, eriti Eestis toodetu suhtes.</a:t>
            </a:r>
          </a:p>
          <a:p>
            <a:endParaRPr lang="et-EE" sz="1400" dirty="0"/>
          </a:p>
          <a:p>
            <a:pPr marL="285750" indent="-285750">
              <a:buFont typeface="Arial" panose="020B0604020202020204" pitchFamily="34" charset="0"/>
              <a:buChar char="•"/>
            </a:pPr>
            <a:endParaRPr lang="et-EE" sz="1600" dirty="0"/>
          </a:p>
          <a:p>
            <a:pPr marL="285750" indent="-285750">
              <a:buFont typeface="Arial" panose="020B0604020202020204" pitchFamily="34" charset="0"/>
              <a:buChar char="•"/>
            </a:pPr>
            <a:endParaRPr lang="et-EE" sz="1600" dirty="0"/>
          </a:p>
        </p:txBody>
      </p:sp>
    </p:spTree>
    <p:extLst>
      <p:ext uri="{BB962C8B-B14F-4D97-AF65-F5344CB8AC3E}">
        <p14:creationId xmlns:p14="http://schemas.microsoft.com/office/powerpoint/2010/main" val="4615829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993A6-8411-4550-9820-7C48808C02F8}"/>
              </a:ext>
            </a:extLst>
          </p:cNvPr>
          <p:cNvSpPr>
            <a:spLocks noGrp="1"/>
          </p:cNvSpPr>
          <p:nvPr>
            <p:ph type="title"/>
          </p:nvPr>
        </p:nvSpPr>
        <p:spPr/>
        <p:txBody>
          <a:bodyPr/>
          <a:lstStyle/>
          <a:p>
            <a:r>
              <a:rPr lang="et-EE" dirty="0"/>
              <a:t>Lisa kommentaarid</a:t>
            </a:r>
          </a:p>
        </p:txBody>
      </p:sp>
      <p:sp>
        <p:nvSpPr>
          <p:cNvPr id="4" name="Slide Number Placeholder 3">
            <a:extLst>
              <a:ext uri="{FF2B5EF4-FFF2-40B4-BE49-F238E27FC236}">
                <a16:creationId xmlns:a16="http://schemas.microsoft.com/office/drawing/2014/main" id="{2C12A7ED-5737-4EB0-BD1F-9C0037F4EC57}"/>
              </a:ext>
            </a:extLst>
          </p:cNvPr>
          <p:cNvSpPr>
            <a:spLocks noGrp="1"/>
          </p:cNvSpPr>
          <p:nvPr>
            <p:ph type="sldNum" sz="quarter" idx="12"/>
          </p:nvPr>
        </p:nvSpPr>
        <p:spPr/>
        <p:txBody>
          <a:bodyPr/>
          <a:lstStyle/>
          <a:p>
            <a:fld id="{8A6009BB-32DB-4743-B7B2-C117DEB9554B}" type="slidenum">
              <a:rPr lang="lt-LT" smtClean="0"/>
              <a:t>67</a:t>
            </a:fld>
            <a:endParaRPr lang="lt-LT" dirty="0"/>
          </a:p>
        </p:txBody>
      </p:sp>
      <p:sp>
        <p:nvSpPr>
          <p:cNvPr id="7" name="TextBox 6">
            <a:extLst>
              <a:ext uri="{FF2B5EF4-FFF2-40B4-BE49-F238E27FC236}">
                <a16:creationId xmlns:a16="http://schemas.microsoft.com/office/drawing/2014/main" id="{03630056-6862-4BAA-9CCA-EBFEF599C1C0}"/>
              </a:ext>
            </a:extLst>
          </p:cNvPr>
          <p:cNvSpPr txBox="1"/>
          <p:nvPr/>
        </p:nvSpPr>
        <p:spPr>
          <a:xfrm>
            <a:off x="203915" y="1236886"/>
            <a:ext cx="11784168" cy="5039841"/>
          </a:xfrm>
          <a:prstGeom prst="rect">
            <a:avLst/>
          </a:prstGeom>
          <a:noFill/>
        </p:spPr>
        <p:txBody>
          <a:bodyPr wrap="square">
            <a:spAutoFit/>
          </a:bodyPr>
          <a:lstStyle/>
          <a:p>
            <a:r>
              <a:rPr lang="et-EE" sz="1400" b="1" dirty="0">
                <a:solidFill>
                  <a:schemeClr val="accent2">
                    <a:lumMod val="75000"/>
                  </a:schemeClr>
                </a:solidFill>
              </a:rPr>
              <a:t>Toiduohutus kontrollimine</a:t>
            </a:r>
          </a:p>
          <a:p>
            <a:pPr marL="285750" indent="-285750">
              <a:buFont typeface="Arial" panose="020B0604020202020204" pitchFamily="34" charset="0"/>
              <a:buChar char="•"/>
            </a:pPr>
            <a:r>
              <a:rPr lang="et-EE" sz="1400" dirty="0"/>
              <a:t>Sooviksin rohkem kontrollida toodete ohutust.</a:t>
            </a:r>
          </a:p>
          <a:p>
            <a:pPr marL="285750" indent="-285750">
              <a:buFont typeface="Arial" panose="020B0604020202020204" pitchFamily="34" charset="0"/>
              <a:buChar char="•"/>
            </a:pPr>
            <a:r>
              <a:rPr lang="et-EE" sz="1400" dirty="0"/>
              <a:t>Range kontroll toodete müügi ajastuse, samuti mittekohalike kaupade kvaliteedi üle.</a:t>
            </a:r>
          </a:p>
          <a:p>
            <a:pPr marL="285750" indent="-285750">
              <a:buFont typeface="Arial" panose="020B0604020202020204" pitchFamily="34" charset="0"/>
              <a:buChar char="•"/>
            </a:pPr>
            <a:r>
              <a:rPr lang="et-EE" sz="1400" dirty="0"/>
              <a:t>Turul olevad tooted vajavad kontrolli.</a:t>
            </a:r>
          </a:p>
          <a:p>
            <a:pPr marL="285750" indent="-285750">
              <a:buFont typeface="Arial" panose="020B0604020202020204" pitchFamily="34" charset="0"/>
              <a:buChar char="•"/>
            </a:pPr>
            <a:r>
              <a:rPr lang="et-EE" sz="1400" dirty="0"/>
              <a:t>Kahjuks on tooteohutust raske määratleda. Tootja on huvitatud tootele kahjulike lisandite lisamisest, et lihtsustada ja suurendada nende tootmist.</a:t>
            </a:r>
          </a:p>
          <a:p>
            <a:pPr marL="285750" indent="-285750">
              <a:buFont typeface="Arial" panose="020B0604020202020204" pitchFamily="34" charset="0"/>
              <a:buChar char="•"/>
            </a:pPr>
            <a:r>
              <a:rPr lang="et-EE" sz="1400" dirty="0"/>
              <a:t>Toit range kontrolli alla.</a:t>
            </a:r>
          </a:p>
          <a:p>
            <a:pPr marL="285750" indent="-285750">
              <a:buFont typeface="Arial" panose="020B0604020202020204" pitchFamily="34" charset="0"/>
              <a:buChar char="•"/>
            </a:pPr>
            <a:r>
              <a:rPr lang="et-EE" sz="1400" dirty="0"/>
              <a:t>Toit on inimorganismi haigestumiste peamine põhjus. See peaks olema 'puhas'. Toidu kasvatamisel kasutatakse liiga palju kemikaale ja farmaatsia tööstuse tooteid. Toidu kasvatamise kultuuri tuleb arendada, et toitu oleks </a:t>
            </a:r>
            <a:r>
              <a:rPr lang="et-EE" sz="1400" dirty="0" err="1"/>
              <a:t>finatsilises</a:t>
            </a:r>
            <a:r>
              <a:rPr lang="et-EE" sz="1400" dirty="0"/>
              <a:t> mõistes võimalik kasvatada puhtana.</a:t>
            </a:r>
          </a:p>
          <a:p>
            <a:pPr marL="285750" indent="-285750">
              <a:buFont typeface="Arial" panose="020B0604020202020204" pitchFamily="34" charset="0"/>
              <a:buChar char="•"/>
            </a:pPr>
            <a:r>
              <a:rPr lang="et-EE" sz="1400" dirty="0"/>
              <a:t>Toidutootjad ja müüjad on unustanud AUSUSE, olgem ikka ausad, see tagab meie inimeste hea tervise.</a:t>
            </a:r>
          </a:p>
          <a:p>
            <a:pPr marL="285750" indent="-285750">
              <a:buFont typeface="Arial" panose="020B0604020202020204" pitchFamily="34" charset="0"/>
              <a:buChar char="•"/>
            </a:pPr>
            <a:r>
              <a:rPr lang="et-EE" sz="1400" dirty="0"/>
              <a:t>Toiduohutust ei suudeta pigem jälgida põllumajandusettevõtetes, kus kasutatakse endiselt keelatud, kuid tootjate meelest 'efektiivsemaid' taimekaitsevahendeid ja väetisi.</a:t>
            </a:r>
          </a:p>
          <a:p>
            <a:pPr marL="285750" indent="-285750">
              <a:buFont typeface="Arial" panose="020B0604020202020204" pitchFamily="34" charset="0"/>
              <a:buChar char="•"/>
            </a:pPr>
            <a:r>
              <a:rPr lang="et-EE" sz="1400" dirty="0"/>
              <a:t>Toiduohutus on väga tähtis inimese tervisele. See, et vanemaealised surevad varakult, on suur osa selles, et süüakse rämpstoitu, e-ainetega  ja mürke ( pean silmas põllumajandustooteid) sisaldavat toitu.</a:t>
            </a:r>
          </a:p>
          <a:p>
            <a:pPr marL="285750" indent="-285750">
              <a:buFont typeface="Arial" panose="020B0604020202020204" pitchFamily="34" charset="0"/>
              <a:buChar char="•"/>
            </a:pPr>
            <a:r>
              <a:rPr lang="et-EE" sz="1400" dirty="0"/>
              <a:t>Toiduohutuse kontrollimine on väga puudulik. Jaekaubanduses ei ole sageli tagatud kauba säilitamise nõuded, müüakse roiskunud kaupa (eriti kala ja kanaliha, puuviljad).</a:t>
            </a:r>
          </a:p>
          <a:p>
            <a:pPr marL="285750" indent="-285750">
              <a:buFont typeface="Arial" panose="020B0604020202020204" pitchFamily="34" charset="0"/>
              <a:buChar char="•"/>
            </a:pPr>
            <a:r>
              <a:rPr lang="et-EE" sz="1400" dirty="0"/>
              <a:t>Teades meie riigis toiduga tegelevaid teadusfirmasid, olen meie toiduohutuse mõttes väga halval arvamusel. Seal töötavad kahjuks väga ebakompetentsed inimesed, kes teevad kõike vaid rahasaamise eesmärgil.</a:t>
            </a:r>
          </a:p>
          <a:p>
            <a:pPr marL="285750" indent="-285750">
              <a:buFont typeface="Arial" panose="020B0604020202020204" pitchFamily="34" charset="0"/>
              <a:buChar char="•"/>
            </a:pPr>
            <a:r>
              <a:rPr lang="et-EE" sz="1400" dirty="0"/>
              <a:t>Poekettides toimuv on selgelt alakontrollitud.</a:t>
            </a:r>
          </a:p>
          <a:p>
            <a:pPr marL="285750" indent="-285750">
              <a:buFont typeface="Arial" panose="020B0604020202020204" pitchFamily="34" charset="0"/>
              <a:buChar char="•"/>
            </a:pPr>
            <a:r>
              <a:rPr lang="et-EE" sz="1400" dirty="0"/>
              <a:t>Peaks söögikohtades rohkem tähelepanu pöörama toidukvaliteedile ja koostisele.</a:t>
            </a:r>
          </a:p>
          <a:p>
            <a:pPr marL="285750" indent="-285750">
              <a:buFont typeface="Arial" panose="020B0604020202020204" pitchFamily="34" charset="0"/>
              <a:buChar char="•"/>
            </a:pPr>
            <a:r>
              <a:rPr lang="et-EE" sz="1400" dirty="0"/>
              <a:t>Kuni meil toimub põldude-taimede mürgitamine ja loomasöödale lisaks loomade 'ravimine' ravimifirmade kemikaalidega ning ka kasvuhoonetoodete pritsimine  - kõik suurema kasumi nimel, ei ole kogu </a:t>
            </a:r>
            <a:r>
              <a:rPr lang="et-EE" sz="1400" dirty="0" err="1"/>
              <a:t>sissesöödav</a:t>
            </a:r>
            <a:r>
              <a:rPr lang="et-EE" sz="1400" dirty="0"/>
              <a:t> kraam mujal ostetuna ohutu. Selles ei saagi kindel olla. ka mitte nö mahetoodetes, sest need on vaid kallima hinnaga samamoodi pritsitud jms.</a:t>
            </a:r>
          </a:p>
          <a:p>
            <a:pPr marL="285750" indent="-285750">
              <a:buFont typeface="Arial" panose="020B0604020202020204" pitchFamily="34" charset="0"/>
              <a:buChar char="•"/>
            </a:pPr>
            <a:endParaRPr lang="et-EE" sz="1350" dirty="0"/>
          </a:p>
        </p:txBody>
      </p:sp>
    </p:spTree>
    <p:extLst>
      <p:ext uri="{BB962C8B-B14F-4D97-AF65-F5344CB8AC3E}">
        <p14:creationId xmlns:p14="http://schemas.microsoft.com/office/powerpoint/2010/main" val="203185382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993A6-8411-4550-9820-7C48808C02F8}"/>
              </a:ext>
            </a:extLst>
          </p:cNvPr>
          <p:cNvSpPr>
            <a:spLocks noGrp="1"/>
          </p:cNvSpPr>
          <p:nvPr>
            <p:ph type="title"/>
          </p:nvPr>
        </p:nvSpPr>
        <p:spPr/>
        <p:txBody>
          <a:bodyPr/>
          <a:lstStyle/>
          <a:p>
            <a:r>
              <a:rPr lang="et-EE" dirty="0"/>
              <a:t>Lisa kommentaarid</a:t>
            </a:r>
          </a:p>
        </p:txBody>
      </p:sp>
      <p:sp>
        <p:nvSpPr>
          <p:cNvPr id="4" name="Slide Number Placeholder 3">
            <a:extLst>
              <a:ext uri="{FF2B5EF4-FFF2-40B4-BE49-F238E27FC236}">
                <a16:creationId xmlns:a16="http://schemas.microsoft.com/office/drawing/2014/main" id="{2C12A7ED-5737-4EB0-BD1F-9C0037F4EC57}"/>
              </a:ext>
            </a:extLst>
          </p:cNvPr>
          <p:cNvSpPr>
            <a:spLocks noGrp="1"/>
          </p:cNvSpPr>
          <p:nvPr>
            <p:ph type="sldNum" sz="quarter" idx="12"/>
          </p:nvPr>
        </p:nvSpPr>
        <p:spPr/>
        <p:txBody>
          <a:bodyPr/>
          <a:lstStyle/>
          <a:p>
            <a:fld id="{8A6009BB-32DB-4743-B7B2-C117DEB9554B}" type="slidenum">
              <a:rPr lang="lt-LT" smtClean="0"/>
              <a:t>68</a:t>
            </a:fld>
            <a:endParaRPr lang="lt-LT" dirty="0"/>
          </a:p>
        </p:txBody>
      </p:sp>
      <p:sp>
        <p:nvSpPr>
          <p:cNvPr id="6" name="TextBox 5">
            <a:extLst>
              <a:ext uri="{FF2B5EF4-FFF2-40B4-BE49-F238E27FC236}">
                <a16:creationId xmlns:a16="http://schemas.microsoft.com/office/drawing/2014/main" id="{84A6960C-EE58-4FF3-A3DE-685FB5DA8188}"/>
              </a:ext>
            </a:extLst>
          </p:cNvPr>
          <p:cNvSpPr txBox="1"/>
          <p:nvPr/>
        </p:nvSpPr>
        <p:spPr>
          <a:xfrm>
            <a:off x="263769" y="1143000"/>
            <a:ext cx="11784168" cy="5262979"/>
          </a:xfrm>
          <a:prstGeom prst="rect">
            <a:avLst/>
          </a:prstGeom>
          <a:noFill/>
        </p:spPr>
        <p:txBody>
          <a:bodyPr wrap="square">
            <a:spAutoFit/>
          </a:bodyPr>
          <a:lstStyle/>
          <a:p>
            <a:r>
              <a:rPr lang="et-EE" sz="1400" b="1" dirty="0">
                <a:solidFill>
                  <a:schemeClr val="accent2">
                    <a:lumMod val="75000"/>
                  </a:schemeClr>
                </a:solidFill>
              </a:rPr>
              <a:t>Ettepanekud/küsimused</a:t>
            </a:r>
          </a:p>
          <a:p>
            <a:endParaRPr lang="et-EE" sz="1400" b="1" dirty="0">
              <a:solidFill>
                <a:schemeClr val="accent2">
                  <a:lumMod val="75000"/>
                </a:schemeClr>
              </a:solidFill>
            </a:endParaRPr>
          </a:p>
          <a:p>
            <a:pPr marL="285750" indent="-285750">
              <a:buFont typeface="Arial" panose="020B0604020202020204" pitchFamily="34" charset="0"/>
              <a:buChar char="•"/>
            </a:pPr>
            <a:r>
              <a:rPr lang="et-EE" sz="1400" dirty="0"/>
              <a:t>Tahaks, et säilituskuupäevad oleksid paremini näha, suurte tähtedega.</a:t>
            </a:r>
          </a:p>
          <a:p>
            <a:pPr marL="285750" indent="-285750">
              <a:buFont typeface="Arial" panose="020B0604020202020204" pitchFamily="34" charset="0"/>
              <a:buChar char="•"/>
            </a:pPr>
            <a:r>
              <a:rPr lang="et-EE" sz="1400" dirty="0"/>
              <a:t>Toodete aegumiskuupäev tuleb märkida suurtähtede / numbritega</a:t>
            </a:r>
          </a:p>
          <a:p>
            <a:pPr marL="285750" indent="-285750">
              <a:buFont typeface="Arial" panose="020B0604020202020204" pitchFamily="34" charset="0"/>
              <a:buChar char="•"/>
            </a:pPr>
            <a:r>
              <a:rPr lang="et-EE" sz="1400" dirty="0"/>
              <a:t>Tahaks väga, et kõikidele toodetele oleks märgitud päritolumaa, soovitavalt hinnasildi juures.</a:t>
            </a:r>
          </a:p>
          <a:p>
            <a:pPr marL="285750" indent="-285750">
              <a:buFont typeface="Arial" panose="020B0604020202020204" pitchFamily="34" charset="0"/>
              <a:buChar char="•"/>
            </a:pPr>
            <a:r>
              <a:rPr lang="et-EE" sz="1400" dirty="0"/>
              <a:t>Peaasi on kontrollida toote säilivusaega ja probleeme ei tohiks tekkida ning loomulikult ka toodete õige ladustamine. Peaks olema vastutus, alustades tootjast, siis peaks olema vastutav müüja ja siis jääb ostja rahule.</a:t>
            </a:r>
          </a:p>
          <a:p>
            <a:pPr marL="285750" indent="-285750">
              <a:buFont typeface="Arial" panose="020B0604020202020204" pitchFamily="34" charset="0"/>
              <a:buChar char="•"/>
            </a:pPr>
            <a:r>
              <a:rPr lang="et-EE" sz="1400" dirty="0"/>
              <a:t>Toiduohutus ei hõlma ainult patogeene ja seda, kui kaua miski säilib, pigem peaks PALJU rohkem pöörama tähelepanu lisatud suhkrutele, magusainetele, </a:t>
            </a:r>
            <a:r>
              <a:rPr lang="et-EE" sz="1400" dirty="0" err="1"/>
              <a:t>gluteenile</a:t>
            </a:r>
            <a:r>
              <a:rPr lang="et-EE" sz="1400" dirty="0"/>
              <a:t>, säilitusainetele ja kõigele muule, mis on näiliselt peaaegu ohutu, aga...</a:t>
            </a:r>
          </a:p>
          <a:p>
            <a:pPr marL="285750" indent="-285750">
              <a:buFont typeface="Arial" panose="020B0604020202020204" pitchFamily="34" charset="0"/>
              <a:buChar char="•"/>
            </a:pPr>
            <a:r>
              <a:rPr lang="et-EE" sz="1400" dirty="0"/>
              <a:t>Tervise -ja Toiduamet peaksid </a:t>
            </a:r>
            <a:r>
              <a:rPr lang="et-EE" sz="1400" dirty="0" err="1"/>
              <a:t>toidukäitlemisettevõtteid</a:t>
            </a:r>
            <a:r>
              <a:rPr lang="et-EE" sz="1400" dirty="0"/>
              <a:t> kontrollima ilma ette teatamata, et näha tegelikku olukorda, et ei jõuaks teha ettevalmistusi kontrolliks.</a:t>
            </a:r>
          </a:p>
          <a:p>
            <a:pPr marL="285750" indent="-285750">
              <a:buFont typeface="Arial" panose="020B0604020202020204" pitchFamily="34" charset="0"/>
              <a:buChar char="•"/>
            </a:pPr>
            <a:r>
              <a:rPr lang="et-EE" sz="1400" dirty="0"/>
              <a:t>See on väga oluline valdkond ja ma tunnen, et pelgalt nõuete olemasolust ei piisa ohutuse tagamiseks. See on kriitilise tähtsusega valdkond, kus peaks kontrollima rohkem, aga seda mitte ainult karistamiseks, vaid valdkonna ettevõtete suhtumise ja käitumise parandamiseks. Toit peaks olema vaikimisi kõik nn '</a:t>
            </a:r>
            <a:r>
              <a:rPr lang="et-EE" sz="1400" dirty="0" err="1"/>
              <a:t>bio</a:t>
            </a:r>
            <a:r>
              <a:rPr lang="et-EE" sz="1400" dirty="0"/>
              <a:t>', mitte nii et enamus on mingi suvaline mass ja '</a:t>
            </a:r>
            <a:r>
              <a:rPr lang="et-EE" sz="1400" dirty="0" err="1"/>
              <a:t>bio</a:t>
            </a:r>
            <a:r>
              <a:rPr lang="et-EE" sz="1400" dirty="0"/>
              <a:t>' on eraldi sertifitseeritud ja hinnastatud. Sellist toitu, mis ei ole toodetud piisavalt hoolikalt, kontrollimata kvaliteediga toorainest, lisamata kahjulikke aineid jne, ei tohiks üldse müügile jõudagi.</a:t>
            </a:r>
          </a:p>
          <a:p>
            <a:pPr marL="285750" indent="-285750">
              <a:buFont typeface="Arial" panose="020B0604020202020204" pitchFamily="34" charset="0"/>
              <a:buChar char="•"/>
            </a:pPr>
            <a:r>
              <a:rPr lang="et-EE" sz="1400" dirty="0"/>
              <a:t>Rohkem võiks olla kättesaadavad (mittetasulisi) teemat puudutavaid artikleid toitudes sisalduvate kahjulike ainete kohta. Nt. Maaleht - uuring küpsistes palmiõli sisaldusest.</a:t>
            </a:r>
          </a:p>
          <a:p>
            <a:pPr marL="285750" indent="-285750">
              <a:buFont typeface="Arial" panose="020B0604020202020204" pitchFamily="34" charset="0"/>
              <a:buChar char="•"/>
            </a:pPr>
            <a:r>
              <a:rPr lang="et-EE" sz="1400" dirty="0"/>
              <a:t>Realiseerimiskuupäev võiks igal tootel olla nähtav. Osadel kaupadel märkad kohe, kuid osadel pika vaatlemistulemusena-Aitäh!</a:t>
            </a:r>
          </a:p>
          <a:p>
            <a:pPr marL="285750" indent="-285750">
              <a:buFont typeface="Arial" panose="020B0604020202020204" pitchFamily="34" charset="0"/>
              <a:buChar char="•"/>
            </a:pPr>
            <a:r>
              <a:rPr lang="et-EE" sz="1400" dirty="0"/>
              <a:t>Palmiõli kasutamine toidus tuleks asendada mõne muu ainega.</a:t>
            </a:r>
          </a:p>
          <a:p>
            <a:pPr marL="285750" indent="-285750">
              <a:buFont typeface="Arial" panose="020B0604020202020204" pitchFamily="34" charset="0"/>
              <a:buChar char="•"/>
            </a:pPr>
            <a:r>
              <a:rPr lang="et-EE" sz="1400" dirty="0"/>
              <a:t>Külmutatud </a:t>
            </a:r>
            <a:r>
              <a:rPr lang="et-EE" sz="1400" dirty="0" err="1"/>
              <a:t>wakame</a:t>
            </a:r>
            <a:r>
              <a:rPr lang="et-EE" sz="1400" dirty="0"/>
              <a:t> salatit müüakse 250g pakkides, kus võiks olla täiendav info näiteks joodi kohta, sest pakis olevas koguses on väga palju joodi, kui kõik näiteks korraga süüa. Lihtsalt Lisa infoks võibolla tarbijale.</a:t>
            </a:r>
          </a:p>
          <a:p>
            <a:pPr marL="285750" indent="-285750">
              <a:buFont typeface="Arial" panose="020B0604020202020204" pitchFamily="34" charset="0"/>
              <a:buChar char="•"/>
            </a:pPr>
            <a:r>
              <a:rPr lang="et-EE" sz="1400" dirty="0"/>
              <a:t>1. Kõlblikkusaeg ja koostis tuleks kirjutada suuremalt ning kompositsioon peaks olema enamikule arusaadav. 2. Kõik see peaks olema ka vene keeles.</a:t>
            </a:r>
          </a:p>
          <a:p>
            <a:pPr marL="285750" indent="-285750">
              <a:buFont typeface="Arial" panose="020B0604020202020204" pitchFamily="34" charset="0"/>
              <a:buChar char="•"/>
            </a:pPr>
            <a:r>
              <a:rPr lang="et-EE" sz="1400" dirty="0"/>
              <a:t>1.Mida kujutab endast 'kanaliha mass'?  2.Kui vorstis on liha 55%, siis kui palju seal liha tegelikult on? Normaalselt peabki vorst sisaldama 75% liha!  3.Kas 'õrrekanade' pidajaid on ka kontrollitud?</a:t>
            </a:r>
          </a:p>
        </p:txBody>
      </p:sp>
    </p:spTree>
    <p:extLst>
      <p:ext uri="{BB962C8B-B14F-4D97-AF65-F5344CB8AC3E}">
        <p14:creationId xmlns:p14="http://schemas.microsoft.com/office/powerpoint/2010/main" val="297203144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993A6-8411-4550-9820-7C48808C02F8}"/>
              </a:ext>
            </a:extLst>
          </p:cNvPr>
          <p:cNvSpPr>
            <a:spLocks noGrp="1"/>
          </p:cNvSpPr>
          <p:nvPr>
            <p:ph type="title"/>
          </p:nvPr>
        </p:nvSpPr>
        <p:spPr/>
        <p:txBody>
          <a:bodyPr/>
          <a:lstStyle/>
          <a:p>
            <a:r>
              <a:rPr lang="et-EE" dirty="0"/>
              <a:t>Lisa kommentaarid</a:t>
            </a:r>
          </a:p>
        </p:txBody>
      </p:sp>
      <p:sp>
        <p:nvSpPr>
          <p:cNvPr id="4" name="Slide Number Placeholder 3">
            <a:extLst>
              <a:ext uri="{FF2B5EF4-FFF2-40B4-BE49-F238E27FC236}">
                <a16:creationId xmlns:a16="http://schemas.microsoft.com/office/drawing/2014/main" id="{2C12A7ED-5737-4EB0-BD1F-9C0037F4EC57}"/>
              </a:ext>
            </a:extLst>
          </p:cNvPr>
          <p:cNvSpPr>
            <a:spLocks noGrp="1"/>
          </p:cNvSpPr>
          <p:nvPr>
            <p:ph type="sldNum" sz="quarter" idx="12"/>
          </p:nvPr>
        </p:nvSpPr>
        <p:spPr/>
        <p:txBody>
          <a:bodyPr/>
          <a:lstStyle/>
          <a:p>
            <a:fld id="{8A6009BB-32DB-4743-B7B2-C117DEB9554B}" type="slidenum">
              <a:rPr lang="lt-LT" smtClean="0"/>
              <a:t>69</a:t>
            </a:fld>
            <a:endParaRPr lang="lt-LT" dirty="0"/>
          </a:p>
        </p:txBody>
      </p:sp>
      <p:sp>
        <p:nvSpPr>
          <p:cNvPr id="6" name="TextBox 5">
            <a:extLst>
              <a:ext uri="{FF2B5EF4-FFF2-40B4-BE49-F238E27FC236}">
                <a16:creationId xmlns:a16="http://schemas.microsoft.com/office/drawing/2014/main" id="{F9FFD033-6773-4081-9DE6-E102D3ACA478}"/>
              </a:ext>
            </a:extLst>
          </p:cNvPr>
          <p:cNvSpPr txBox="1"/>
          <p:nvPr/>
        </p:nvSpPr>
        <p:spPr>
          <a:xfrm>
            <a:off x="0" y="1201467"/>
            <a:ext cx="11992708" cy="5909310"/>
          </a:xfrm>
          <a:prstGeom prst="rect">
            <a:avLst/>
          </a:prstGeom>
          <a:noFill/>
        </p:spPr>
        <p:txBody>
          <a:bodyPr wrap="square">
            <a:spAutoFit/>
          </a:bodyPr>
          <a:lstStyle/>
          <a:p>
            <a:r>
              <a:rPr lang="et-EE" sz="1400" b="1" dirty="0">
                <a:solidFill>
                  <a:schemeClr val="accent2">
                    <a:lumMod val="75000"/>
                  </a:schemeClr>
                </a:solidFill>
              </a:rPr>
              <a:t>Arvamus kindlate toodete kohta</a:t>
            </a:r>
          </a:p>
          <a:p>
            <a:endParaRPr lang="et-EE" sz="1400" b="1" dirty="0">
              <a:solidFill>
                <a:schemeClr val="accent2">
                  <a:lumMod val="75000"/>
                </a:schemeClr>
              </a:solidFill>
            </a:endParaRPr>
          </a:p>
          <a:p>
            <a:pPr marL="285750" indent="-285750">
              <a:buFont typeface="Arial" panose="020B0604020202020204" pitchFamily="34" charset="0"/>
              <a:buChar char="•"/>
            </a:pPr>
            <a:r>
              <a:rPr lang="et-EE" sz="1400" dirty="0"/>
              <a:t>Pagaritoodete rakendustingimused.</a:t>
            </a:r>
          </a:p>
          <a:p>
            <a:pPr marL="285750" indent="-285750">
              <a:buFont typeface="Arial" panose="020B0604020202020204" pitchFamily="34" charset="0"/>
              <a:buChar char="•"/>
            </a:pPr>
            <a:r>
              <a:rPr lang="et-EE" sz="1400" dirty="0"/>
              <a:t>Poodides on riiulitel palju küpsetisi, mis teeb muret ... sageli on tootes hallitus. Küsimus: kuhu läheb aegunud kaup riiulitelt järgmisena? ..töödeldakse ja uuesti kasutamisse? Seetõttu on palju küsimusi vastutuse jms kohta. Aitäh, et mind valisite.</a:t>
            </a:r>
          </a:p>
          <a:p>
            <a:pPr marL="285750" indent="-285750">
              <a:buFont typeface="Arial" panose="020B0604020202020204" pitchFamily="34" charset="0"/>
              <a:buChar char="•"/>
            </a:pPr>
            <a:r>
              <a:rPr lang="et-EE" sz="1400" dirty="0"/>
              <a:t>Toiduamet võiks rohkem kontrollida igasuguseid sisseveetavaid maiustusi. Samuti Maxima nn tervislikke tooteid, kus on kala sees.</a:t>
            </a:r>
          </a:p>
          <a:p>
            <a:pPr marL="285750" indent="-285750">
              <a:buFont typeface="Arial" panose="020B0604020202020204" pitchFamily="34" charset="0"/>
              <a:buChar char="•"/>
            </a:pPr>
            <a:r>
              <a:rPr lang="et-EE" sz="1400" dirty="0"/>
              <a:t>Toidu osas olen ma skeptiline, aga joogivesi on mürgine küll.</a:t>
            </a:r>
          </a:p>
          <a:p>
            <a:pPr marL="285750" indent="-285750">
              <a:buFont typeface="Arial" panose="020B0604020202020204" pitchFamily="34" charset="0"/>
              <a:buChar char="•"/>
            </a:pPr>
            <a:r>
              <a:rPr lang="et-EE" sz="1400" dirty="0"/>
              <a:t>Tihti leiab jaekaubanduses juba aegumas leiva-ja saia tooteid. Väga tihti tuleb meeles pidada, et kontrollida ,,parim enne,, kuupäevi, sest sageli avastad alles kodus, et turvalisest kauplusest oled vana toote saanud. Puu- ja köögivilju ning salateid peab pidevalt kontrollima, sest neis esineb sageli hallitust, närtsinud või lausa mäda salatit, kartul on tihti/pea alati juba roheline.</a:t>
            </a:r>
          </a:p>
          <a:p>
            <a:pPr marL="285750" indent="-285750">
              <a:buFont typeface="Arial" panose="020B0604020202020204" pitchFamily="34" charset="0"/>
              <a:buChar char="•"/>
            </a:pPr>
            <a:r>
              <a:rPr lang="et-EE" sz="1400" dirty="0"/>
              <a:t>See lihatoodete sisu annab soovida, kondimass, mis koosneb ju jäätmetest, kassi-, koeratoit on ka puhtam kui meie vorstid.</a:t>
            </a:r>
          </a:p>
          <a:p>
            <a:pPr marL="285750" indent="-285750">
              <a:buFont typeface="Arial" panose="020B0604020202020204" pitchFamily="34" charset="0"/>
              <a:buChar char="•"/>
            </a:pPr>
            <a:r>
              <a:rPr lang="et-EE" sz="1400" dirty="0"/>
              <a:t>Ostan ainult tooraineid mis arvatavalt on hea kvaliteediga, ei osta poolfabrikaate ja valmistoitu peaaegu üldse. Ka mitte leiva-saiatooteid. Need küpsetan ise kuna ei usalda koostist.</a:t>
            </a:r>
          </a:p>
          <a:p>
            <a:pPr marL="285750" indent="-285750">
              <a:buFont typeface="Arial" panose="020B0604020202020204" pitchFamily="34" charset="0"/>
              <a:buChar char="•"/>
            </a:pPr>
            <a:r>
              <a:rPr lang="et-EE" sz="1400" dirty="0"/>
              <a:t>Osadele kaupade märgitud 'kõlblik kuni' kuupäev on liiga varajane, näiteks šokolaadide puhul.</a:t>
            </a:r>
          </a:p>
          <a:p>
            <a:pPr marL="285750" indent="-285750">
              <a:buFont typeface="Arial" panose="020B0604020202020204" pitchFamily="34" charset="0"/>
              <a:buChar char="•"/>
            </a:pPr>
            <a:r>
              <a:rPr lang="et-EE" sz="1400" dirty="0"/>
              <a:t>No seda nisujahu ja piima pole küll tarvis IGALE POOLE toppida.</a:t>
            </a:r>
          </a:p>
          <a:p>
            <a:pPr marL="285750" indent="-285750">
              <a:buFont typeface="Arial" panose="020B0604020202020204" pitchFamily="34" charset="0"/>
              <a:buChar char="•"/>
            </a:pPr>
            <a:r>
              <a:rPr lang="et-EE" sz="1400" dirty="0"/>
              <a:t>Mõningad piimast saadavad tooted nagu või, taimerasvade ja või segud kipuvad mõnikord kiiresti rääsuma (riknema) !</a:t>
            </a:r>
          </a:p>
          <a:p>
            <a:pPr marL="285750" indent="-285750">
              <a:buFont typeface="Arial" panose="020B0604020202020204" pitchFamily="34" charset="0"/>
              <a:buChar char="•"/>
            </a:pPr>
            <a:r>
              <a:rPr lang="et-EE" sz="1400" dirty="0"/>
              <a:t>Mind häirib tugevalt viimase aja trend, mille kohaselt on leivatehased muutnud oma retsepte ja küpsetavad ainult kõva leiba. Ei mäletagi enam pehme leiva söömise tunnet. Hammastele pole see kindlasti hea.</a:t>
            </a:r>
          </a:p>
          <a:p>
            <a:pPr marL="285750" indent="-285750">
              <a:buFont typeface="Arial" panose="020B0604020202020204" pitchFamily="34" charset="0"/>
              <a:buChar char="•"/>
            </a:pPr>
            <a:r>
              <a:rPr lang="et-EE" sz="1400" dirty="0"/>
              <a:t>Liha- ja piimatooted on kõigi kõige levinumate inimeste surmapõhjuste põhjuseks. Kuid kahjuks pole nende kasutamine keelatud.</a:t>
            </a:r>
          </a:p>
          <a:p>
            <a:pPr marL="285750" indent="-285750">
              <a:buFont typeface="Arial" panose="020B0604020202020204" pitchFamily="34" charset="0"/>
              <a:buChar char="•"/>
            </a:pPr>
            <a:r>
              <a:rPr lang="et-EE" sz="1400" dirty="0"/>
              <a:t>Värsket piima ja sellest valmistatud tooteid tohib tarbida, vaid tühja seedetraktiga eraldiseisva toidukorrana. Viirusnakkuseohu ajal on vaja neerud puhtana hoida ja roiskumist tekitavaid toitude kombinatsioone vältida ELU EEST! NB Kopsude alumisse ossa ei tohi koos viirustega sattuda bakterid ja seened.</a:t>
            </a:r>
          </a:p>
          <a:p>
            <a:pPr marL="285750" indent="-285750">
              <a:buFont typeface="Arial" panose="020B0604020202020204" pitchFamily="34" charset="0"/>
              <a:buChar char="•"/>
            </a:pPr>
            <a:r>
              <a:rPr lang="et-EE" sz="1400" dirty="0"/>
              <a:t>Meenub kilepakendusse pakitud roheline salat, mis avades osutus riknenuks  - lausa mädanenuks - ja tuli ära komposteerida.</a:t>
            </a:r>
          </a:p>
          <a:p>
            <a:pPr marL="285750" indent="-285750">
              <a:buFont typeface="Arial" panose="020B0604020202020204" pitchFamily="34" charset="0"/>
              <a:buChar char="•"/>
            </a:pPr>
            <a:endParaRPr lang="et-EE" sz="1400" dirty="0"/>
          </a:p>
          <a:p>
            <a:pPr marL="285750" indent="-285750">
              <a:buFont typeface="Arial" panose="020B0604020202020204" pitchFamily="34" charset="0"/>
              <a:buChar char="•"/>
            </a:pPr>
            <a:endParaRPr lang="et-EE" sz="1400" dirty="0"/>
          </a:p>
          <a:p>
            <a:pPr marL="285750" indent="-285750">
              <a:buFont typeface="Arial" panose="020B0604020202020204" pitchFamily="34" charset="0"/>
              <a:buChar char="•"/>
            </a:pPr>
            <a:endParaRPr lang="et-EE" sz="1400" dirty="0"/>
          </a:p>
          <a:p>
            <a:pPr marL="285750" indent="-285750">
              <a:buFont typeface="Arial" panose="020B0604020202020204" pitchFamily="34" charset="0"/>
              <a:buChar char="•"/>
            </a:pPr>
            <a:endParaRPr lang="et-EE" sz="1400" dirty="0"/>
          </a:p>
          <a:p>
            <a:endParaRPr lang="et-EE" sz="1400" dirty="0"/>
          </a:p>
        </p:txBody>
      </p:sp>
    </p:spTree>
    <p:extLst>
      <p:ext uri="{BB962C8B-B14F-4D97-AF65-F5344CB8AC3E}">
        <p14:creationId xmlns:p14="http://schemas.microsoft.com/office/powerpoint/2010/main" val="994934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Üldkokkuvõte </a:t>
            </a:r>
          </a:p>
        </p:txBody>
      </p:sp>
      <p:sp>
        <p:nvSpPr>
          <p:cNvPr id="3" name="Text Placeholder 2"/>
          <p:cNvSpPr>
            <a:spLocks noGrp="1"/>
          </p:cNvSpPr>
          <p:nvPr>
            <p:ph type="body" sz="quarter" idx="15"/>
          </p:nvPr>
        </p:nvSpPr>
        <p:spPr>
          <a:xfrm>
            <a:off x="407831" y="1013254"/>
            <a:ext cx="11541153" cy="5745891"/>
          </a:xfrm>
        </p:spPr>
        <p:txBody>
          <a:bodyPr>
            <a:normAutofit fontScale="62500" lnSpcReduction="20000"/>
          </a:bodyPr>
          <a:lstStyle/>
          <a:p>
            <a:pPr marL="0" indent="0">
              <a:buNone/>
            </a:pPr>
            <a:r>
              <a:rPr lang="et-EE" b="1" dirty="0">
                <a:solidFill>
                  <a:srgbClr val="D05F12"/>
                </a:solidFill>
              </a:rPr>
              <a:t>Jaekaubanduse ja toitlustusettevõtete usaldamine toidu ohutuse osas</a:t>
            </a:r>
          </a:p>
          <a:p>
            <a:r>
              <a:rPr lang="et-EE" dirty="0"/>
              <a:t>Jaekaubanduse ja toitlustusettevõtete usaldamise muster on analoogne eelmistega, ehk pädevust ja teadmisi hinnatakse kõrgemalt kui tegelikku käitumist. Samas on kõigi vaadeldud aspektide hinnangud veidi kriitilisemad kui põllumajandusettevõtjate ja toidukäitlemisettevõtjate puhul. Erinevus ei ole siiski suur ja põhimõtteline.</a:t>
            </a:r>
          </a:p>
          <a:p>
            <a:r>
              <a:rPr lang="et-EE" dirty="0"/>
              <a:t>Vanusegruppide hinnangud järgivad sama mustrit ning erinevused on kokkuvõttes väikesed. Kesk-Eesti hinnangud ei ole seekord läbivalt paremad, kuid Lõuna-Eesti hinnangud on reeglina keskmisest veidi madalamad.</a:t>
            </a:r>
          </a:p>
          <a:p>
            <a:pPr marL="0" indent="0">
              <a:buNone/>
            </a:pPr>
            <a:r>
              <a:rPr lang="et-EE" b="1" dirty="0">
                <a:solidFill>
                  <a:srgbClr val="D05F12"/>
                </a:solidFill>
              </a:rPr>
              <a:t>Põllumajandus- ja Toiduameti usaldamine toidu ohutuse osas</a:t>
            </a:r>
          </a:p>
          <a:p>
            <a:r>
              <a:rPr lang="et-EE" dirty="0"/>
              <a:t>Hinnangud Põllumajandus- ja Toiduametile seoses toidu ohutuse temaatikaga on üldiselt kõrgemad kui eelmistele vaadeldud rühmadele, kuid silma hakkab see, et kindlalt nõustuvaid hinnanguid on suhteliselt vähem, mis viitab reaalse hindamise raskustele ja mida kompenseeritakse „pigem nõustun“ hinnanguga.</a:t>
            </a:r>
          </a:p>
          <a:p>
            <a:r>
              <a:rPr lang="et-EE" dirty="0"/>
              <a:t>Ka siin on hinnangud paremad  eelkõige kontrollimise pädevusele ja teadmistele ning madalamad reaalsele tegevusele.</a:t>
            </a:r>
          </a:p>
          <a:p>
            <a:r>
              <a:rPr lang="et-EE" dirty="0"/>
              <a:t>Soo lõikes märkimisväärseid erinevusi ei ole. Vanuserühmade lõikes on samuti hinnangud lähedased, kuid kohati on noorima rühma hinnangud keskmisest veidi paremad. Eestikeelsete vastajate hinnangud on läbivalt veidi paremad kui venekeelsete hinnangud. Samas on näha, et venekeelsed on ameti hindamisel enam raskustes. </a:t>
            </a:r>
          </a:p>
          <a:p>
            <a:r>
              <a:rPr lang="et-EE" dirty="0"/>
              <a:t>Piirkondade lõikes põhimõttelisi erinevusi hinnangutes ei ole. Põhja-Eestis on siiski hinnangud veidi madalamad toidu ohutusele erilise tähelepanu pööramise ja  vastava tegevuse piisavuse kriteeriumile. </a:t>
            </a:r>
          </a:p>
          <a:p>
            <a:pPr marL="0" indent="0">
              <a:buNone/>
            </a:pPr>
            <a:r>
              <a:rPr lang="et-EE" b="1" dirty="0">
                <a:solidFill>
                  <a:srgbClr val="D05F12"/>
                </a:solidFill>
              </a:rPr>
              <a:t>Konkreetse juhtumi meenutamine toidu ohutuse kahtluse kohta</a:t>
            </a:r>
          </a:p>
          <a:p>
            <a:r>
              <a:rPr lang="et-EE" dirty="0"/>
              <a:t>Mõni konkreetne juhtum toidu ohutuse kahtluse kohta viimase 6 kuu jooksul on meenunud 17%-</a:t>
            </a:r>
            <a:r>
              <a:rPr lang="et-EE" dirty="0" err="1"/>
              <a:t>le</a:t>
            </a:r>
            <a:r>
              <a:rPr lang="et-EE" dirty="0"/>
              <a:t> küsitletutest. Seda on kaks korda vähem kui 2019 aasta uuringus. Vastajarühmade lõikes märkimisväärseid erinevusi ei ole.</a:t>
            </a:r>
          </a:p>
          <a:p>
            <a:r>
              <a:rPr lang="et-EE" dirty="0"/>
              <a:t>Lahtiste vastuste kokkuvõttes tõusevad sellistest juhtumitest esile </a:t>
            </a:r>
            <a:r>
              <a:rPr lang="et-EE" u="sng" dirty="0"/>
              <a:t>kalatoodetega</a:t>
            </a:r>
            <a:r>
              <a:rPr lang="et-EE" dirty="0"/>
              <a:t> seonduvad (eriti </a:t>
            </a:r>
            <a:r>
              <a:rPr lang="et-EE" dirty="0" err="1"/>
              <a:t>Wool</a:t>
            </a:r>
            <a:r>
              <a:rPr lang="et-EE" dirty="0"/>
              <a:t> ja </a:t>
            </a:r>
            <a:r>
              <a:rPr lang="et-EE" dirty="0" err="1"/>
              <a:t>listeeria</a:t>
            </a:r>
            <a:r>
              <a:rPr lang="et-EE" dirty="0"/>
              <a:t>, kuigi tunduvalt vähem kui 2019 uuringus), aga ka Luunja kurkidega seonduv.</a:t>
            </a:r>
          </a:p>
          <a:p>
            <a:endParaRPr lang="et-EE" dirty="0"/>
          </a:p>
        </p:txBody>
      </p:sp>
      <p:sp>
        <p:nvSpPr>
          <p:cNvPr id="4" name="Slide Number Placeholder 3"/>
          <p:cNvSpPr>
            <a:spLocks noGrp="1"/>
          </p:cNvSpPr>
          <p:nvPr>
            <p:ph type="sldNum" sz="quarter" idx="12"/>
          </p:nvPr>
        </p:nvSpPr>
        <p:spPr/>
        <p:txBody>
          <a:bodyPr/>
          <a:lstStyle/>
          <a:p>
            <a:fld id="{8A6009BB-32DB-4743-B7B2-C117DEB9554B}" type="slidenum">
              <a:rPr lang="lt-LT" smtClean="0"/>
              <a:t>7</a:t>
            </a:fld>
            <a:endParaRPr lang="lt-LT" dirty="0"/>
          </a:p>
        </p:txBody>
      </p:sp>
    </p:spTree>
    <p:extLst>
      <p:ext uri="{BB962C8B-B14F-4D97-AF65-F5344CB8AC3E}">
        <p14:creationId xmlns:p14="http://schemas.microsoft.com/office/powerpoint/2010/main" val="5835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993A6-8411-4550-9820-7C48808C02F8}"/>
              </a:ext>
            </a:extLst>
          </p:cNvPr>
          <p:cNvSpPr>
            <a:spLocks noGrp="1"/>
          </p:cNvSpPr>
          <p:nvPr>
            <p:ph type="title"/>
          </p:nvPr>
        </p:nvSpPr>
        <p:spPr/>
        <p:txBody>
          <a:bodyPr/>
          <a:lstStyle/>
          <a:p>
            <a:r>
              <a:rPr lang="et-EE" dirty="0"/>
              <a:t>Lisakommentaarid</a:t>
            </a:r>
          </a:p>
        </p:txBody>
      </p:sp>
      <p:sp>
        <p:nvSpPr>
          <p:cNvPr id="3" name="Text Placeholder 2">
            <a:extLst>
              <a:ext uri="{FF2B5EF4-FFF2-40B4-BE49-F238E27FC236}">
                <a16:creationId xmlns:a16="http://schemas.microsoft.com/office/drawing/2014/main" id="{83D81971-4C97-46BE-B00F-8666B3BE45F0}"/>
              </a:ext>
            </a:extLst>
          </p:cNvPr>
          <p:cNvSpPr>
            <a:spLocks noGrp="1"/>
          </p:cNvSpPr>
          <p:nvPr>
            <p:ph type="body" sz="quarter" idx="15"/>
          </p:nvPr>
        </p:nvSpPr>
        <p:spPr/>
        <p:txBody>
          <a:bodyPr/>
          <a:lstStyle/>
          <a:p>
            <a:endParaRPr lang="et-EE" dirty="0"/>
          </a:p>
          <a:p>
            <a:pPr marL="0" indent="0">
              <a:buNone/>
            </a:pPr>
            <a:endParaRPr lang="et-EE" dirty="0"/>
          </a:p>
        </p:txBody>
      </p:sp>
      <p:sp>
        <p:nvSpPr>
          <p:cNvPr id="4" name="Slide Number Placeholder 3">
            <a:extLst>
              <a:ext uri="{FF2B5EF4-FFF2-40B4-BE49-F238E27FC236}">
                <a16:creationId xmlns:a16="http://schemas.microsoft.com/office/drawing/2014/main" id="{2C12A7ED-5737-4EB0-BD1F-9C0037F4EC57}"/>
              </a:ext>
            </a:extLst>
          </p:cNvPr>
          <p:cNvSpPr>
            <a:spLocks noGrp="1"/>
          </p:cNvSpPr>
          <p:nvPr>
            <p:ph type="sldNum" sz="quarter" idx="12"/>
          </p:nvPr>
        </p:nvSpPr>
        <p:spPr/>
        <p:txBody>
          <a:bodyPr/>
          <a:lstStyle/>
          <a:p>
            <a:fld id="{8A6009BB-32DB-4743-B7B2-C117DEB9554B}" type="slidenum">
              <a:rPr lang="lt-LT" smtClean="0"/>
              <a:t>70</a:t>
            </a:fld>
            <a:endParaRPr lang="lt-LT" dirty="0"/>
          </a:p>
        </p:txBody>
      </p:sp>
      <p:sp>
        <p:nvSpPr>
          <p:cNvPr id="9" name="TextBox 8">
            <a:extLst>
              <a:ext uri="{FF2B5EF4-FFF2-40B4-BE49-F238E27FC236}">
                <a16:creationId xmlns:a16="http://schemas.microsoft.com/office/drawing/2014/main" id="{71883532-02F2-4194-B14D-1665E0E5C741}"/>
              </a:ext>
            </a:extLst>
          </p:cNvPr>
          <p:cNvSpPr txBox="1"/>
          <p:nvPr/>
        </p:nvSpPr>
        <p:spPr>
          <a:xfrm>
            <a:off x="203915" y="1044244"/>
            <a:ext cx="11542608" cy="5478423"/>
          </a:xfrm>
          <a:prstGeom prst="rect">
            <a:avLst/>
          </a:prstGeom>
          <a:noFill/>
        </p:spPr>
        <p:txBody>
          <a:bodyPr wrap="square">
            <a:spAutoFit/>
          </a:bodyPr>
          <a:lstStyle/>
          <a:p>
            <a:r>
              <a:rPr lang="et-EE" sz="1400" b="1" dirty="0">
                <a:solidFill>
                  <a:schemeClr val="accent2">
                    <a:lumMod val="75000"/>
                  </a:schemeClr>
                </a:solidFill>
              </a:rPr>
              <a:t>Muu</a:t>
            </a:r>
          </a:p>
          <a:p>
            <a:pPr marL="285750" indent="-285750">
              <a:buFont typeface="Arial" panose="020B0604020202020204" pitchFamily="34" charset="0"/>
              <a:buChar char="•"/>
            </a:pPr>
            <a:r>
              <a:rPr lang="et-EE" sz="1400" dirty="0"/>
              <a:t>Olen enamasti 90% kindel toodete ohutuses.</a:t>
            </a:r>
          </a:p>
          <a:p>
            <a:pPr marL="285750" indent="-285750">
              <a:buFont typeface="Arial" panose="020B0604020202020204" pitchFamily="34" charset="0"/>
              <a:buChar char="•"/>
            </a:pPr>
            <a:r>
              <a:rPr lang="et-EE" sz="1400" dirty="0"/>
              <a:t>Tahaks rohkem puu- ja juurvilju</a:t>
            </a:r>
          </a:p>
          <a:p>
            <a:pPr marL="285750" indent="-285750">
              <a:buFont typeface="Arial" panose="020B0604020202020204" pitchFamily="34" charset="0"/>
              <a:buChar char="•"/>
            </a:pPr>
            <a:r>
              <a:rPr lang="et-EE" sz="1400" dirty="0"/>
              <a:t>Aegunud toodetele kleebivad kaupluse töötajad uue kuupäeva parim enne, müües seeläbi sama aegunud toote uue müügikuupäevaga.</a:t>
            </a:r>
          </a:p>
          <a:p>
            <a:pPr marL="285750" indent="-285750">
              <a:buFont typeface="Arial" panose="020B0604020202020204" pitchFamily="34" charset="0"/>
              <a:buChar char="•"/>
            </a:pPr>
            <a:r>
              <a:rPr lang="et-EE" sz="1400" dirty="0"/>
              <a:t>Venemaal elades usaldasin toiduaineid vähem kui praegu Eestis elades.</a:t>
            </a:r>
          </a:p>
          <a:p>
            <a:pPr marL="285750" indent="-285750">
              <a:buFont typeface="Arial" panose="020B0604020202020204" pitchFamily="34" charset="0"/>
              <a:buChar char="•"/>
            </a:pPr>
            <a:r>
              <a:rPr lang="et-EE" sz="1400" dirty="0"/>
              <a:t>Välismaalt tuuakse toiduaineid, mis seal ei leia tarbimist ja mida müüakse meil oluliselt kallimalt kui välisriigis.</a:t>
            </a:r>
          </a:p>
          <a:p>
            <a:pPr marL="285750" indent="-285750">
              <a:buFont typeface="Arial" panose="020B0604020202020204" pitchFamily="34" charset="0"/>
              <a:buChar char="•"/>
            </a:pPr>
            <a:r>
              <a:rPr lang="et-EE" sz="1400" dirty="0"/>
              <a:t>Võiks olla avatum</a:t>
            </a:r>
          </a:p>
          <a:p>
            <a:pPr marL="285750" indent="-285750">
              <a:buFont typeface="Arial" panose="020B0604020202020204" pitchFamily="34" charset="0"/>
              <a:buChar char="•"/>
            </a:pPr>
            <a:r>
              <a:rPr lang="et-EE" sz="1400" dirty="0"/>
              <a:t>Vastavalt sissetulekutele ei ole võimalus kõike toidugruppe kasutada ja on välja kujunenud kindlad tooted, mille suhtes olen enam-vähem kindel. Ei julgegi osta laiemas skaalas, sest  olen varemalt ka saanud pettuda. Lisatud säilitusained on tundmatud ja nende kasutamine lausa küsitav.</a:t>
            </a:r>
          </a:p>
          <a:p>
            <a:pPr marL="285750" indent="-285750">
              <a:buFont typeface="Arial" panose="020B0604020202020204" pitchFamily="34" charset="0"/>
              <a:buChar char="•"/>
            </a:pPr>
            <a:r>
              <a:rPr lang="et-EE" sz="1400" dirty="0"/>
              <a:t>Toit on ületähtsustatud.</a:t>
            </a:r>
          </a:p>
          <a:p>
            <a:pPr marL="285750" indent="-285750">
              <a:buFont typeface="Arial" panose="020B0604020202020204" pitchFamily="34" charset="0"/>
              <a:buChar char="•"/>
            </a:pPr>
            <a:r>
              <a:rPr lang="et-EE" sz="1400" dirty="0"/>
              <a:t>Selle uuringu küsimused olid üles ehitatud nii, et ei olnud võimalik vastust anda. Liiga laialivalguvad, ei olnud konkreetselt märgitud, mille kohta küsimus käis. Täiesti mõttetu küsitlus. Lisaks pidi iga uue küsimuse järel kerima lehekülje algusesse, sest automaatselt viskas lehekülje alumisse ossa.</a:t>
            </a:r>
          </a:p>
          <a:p>
            <a:pPr marL="285750" indent="-285750">
              <a:buFont typeface="Arial" panose="020B0604020202020204" pitchFamily="34" charset="0"/>
              <a:buChar char="•"/>
            </a:pPr>
            <a:r>
              <a:rPr lang="et-EE" sz="1400" dirty="0"/>
              <a:t>Pretensioonide esitamine on liiga keeruline protsess ja võtab aega. Seega ilmselt paljud loobuvad.</a:t>
            </a:r>
          </a:p>
          <a:p>
            <a:pPr marL="285750" indent="-285750">
              <a:buFont typeface="Arial" panose="020B0604020202020204" pitchFamily="34" charset="0"/>
              <a:buChar char="•"/>
            </a:pPr>
            <a:r>
              <a:rPr lang="et-EE" sz="1400" dirty="0"/>
              <a:t>Maapoodidesse juhtub tulema väga väikese säilimisajaga tooteid.</a:t>
            </a:r>
          </a:p>
          <a:p>
            <a:pPr marL="285750" indent="-285750">
              <a:buFont typeface="Arial" panose="020B0604020202020204" pitchFamily="34" charset="0"/>
              <a:buChar char="•"/>
            </a:pPr>
            <a:r>
              <a:rPr lang="et-EE" sz="1400" dirty="0"/>
              <a:t>Ma hoian loodust palju võimalik.</a:t>
            </a:r>
          </a:p>
          <a:p>
            <a:pPr marL="285750" indent="-285750">
              <a:buFont typeface="Arial" panose="020B0604020202020204" pitchFamily="34" charset="0"/>
              <a:buChar char="•"/>
            </a:pPr>
            <a:r>
              <a:rPr lang="et-EE" sz="1400" dirty="0"/>
              <a:t>Kuupäevad</a:t>
            </a:r>
          </a:p>
          <a:p>
            <a:pPr marL="285750" indent="-285750">
              <a:buFont typeface="Arial" panose="020B0604020202020204" pitchFamily="34" charset="0"/>
              <a:buChar char="•"/>
            </a:pPr>
            <a:r>
              <a:rPr lang="et-EE" sz="1400" dirty="0"/>
              <a:t>Igal tootmisel on arenguruumi. Samuti ka igasugu ametitele.</a:t>
            </a:r>
          </a:p>
          <a:p>
            <a:pPr marL="285750" indent="-285750">
              <a:buFont typeface="Arial" panose="020B0604020202020204" pitchFamily="34" charset="0"/>
              <a:buChar char="•"/>
            </a:pPr>
            <a:r>
              <a:rPr lang="et-EE" sz="1400" dirty="0"/>
              <a:t>Ei oska karta, et toit oleks ohtlik.</a:t>
            </a:r>
          </a:p>
          <a:p>
            <a:pPr marL="285750" indent="-285750">
              <a:buFont typeface="Arial" panose="020B0604020202020204" pitchFamily="34" charset="0"/>
              <a:buChar char="•"/>
            </a:pPr>
            <a:r>
              <a:rPr lang="et-EE" sz="1400" dirty="0"/>
              <a:t>Ei olnud võimalik vastata nii nagu õigeks pean - vaid sai vastata ette antud valikute järgi.</a:t>
            </a:r>
          </a:p>
          <a:p>
            <a:pPr marL="285750" indent="-285750">
              <a:buFont typeface="Arial" panose="020B0604020202020204" pitchFamily="34" charset="0"/>
              <a:buChar char="•"/>
            </a:pPr>
            <a:r>
              <a:rPr lang="et-EE" sz="1400" dirty="0"/>
              <a:t>Ei olnud hästi koostatud küsimused.</a:t>
            </a:r>
          </a:p>
          <a:p>
            <a:pPr marL="285750" indent="-285750">
              <a:buFont typeface="Arial" panose="020B0604020202020204" pitchFamily="34" charset="0"/>
              <a:buChar char="•"/>
            </a:pPr>
            <a:r>
              <a:rPr lang="et-EE" sz="1400" dirty="0"/>
              <a:t>Ehk liiga palju pannakse välja, et riknemise %suur.</a:t>
            </a:r>
          </a:p>
          <a:p>
            <a:endParaRPr lang="et-EE" sz="1400" b="1" dirty="0"/>
          </a:p>
          <a:p>
            <a:r>
              <a:rPr lang="et-EE" sz="1400" b="1" dirty="0"/>
              <a:t>Kokkuvõttes puudutavad lisakommentaarid väga laia teemade ringi. Konkreetsemate teemadena eristuvad eelkõige </a:t>
            </a:r>
            <a:r>
              <a:rPr lang="et-EE" sz="1400" b="1" dirty="0">
                <a:solidFill>
                  <a:schemeClr val="accent2">
                    <a:lumMod val="75000"/>
                  </a:schemeClr>
                </a:solidFill>
              </a:rPr>
              <a:t>Säilitusainete / e-ainet /pestitsiidide / GMO teema </a:t>
            </a:r>
            <a:r>
              <a:rPr lang="et-EE" sz="1400" b="1" dirty="0"/>
              <a:t>ning </a:t>
            </a:r>
            <a:r>
              <a:rPr lang="et-EE" sz="1400" b="1" dirty="0">
                <a:solidFill>
                  <a:schemeClr val="accent2">
                    <a:lumMod val="75000"/>
                  </a:schemeClr>
                </a:solidFill>
              </a:rPr>
              <a:t>toiduohutuse reaalse kontrollimise teema</a:t>
            </a:r>
          </a:p>
          <a:p>
            <a:endParaRPr lang="et-EE" sz="1400" dirty="0"/>
          </a:p>
        </p:txBody>
      </p:sp>
    </p:spTree>
    <p:extLst>
      <p:ext uri="{BB962C8B-B14F-4D97-AF65-F5344CB8AC3E}">
        <p14:creationId xmlns:p14="http://schemas.microsoft.com/office/powerpoint/2010/main" val="42400652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a:t>Hinnang oma tervisele</a:t>
            </a:r>
            <a:endParaRPr lang="en-GB" dirty="0"/>
          </a:p>
        </p:txBody>
      </p:sp>
      <p:sp>
        <p:nvSpPr>
          <p:cNvPr id="3" name="Teksti kohatäide 2"/>
          <p:cNvSpPr>
            <a:spLocks noGrp="1"/>
          </p:cNvSpPr>
          <p:nvPr>
            <p:ph type="body" sz="quarter" idx="13"/>
          </p:nvPr>
        </p:nvSpPr>
        <p:spPr/>
        <p:txBody>
          <a:bodyPr/>
          <a:lstStyle/>
          <a:p>
            <a:r>
              <a:rPr lang="et-EE" dirty="0"/>
              <a:t>9% küsitletutest hindas oma tervist väga heaks ning 51% pigem heaks. Tulemus on praktiliselt sama, mis 2019 aasta uuringus (siis 8% ja 53%)</a:t>
            </a:r>
          </a:p>
          <a:p>
            <a:r>
              <a:rPr lang="et-EE" dirty="0"/>
              <a:t>Noorte seas on heaks hinnanute osa mõistagi keskmisest kõrgem, kuid huvitav on, et 50-64 ja 65-74 aastaste rühmade hinnang on praktiliselt samaväärne, viimases isegi veidi parem.</a:t>
            </a:r>
          </a:p>
          <a:p>
            <a:r>
              <a:rPr lang="et-EE" dirty="0"/>
              <a:t>Naised hindavad oma tervist mõnevõrra paremaks kui mehed</a:t>
            </a:r>
          </a:p>
          <a:p>
            <a:r>
              <a:rPr lang="et-EE" dirty="0"/>
              <a:t>Keele tunnuses erinevust ei ole </a:t>
            </a:r>
            <a:endParaRPr lang="en-GB" dirty="0"/>
          </a:p>
        </p:txBody>
      </p:sp>
      <p:sp>
        <p:nvSpPr>
          <p:cNvPr id="4" name="Alapealkiri 3"/>
          <p:cNvSpPr>
            <a:spLocks noGrp="1"/>
          </p:cNvSpPr>
          <p:nvPr>
            <p:ph type="subTitle" idx="1"/>
          </p:nvPr>
        </p:nvSpPr>
        <p:spPr/>
        <p:txBody>
          <a:bodyPr/>
          <a:lstStyle/>
          <a:p>
            <a:r>
              <a:rPr lang="et-EE" dirty="0"/>
              <a:t>% kõikidest vastajatest</a:t>
            </a:r>
            <a:endParaRPr lang="en-GB" dirty="0"/>
          </a:p>
        </p:txBody>
      </p:sp>
      <p:graphicFrame>
        <p:nvGraphicFramePr>
          <p:cNvPr id="20" name="Diagramm 5">
            <a:extLst>
              <a:ext uri="{FF2B5EF4-FFF2-40B4-BE49-F238E27FC236}">
                <a16:creationId xmlns:a16="http://schemas.microsoft.com/office/drawing/2014/main" id="{00000000-0008-0000-1200-000013000000}"/>
              </a:ext>
            </a:extLst>
          </p:cNvPr>
          <p:cNvGraphicFramePr>
            <a:graphicFrameLocks/>
          </p:cNvGraphicFramePr>
          <p:nvPr>
            <p:extLst>
              <p:ext uri="{D42A27DB-BD31-4B8C-83A1-F6EECF244321}">
                <p14:modId xmlns:p14="http://schemas.microsoft.com/office/powerpoint/2010/main" val="39557240"/>
              </p:ext>
            </p:extLst>
          </p:nvPr>
        </p:nvGraphicFramePr>
        <p:xfrm>
          <a:off x="4809015" y="422031"/>
          <a:ext cx="6656154" cy="583639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6442201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35743" y="85057"/>
            <a:ext cx="12156257" cy="6285521"/>
            <a:chOff x="604910" y="572478"/>
            <a:chExt cx="12156257" cy="6285521"/>
          </a:xfrm>
        </p:grpSpPr>
        <p:grpSp>
          <p:nvGrpSpPr>
            <p:cNvPr id="14" name="Group 13"/>
            <p:cNvGrpSpPr/>
            <p:nvPr/>
          </p:nvGrpSpPr>
          <p:grpSpPr>
            <a:xfrm>
              <a:off x="604910" y="572478"/>
              <a:ext cx="12156257" cy="6285521"/>
              <a:chOff x="604910" y="572479"/>
              <a:chExt cx="12156257" cy="6285521"/>
            </a:xfrm>
          </p:grpSpPr>
          <p:pic>
            <p:nvPicPr>
              <p:cNvPr id="2" name="Picture 1"/>
              <p:cNvPicPr>
                <a:picLocks noChangeAspect="1"/>
              </p:cNvPicPr>
              <p:nvPr/>
            </p:nvPicPr>
            <p:blipFill>
              <a:blip r:embed="rId3" cstate="print"/>
              <a:stretch>
                <a:fillRect/>
              </a:stretch>
            </p:blipFill>
            <p:spPr>
              <a:xfrm>
                <a:off x="5853549" y="572479"/>
                <a:ext cx="4493141" cy="6285521"/>
              </a:xfrm>
              <a:prstGeom prst="rect">
                <a:avLst/>
              </a:prstGeom>
            </p:spPr>
          </p:pic>
          <p:sp>
            <p:nvSpPr>
              <p:cNvPr id="4" name="Line Callout 2 (Border and Accent Bar) 3"/>
              <p:cNvSpPr/>
              <p:nvPr/>
            </p:nvSpPr>
            <p:spPr>
              <a:xfrm>
                <a:off x="9456321" y="764052"/>
                <a:ext cx="3304846" cy="1657512"/>
              </a:xfrm>
              <a:prstGeom prst="accentBorderCallout2">
                <a:avLst>
                  <a:gd name="adj1" fmla="val 18750"/>
                  <a:gd name="adj2" fmla="val -8333"/>
                  <a:gd name="adj3" fmla="val 25457"/>
                  <a:gd name="adj4" fmla="val -34012"/>
                  <a:gd name="adj5" fmla="val 25247"/>
                  <a:gd name="adj6" fmla="val -33172"/>
                </a:avLst>
              </a:prstGeom>
              <a:noFill/>
              <a:ln w="28575">
                <a:solidFill>
                  <a:schemeClr val="bg1">
                    <a:lumMod val="65000"/>
                  </a:schemeClr>
                </a:solidFill>
              </a:ln>
            </p:spPr>
            <p:style>
              <a:lnRef idx="2">
                <a:schemeClr val="accent1"/>
              </a:lnRef>
              <a:fillRef idx="1">
                <a:schemeClr val="lt1"/>
              </a:fillRef>
              <a:effectRef idx="0">
                <a:schemeClr val="accent1"/>
              </a:effectRef>
              <a:fontRef idx="minor">
                <a:schemeClr val="dk1"/>
              </a:fontRef>
            </p:style>
            <p:txBody>
              <a:bodyPr rtlCol="0" anchor="ctr"/>
              <a:lstStyle/>
              <a:p>
                <a:r>
                  <a:rPr lang="en-US" sz="1600" b="1" dirty="0">
                    <a:solidFill>
                      <a:srgbClr val="00B0F0"/>
                    </a:solidFill>
                  </a:rPr>
                  <a:t>RAIT </a:t>
                </a:r>
                <a:r>
                  <a:rPr lang="en-US" sz="1600" b="1" dirty="0" err="1">
                    <a:solidFill>
                      <a:srgbClr val="00B0F0"/>
                    </a:solidFill>
                  </a:rPr>
                  <a:t>Faktum&amp;Ariko</a:t>
                </a:r>
                <a:endParaRPr lang="lt-LT" sz="1600" b="1" dirty="0">
                  <a:solidFill>
                    <a:srgbClr val="00B0F0"/>
                  </a:solidFill>
                </a:endParaRPr>
              </a:p>
              <a:p>
                <a:r>
                  <a:rPr lang="lt-LT" sz="1400" b="1" dirty="0">
                    <a:solidFill>
                      <a:srgbClr val="153B50"/>
                    </a:solidFill>
                  </a:rPr>
                  <a:t>       </a:t>
                </a:r>
                <a:r>
                  <a:rPr lang="lt-LT" sz="1600" dirty="0">
                    <a:solidFill>
                      <a:srgbClr val="153B50"/>
                    </a:solidFill>
                  </a:rPr>
                  <a:t> Tatari 64, 10134 Tallinn</a:t>
                </a:r>
                <a:r>
                  <a:rPr lang="en-US" sz="1600" dirty="0">
                    <a:solidFill>
                      <a:srgbClr val="153B50"/>
                    </a:solidFill>
                  </a:rPr>
                  <a:t>, Estonia</a:t>
                </a:r>
                <a:endParaRPr lang="lt-LT" sz="1600" dirty="0">
                  <a:solidFill>
                    <a:srgbClr val="153B50"/>
                  </a:solidFill>
                </a:endParaRPr>
              </a:p>
              <a:p>
                <a:r>
                  <a:rPr lang="lt-LT" sz="1600" b="1" dirty="0">
                    <a:solidFill>
                      <a:schemeClr val="tx1"/>
                    </a:solidFill>
                    <a:sym typeface="Wingdings 2" panose="05020102010507070707" pitchFamily="18" charset="2"/>
                  </a:rPr>
                  <a:t>  </a:t>
                </a:r>
                <a:r>
                  <a:rPr lang="lt-LT" sz="1600" b="1" dirty="0">
                    <a:solidFill>
                      <a:srgbClr val="153B50"/>
                    </a:solidFill>
                    <a:sym typeface="Wingdings 2" panose="05020102010507070707" pitchFamily="18" charset="2"/>
                  </a:rPr>
                  <a:t>   </a:t>
                </a:r>
                <a:r>
                  <a:rPr lang="lt-LT" sz="1600" dirty="0">
                    <a:solidFill>
                      <a:srgbClr val="153B50"/>
                    </a:solidFill>
                  </a:rPr>
                  <a:t>+372 6 684 530</a:t>
                </a:r>
              </a:p>
              <a:p>
                <a:r>
                  <a:rPr lang="lt-LT" sz="1400" b="1" dirty="0">
                    <a:solidFill>
                      <a:srgbClr val="153B50"/>
                    </a:solidFill>
                  </a:rPr>
                  <a:t> </a:t>
                </a:r>
                <a:r>
                  <a:rPr lang="lt-LT" sz="1400" b="1" dirty="0">
                    <a:solidFill>
                      <a:schemeClr val="tx1"/>
                    </a:solidFill>
                  </a:rPr>
                  <a:t> </a:t>
                </a:r>
                <a:r>
                  <a:rPr lang="lt-LT" sz="1400" b="1" dirty="0">
                    <a:solidFill>
                      <a:schemeClr val="tx1"/>
                    </a:solidFill>
                    <a:sym typeface="Webdings" panose="05030102010509060703" pitchFamily="18" charset="2"/>
                  </a:rPr>
                  <a:t>@   </a:t>
                </a:r>
                <a:r>
                  <a:rPr lang="lt-LT" sz="1600" dirty="0">
                    <a:solidFill>
                      <a:srgbClr val="153B50"/>
                    </a:solidFill>
                  </a:rPr>
                  <a:t>info@raitgroup.com</a:t>
                </a:r>
              </a:p>
            </p:txBody>
          </p:sp>
          <p:cxnSp>
            <p:nvCxnSpPr>
              <p:cNvPr id="27" name="Straight Connector 26"/>
              <p:cNvCxnSpPr/>
              <p:nvPr/>
            </p:nvCxnSpPr>
            <p:spPr>
              <a:xfrm flipV="1">
                <a:off x="604910" y="2323438"/>
                <a:ext cx="2586180" cy="1516"/>
              </a:xfrm>
              <a:prstGeom prst="line">
                <a:avLst/>
              </a:prstGeom>
              <a:ln w="19050" cmpd="sng">
                <a:solidFill>
                  <a:schemeClr val="bg1"/>
                </a:solidFill>
                <a:tailEnd w="lg" len="med"/>
              </a:ln>
            </p:spPr>
            <p:style>
              <a:lnRef idx="1">
                <a:schemeClr val="accent3"/>
              </a:lnRef>
              <a:fillRef idx="0">
                <a:schemeClr val="accent3"/>
              </a:fillRef>
              <a:effectRef idx="0">
                <a:schemeClr val="accent3"/>
              </a:effectRef>
              <a:fontRef idx="minor">
                <a:schemeClr val="tx1"/>
              </a:fontRef>
            </p:style>
          </p:cxnSp>
          <p:cxnSp>
            <p:nvCxnSpPr>
              <p:cNvPr id="22" name="Straight Connector 21"/>
              <p:cNvCxnSpPr/>
              <p:nvPr/>
            </p:nvCxnSpPr>
            <p:spPr>
              <a:xfrm flipV="1">
                <a:off x="604910" y="3490163"/>
                <a:ext cx="2586180" cy="1516"/>
              </a:xfrm>
              <a:prstGeom prst="line">
                <a:avLst/>
              </a:prstGeom>
              <a:ln w="19050" cmpd="sng">
                <a:solidFill>
                  <a:schemeClr val="bg1"/>
                </a:solidFill>
                <a:tailEnd w="lg" len="med"/>
              </a:ln>
            </p:spPr>
            <p:style>
              <a:lnRef idx="1">
                <a:schemeClr val="accent3"/>
              </a:lnRef>
              <a:fillRef idx="0">
                <a:schemeClr val="accent3"/>
              </a:fillRef>
              <a:effectRef idx="0">
                <a:schemeClr val="accent3"/>
              </a:effectRef>
              <a:fontRef idx="minor">
                <a:schemeClr val="tx1"/>
              </a:fontRef>
            </p:style>
          </p:cxnSp>
        </p:gr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50543" y="1322234"/>
              <a:ext cx="99830" cy="199659"/>
            </a:xfrm>
            <a:prstGeom prst="rect">
              <a:avLst/>
            </a:prstGeom>
          </p:spPr>
        </p:pic>
      </p:grpSp>
      <p:pic>
        <p:nvPicPr>
          <p:cNvPr id="18" name="Picture 17"/>
          <p:cNvPicPr>
            <a:picLocks noChangeAspect="1"/>
          </p:cNvPicPr>
          <p:nvPr/>
        </p:nvPicPr>
        <p:blipFill>
          <a:blip r:embed="rId5" cstate="print">
            <a:duotone>
              <a:schemeClr val="accent1">
                <a:shade val="45000"/>
                <a:satMod val="135000"/>
              </a:schemeClr>
              <a:prstClr val="white"/>
            </a:duotone>
          </a:blip>
          <a:stretch>
            <a:fillRect/>
          </a:stretch>
        </p:blipFill>
        <p:spPr>
          <a:xfrm>
            <a:off x="7438291" y="569859"/>
            <a:ext cx="323116" cy="323116"/>
          </a:xfrm>
          <a:prstGeom prst="rect">
            <a:avLst/>
          </a:prstGeom>
        </p:spPr>
      </p:pic>
      <p:pic>
        <p:nvPicPr>
          <p:cNvPr id="19" name="Picture 18"/>
          <p:cNvPicPr>
            <a:picLocks noChangeAspect="1"/>
          </p:cNvPicPr>
          <p:nvPr/>
        </p:nvPicPr>
        <p:blipFill>
          <a:blip r:embed="rId5" cstate="print">
            <a:duotone>
              <a:schemeClr val="accent1">
                <a:shade val="45000"/>
                <a:satMod val="135000"/>
              </a:schemeClr>
              <a:prstClr val="white"/>
            </a:duotone>
          </a:blip>
          <a:stretch>
            <a:fillRect/>
          </a:stretch>
        </p:blipFill>
        <p:spPr>
          <a:xfrm>
            <a:off x="7438291" y="2578669"/>
            <a:ext cx="323116" cy="323116"/>
          </a:xfrm>
          <a:prstGeom prst="rect">
            <a:avLst/>
          </a:prstGeom>
        </p:spPr>
      </p:pic>
      <p:pic>
        <p:nvPicPr>
          <p:cNvPr id="20" name="Picture 19"/>
          <p:cNvPicPr>
            <a:picLocks noChangeAspect="1"/>
          </p:cNvPicPr>
          <p:nvPr/>
        </p:nvPicPr>
        <p:blipFill>
          <a:blip r:embed="rId6"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flipH="1">
            <a:off x="7490364" y="4568050"/>
            <a:ext cx="323557" cy="323557"/>
          </a:xfrm>
          <a:prstGeom prst="rect">
            <a:avLst/>
          </a:prstGeom>
        </p:spPr>
      </p:pic>
      <p:sp>
        <p:nvSpPr>
          <p:cNvPr id="24" name="Text Placeholder 5"/>
          <p:cNvSpPr txBox="1">
            <a:spLocks/>
          </p:cNvSpPr>
          <p:nvPr/>
        </p:nvSpPr>
        <p:spPr>
          <a:xfrm>
            <a:off x="347024" y="1644756"/>
            <a:ext cx="6299714" cy="27159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t-EE" sz="1800" b="1" dirty="0">
                <a:solidFill>
                  <a:srgbClr val="11B5CE"/>
                </a:solidFill>
              </a:rPr>
              <a:t>Projekti juhtimine</a:t>
            </a:r>
            <a:r>
              <a:rPr lang="lt-LT" sz="1800" b="1" dirty="0">
                <a:solidFill>
                  <a:srgbClr val="11B5CE"/>
                </a:solidFill>
              </a:rPr>
              <a:t>:</a:t>
            </a:r>
            <a:endParaRPr lang="en-US" sz="1800" b="1" dirty="0">
              <a:solidFill>
                <a:srgbClr val="11B5CE"/>
              </a:solidFill>
            </a:endParaRPr>
          </a:p>
          <a:p>
            <a:pPr marL="0" indent="0">
              <a:buNone/>
            </a:pPr>
            <a:r>
              <a:rPr lang="et-EE" sz="1800" dirty="0"/>
              <a:t>Kalev Petti</a:t>
            </a:r>
            <a:r>
              <a:rPr lang="en-US" sz="1800" dirty="0"/>
              <a:t> </a:t>
            </a:r>
          </a:p>
          <a:p>
            <a:pPr marL="0" indent="0">
              <a:buNone/>
            </a:pPr>
            <a:r>
              <a:rPr lang="et-EE" sz="1800" dirty="0"/>
              <a:t>kalev.petti</a:t>
            </a:r>
            <a:r>
              <a:rPr lang="en-US" sz="1800" dirty="0"/>
              <a:t>@raitgroup.com</a:t>
            </a:r>
          </a:p>
          <a:p>
            <a:pPr marL="0" indent="0">
              <a:buNone/>
            </a:pPr>
            <a:endParaRPr lang="en-US" sz="1800" dirty="0"/>
          </a:p>
          <a:p>
            <a:pPr marL="0" indent="0">
              <a:buNone/>
            </a:pPr>
            <a:endParaRPr lang="en-US" sz="1800" b="1" dirty="0">
              <a:solidFill>
                <a:srgbClr val="11B5CE"/>
              </a:solidFill>
            </a:endParaRPr>
          </a:p>
          <a:p>
            <a:pPr marL="0" indent="0">
              <a:buNone/>
            </a:pPr>
            <a:r>
              <a:rPr lang="et-EE" sz="1800" b="1" dirty="0">
                <a:solidFill>
                  <a:srgbClr val="11B5CE"/>
                </a:solidFill>
              </a:rPr>
              <a:t>Andmetöötlus</a:t>
            </a:r>
            <a:r>
              <a:rPr lang="lt-LT" sz="1800" b="1" dirty="0">
                <a:solidFill>
                  <a:srgbClr val="11B5CE"/>
                </a:solidFill>
              </a:rPr>
              <a:t>:</a:t>
            </a:r>
            <a:endParaRPr lang="en-US" sz="1800" b="1" dirty="0">
              <a:solidFill>
                <a:srgbClr val="11B5CE"/>
              </a:solidFill>
            </a:endParaRPr>
          </a:p>
          <a:p>
            <a:pPr marL="0" indent="0">
              <a:buNone/>
            </a:pPr>
            <a:r>
              <a:rPr lang="lt-LT" sz="1800" dirty="0">
                <a:solidFill>
                  <a:srgbClr val="153B51"/>
                </a:solidFill>
              </a:rPr>
              <a:t>Rõõt Kampus</a:t>
            </a:r>
            <a:r>
              <a:rPr lang="en-US" sz="1800" dirty="0">
                <a:solidFill>
                  <a:srgbClr val="153B51"/>
                </a:solidFill>
              </a:rPr>
              <a:t> </a:t>
            </a:r>
          </a:p>
          <a:p>
            <a:pPr marL="0" indent="0">
              <a:buNone/>
            </a:pPr>
            <a:r>
              <a:rPr lang="lt-LT" sz="1800" dirty="0">
                <a:solidFill>
                  <a:srgbClr val="153B51"/>
                </a:solidFill>
              </a:rPr>
              <a:t>root.kampus</a:t>
            </a:r>
            <a:r>
              <a:rPr lang="en-US" sz="1800" dirty="0">
                <a:solidFill>
                  <a:srgbClr val="153B51"/>
                </a:solidFill>
              </a:rPr>
              <a:t>@raitgroup.com</a:t>
            </a:r>
          </a:p>
          <a:p>
            <a:endParaRPr lang="lt-LT" dirty="0"/>
          </a:p>
        </p:txBody>
      </p:sp>
      <p:pic>
        <p:nvPicPr>
          <p:cNvPr id="34" name="Picture 33">
            <a:extLst>
              <a:ext uri="{FF2B5EF4-FFF2-40B4-BE49-F238E27FC236}">
                <a16:creationId xmlns:a16="http://schemas.microsoft.com/office/drawing/2014/main" id="{B59E6701-3075-4FD4-9A81-E0E0CF39B5C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58299" y="4860305"/>
            <a:ext cx="3559640" cy="1861170"/>
          </a:xfrm>
          <a:prstGeom prst="rect">
            <a:avLst/>
          </a:prstGeom>
        </p:spPr>
      </p:pic>
    </p:spTree>
    <p:extLst>
      <p:ext uri="{BB962C8B-B14F-4D97-AF65-F5344CB8AC3E}">
        <p14:creationId xmlns:p14="http://schemas.microsoft.com/office/powerpoint/2010/main" val="3301372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t-EE" dirty="0"/>
              <a:t>Üldkokkuvõte </a:t>
            </a:r>
          </a:p>
        </p:txBody>
      </p:sp>
      <p:sp>
        <p:nvSpPr>
          <p:cNvPr id="5" name="Text Placeholder 4"/>
          <p:cNvSpPr>
            <a:spLocks noGrp="1"/>
          </p:cNvSpPr>
          <p:nvPr>
            <p:ph type="body" sz="quarter" idx="15"/>
          </p:nvPr>
        </p:nvSpPr>
        <p:spPr>
          <a:xfrm>
            <a:off x="504202" y="1075038"/>
            <a:ext cx="10977528" cy="5394128"/>
          </a:xfrm>
        </p:spPr>
        <p:txBody>
          <a:bodyPr>
            <a:normAutofit fontScale="62500" lnSpcReduction="20000"/>
          </a:bodyPr>
          <a:lstStyle/>
          <a:p>
            <a:pPr marL="0" indent="0">
              <a:buNone/>
            </a:pPr>
            <a:r>
              <a:rPr lang="et-EE" b="1" dirty="0">
                <a:solidFill>
                  <a:srgbClr val="D05F12"/>
                </a:solidFill>
              </a:rPr>
              <a:t>Hinnang tootegruppide ohutusele</a:t>
            </a:r>
          </a:p>
          <a:p>
            <a:r>
              <a:rPr lang="et-EE" dirty="0"/>
              <a:t>Kindlustunne on üldiselt kõrgem järgmiste tootegruppide suhtes: Leiva- ja saiatooted, Juust, Piim ja värske piima tooted. </a:t>
            </a:r>
          </a:p>
          <a:p>
            <a:r>
              <a:rPr lang="et-EE" dirty="0"/>
              <a:t>Madalaim in kindlustunne samuti kolmes tootegrupis: Valmistoit, Eelnevalt lõigatud ja pestud värsked köögiviljad, Kala- ja kalatooted.</a:t>
            </a:r>
          </a:p>
          <a:p>
            <a:r>
              <a:rPr lang="et-EE" dirty="0"/>
              <a:t>Mehed on üldiselt kõigi tootegruppide osas usaldavamad kui naised. </a:t>
            </a:r>
            <a:r>
              <a:rPr lang="et-EE"/>
              <a:t>Noored </a:t>
            </a:r>
            <a:r>
              <a:rPr lang="et-EE" dirty="0"/>
              <a:t>usaldavad keskmisest enam külmutatud tooteid, toidulisandeid ja vitamiine, värskeid puu- ja köögivilju ning valmistoitu, kuid keskmisest vähem sealiha ning piima- ja värske piima tooteid.</a:t>
            </a:r>
          </a:p>
          <a:p>
            <a:r>
              <a:rPr lang="et-EE" dirty="0"/>
              <a:t>Eestikeelsed vastajad usaldavad praktiliselt kõiki tootegruppe enam kui venekeelsed. Piirkonna lõikes võib öelda, et keelelise jaotuse tõttu on pea kõigi tootegruppide usaldamine keskmisest veidi madalam Põhja-Eestis ja Virumaal.</a:t>
            </a:r>
          </a:p>
          <a:p>
            <a:pPr marL="0" indent="0">
              <a:buNone/>
            </a:pPr>
            <a:r>
              <a:rPr lang="et-EE" b="1" dirty="0">
                <a:solidFill>
                  <a:schemeClr val="accent2">
                    <a:lumMod val="75000"/>
                  </a:schemeClr>
                </a:solidFill>
              </a:rPr>
              <a:t>Lisakommentaarid toidu ohutuse teemal</a:t>
            </a:r>
          </a:p>
          <a:p>
            <a:r>
              <a:rPr lang="et-EE" dirty="0"/>
              <a:t>Kokkuvõttes puudutavad lisakommentaarid väga laia teemade ringi. Konkreetsemate teemadena eristuvad eelkõige </a:t>
            </a:r>
            <a:r>
              <a:rPr lang="et-EE" b="1" dirty="0">
                <a:solidFill>
                  <a:schemeClr val="accent2">
                    <a:lumMod val="75000"/>
                  </a:schemeClr>
                </a:solidFill>
              </a:rPr>
              <a:t>Säilitusainete / e-ainet /pestitsiidide / GMO teema </a:t>
            </a:r>
            <a:r>
              <a:rPr lang="et-EE" dirty="0"/>
              <a:t>ning</a:t>
            </a:r>
            <a:r>
              <a:rPr lang="et-EE" b="1" dirty="0"/>
              <a:t> </a:t>
            </a:r>
            <a:r>
              <a:rPr lang="et-EE" b="1" dirty="0">
                <a:solidFill>
                  <a:schemeClr val="accent2">
                    <a:lumMod val="75000"/>
                  </a:schemeClr>
                </a:solidFill>
              </a:rPr>
              <a:t>toiduohutuse reaalse kontrollimise teema</a:t>
            </a:r>
          </a:p>
          <a:p>
            <a:pPr marL="0" indent="0">
              <a:buNone/>
            </a:pPr>
            <a:r>
              <a:rPr lang="et-EE" b="1" dirty="0">
                <a:solidFill>
                  <a:srgbClr val="D05F12"/>
                </a:solidFill>
              </a:rPr>
              <a:t>Hinnang oma tervisele</a:t>
            </a:r>
          </a:p>
          <a:p>
            <a:r>
              <a:rPr lang="et-EE" dirty="0"/>
              <a:t>9% küsitletutest hindas oma tervist väga heaks ning 51% pigem heaks. Tulemus on praktiliselt sama, mis 2019 aasta uuringus (siis 8% ja 53%).</a:t>
            </a:r>
          </a:p>
          <a:p>
            <a:r>
              <a:rPr lang="et-EE" dirty="0"/>
              <a:t>Noorte seas on heaks hinnanute osa mõistagi keskmisest kõrgem, kuid näiteks 50-64 ja 65-74 aastaste rühmade hinnang on praktiliselt samaväärne, viimases isegi veidi parem. Naised hindavad oma tervist mõnevõrra paremaks kui mehed. Keele tunnuses erinevust ei ole </a:t>
            </a:r>
            <a:endParaRPr lang="en-GB" dirty="0"/>
          </a:p>
          <a:p>
            <a:endParaRPr lang="et-EE" dirty="0"/>
          </a:p>
        </p:txBody>
      </p:sp>
    </p:spTree>
    <p:extLst>
      <p:ext uri="{BB962C8B-B14F-4D97-AF65-F5344CB8AC3E}">
        <p14:creationId xmlns:p14="http://schemas.microsoft.com/office/powerpoint/2010/main" val="4065380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a:t>Ülevaade tulemustest</a:t>
            </a:r>
          </a:p>
        </p:txBody>
      </p:sp>
      <p:sp>
        <p:nvSpPr>
          <p:cNvPr id="3" name="Text Placeholder 2"/>
          <p:cNvSpPr>
            <a:spLocks noGrp="1"/>
          </p:cNvSpPr>
          <p:nvPr>
            <p:ph type="body" idx="1"/>
          </p:nvPr>
        </p:nvSpPr>
        <p:spPr/>
        <p:txBody>
          <a:bodyPr/>
          <a:lstStyle/>
          <a:p>
            <a:endParaRPr lang="et-EE"/>
          </a:p>
        </p:txBody>
      </p:sp>
    </p:spTree>
    <p:extLst>
      <p:ext uri="{BB962C8B-B14F-4D97-AF65-F5344CB8AC3E}">
        <p14:creationId xmlns:p14="http://schemas.microsoft.com/office/powerpoint/2010/main" val="33552633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33058</TotalTime>
  <Words>6107</Words>
  <Application>Microsoft Office PowerPoint</Application>
  <PresentationFormat>Widescreen</PresentationFormat>
  <Paragraphs>714</Paragraphs>
  <Slides>72</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72</vt:i4>
      </vt:variant>
    </vt:vector>
  </HeadingPairs>
  <TitlesOfParts>
    <vt:vector size="81" baseType="lpstr">
      <vt:lpstr>arial</vt:lpstr>
      <vt:lpstr>arial</vt:lpstr>
      <vt:lpstr>Calibri</vt:lpstr>
      <vt:lpstr>Calibry (body)</vt:lpstr>
      <vt:lpstr>Cambria Math</vt:lpstr>
      <vt:lpstr>Webdings</vt:lpstr>
      <vt:lpstr>Wingdings</vt:lpstr>
      <vt:lpstr>Wingdings 2</vt:lpstr>
      <vt:lpstr>Office Theme</vt:lpstr>
      <vt:lpstr>Tarbija kindlustunne toidu ohutuse osas</vt:lpstr>
      <vt:lpstr>Uuringu taust</vt:lpstr>
      <vt:lpstr>Valimi profiil</vt:lpstr>
      <vt:lpstr>Üldkokkuvõte</vt:lpstr>
      <vt:lpstr>Üldkokkuvõte </vt:lpstr>
      <vt:lpstr>Üldkokkuvõte</vt:lpstr>
      <vt:lpstr>Üldkokkuvõte </vt:lpstr>
      <vt:lpstr>Üldkokkuvõte </vt:lpstr>
      <vt:lpstr>Ülevaade tulemustest</vt:lpstr>
      <vt:lpstr>Tarbijate usaldus  toidu ohtusse Positiivsed hoiakud </vt:lpstr>
      <vt:lpstr>Tarbijate usaldus  toidu ohtusse Positiivsed hoiakud</vt:lpstr>
      <vt:lpstr>Tarbijate usaldus  toidu ohtusse Positiivsed hoiakud</vt:lpstr>
      <vt:lpstr>Tarbijate usaldus  toidu ohtusse Positiivsed hoiakud</vt:lpstr>
      <vt:lpstr>Tarbijate usaldus  toidu ohtusse Positiivsed hoiakud</vt:lpstr>
      <vt:lpstr>Tarbijate usaldus  toidu ohtusse Negatiivsed hoiakud </vt:lpstr>
      <vt:lpstr>Tarbijate usaldus  toidu ohtusse Negatiivsed hoiakud </vt:lpstr>
      <vt:lpstr>Tarbijate usaldus  toidu ohtusse Negatiivsed hoiakud </vt:lpstr>
      <vt:lpstr>Tarbijate usaldus  toidu ohtusse Negatiivsed hoiakud </vt:lpstr>
      <vt:lpstr>Tarbijate usaldus  toidu ohtusse Negatiivsed hoiakud </vt:lpstr>
      <vt:lpstr>Põllumajandustootjate usaldamine toidu ohutuse osas</vt:lpstr>
      <vt:lpstr>Põllumajandustootjate usaldamine toidu ohutuse osas</vt:lpstr>
      <vt:lpstr>Põllumajandustootjate usaldamine toidu ohutuse osas</vt:lpstr>
      <vt:lpstr>Põllumajandustootjate usaldamine toidu ohutuse osas</vt:lpstr>
      <vt:lpstr>Põllumajandustootjate usaldamine toidu ohutuse osas</vt:lpstr>
      <vt:lpstr>Põllumajandustootjate usaldamine toidu ohutuse osas</vt:lpstr>
      <vt:lpstr>Põllumajandustootjate usaldamine toidu ohutuse osas</vt:lpstr>
      <vt:lpstr>Toidukäitlemisettevõtjate usaldamine toidu ohutuse osas</vt:lpstr>
      <vt:lpstr>Toidukäitlemisettevõtjate usaldamine toidu ohutuse osas</vt:lpstr>
      <vt:lpstr>Toidukäitlemisettevõtjate usaldamine toidu ohutuse osas</vt:lpstr>
      <vt:lpstr>Toidukäitlemisettevõtjate usaldamine toidu ohutuse osas</vt:lpstr>
      <vt:lpstr>Toidukäitlemisettevõtjate usaldamine toidu ohutuse osas</vt:lpstr>
      <vt:lpstr>Toidukäitlemisettevõtjate usaldamine toidu ohutuse osas</vt:lpstr>
      <vt:lpstr>Toidukäitlemisettevõtjate usaldamine toidu ohutuse osas</vt:lpstr>
      <vt:lpstr>Jaekaubanduse ja toitlustusettevõtete usaldamine toidu ohutuse osas</vt:lpstr>
      <vt:lpstr>Jaekaubanduse ja toitlustusettevõtete usaldamine toidu ohutuse osas</vt:lpstr>
      <vt:lpstr>Jaekaubanduse ja toitlustusettevõtete usaldamine toidu ohutuse osas</vt:lpstr>
      <vt:lpstr>Jaekaubanduse ja toitlustusettevõtete usaldamine toidu ohutuse osas</vt:lpstr>
      <vt:lpstr>Jaekaubanduse ja toitlustusettevõtete usaldamine toidu ohutuse osas</vt:lpstr>
      <vt:lpstr>Jaekaubanduse ja toitlustusettevõtete usaldamine toidu ohutuse osas</vt:lpstr>
      <vt:lpstr>Jaekaubanduse ja toitlustusettevõtete usaldamine toidu ohutuse osas</vt:lpstr>
      <vt:lpstr>Põllumajandus- ja Toiduameti usaldamine toidu ohutuse osas</vt:lpstr>
      <vt:lpstr>Põllumajandus- ja Toiduameti usaldamine toidu ohutuse osas</vt:lpstr>
      <vt:lpstr>Põllumajandus- ja Toiduameti usaldamine toidu ohutuse osas</vt:lpstr>
      <vt:lpstr>Põllumajandus- ja Toiduameti usaldamine toidu ohutuse osas</vt:lpstr>
      <vt:lpstr>Põllumajandus- ja Toiduameti usaldamine toidu ohutuse osas</vt:lpstr>
      <vt:lpstr>Põllumajandus- ja Toiduameti usaldamine toidu ohutuse osas</vt:lpstr>
      <vt:lpstr>Põllumajandus- ja Toiduameti usaldamine toidu ohutuse osas</vt:lpstr>
      <vt:lpstr>Konkreetne juhtum toidu ohutuse kahtluse kohta</vt:lpstr>
      <vt:lpstr>Konkreetne juhtum toidu ohutuse kahtluse kohta</vt:lpstr>
      <vt:lpstr>Konkreetne juhtum toidu ohutuse kahtluse kohta</vt:lpstr>
      <vt:lpstr>Konkreetne juhtum toidu ohutuse kahtluse kohta</vt:lpstr>
      <vt:lpstr>Konkreetne juhtum toidu ohutuse kahtluse kohta</vt:lpstr>
      <vt:lpstr>Konkreetne juhtum toidu ohutuse kahtluse kohta</vt:lpstr>
      <vt:lpstr>Kindlustunne teatud tootegruppide osas</vt:lpstr>
      <vt:lpstr>Kindlustunne teatud tootegruppide osas</vt:lpstr>
      <vt:lpstr>Kindlustunne teatud tootegruppide osas</vt:lpstr>
      <vt:lpstr>Kindlustunne teatud tootegruppide osas</vt:lpstr>
      <vt:lpstr>Kindlustunne teatud tootegruppide osas</vt:lpstr>
      <vt:lpstr>Kindlustunne teatud tootegruppide osas</vt:lpstr>
      <vt:lpstr>Kindlustunne teatud tootegruppide osas</vt:lpstr>
      <vt:lpstr>Kindlustunne teatud tootegruppide osas</vt:lpstr>
      <vt:lpstr>Kindlustunne teatud tootegruppide osas</vt:lpstr>
      <vt:lpstr>Kindlustunne teatud tootegruppide osas</vt:lpstr>
      <vt:lpstr>Kindlustunne teatud tootegruppide osas</vt:lpstr>
      <vt:lpstr>Kindlustunne teatud tootegruppide osas</vt:lpstr>
      <vt:lpstr>Lisakommentaarid toidu ohutuse teemal (lahtised vastused)</vt:lpstr>
      <vt:lpstr>Lisa kommentaarid</vt:lpstr>
      <vt:lpstr>Lisa kommentaarid</vt:lpstr>
      <vt:lpstr>Lisa kommentaarid</vt:lpstr>
      <vt:lpstr>Lisakommentaarid</vt:lpstr>
      <vt:lpstr>Hinnang oma tervisele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lukasv</dc:creator>
  <cp:lastModifiedBy>Krista Rander</cp:lastModifiedBy>
  <cp:revision>1248</cp:revision>
  <dcterms:created xsi:type="dcterms:W3CDTF">2015-10-16T12:34:11Z</dcterms:created>
  <dcterms:modified xsi:type="dcterms:W3CDTF">2026-06-19T13:21:00Z</dcterms:modified>
</cp:coreProperties>
</file>