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3" r:id="rId3"/>
    <p:sldId id="266" r:id="rId4"/>
    <p:sldId id="275" r:id="rId5"/>
    <p:sldId id="274" r:id="rId6"/>
    <p:sldId id="263" r:id="rId7"/>
    <p:sldId id="268" r:id="rId8"/>
    <p:sldId id="260" r:id="rId9"/>
    <p:sldId id="264" r:id="rId10"/>
    <p:sldId id="272" r:id="rId11"/>
    <p:sldId id="271" r:id="rId12"/>
    <p:sldId id="270" r:id="rId13"/>
    <p:sldId id="261" r:id="rId14"/>
  </p:sldIdLst>
  <p:sldSz cx="18288000" cy="10287000"/>
  <p:notesSz cx="6858000" cy="9144000"/>
  <p:embeddedFontLst>
    <p:embeddedFont>
      <p:font typeface="Livvic Bold" panose="020B0604020202020204" charset="0"/>
      <p:regular r:id="rId15"/>
    </p:embeddedFont>
    <p:embeddedFont>
      <p:font typeface="Open Sans" panose="020B0606030504020204" pitchFamily="34" charset="0"/>
      <p:regular r:id="rId16"/>
      <p:bold r:id="rId17"/>
      <p:italic r:id="rId18"/>
      <p:boldItalic r:id="rId19"/>
    </p:embeddedFont>
    <p:embeddedFont>
      <p:font typeface="Open Sans Bold" panose="020B0806030504020204" charset="0"/>
      <p:regular r:id="rId20"/>
      <p:bold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37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aalelamisepaev.ee/vallale/registreerimisleht/" TargetMode="External"/><Relationship Id="rId2" Type="http://schemas.openxmlformats.org/officeDocument/2006/relationships/hyperlink" Target="https://maalelamisepaev.ee/kulastuskaart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8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434340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 dirty="0"/>
          </a:p>
        </p:txBody>
      </p:sp>
      <p:sp>
        <p:nvSpPr>
          <p:cNvPr id="3" name="TextBox 3"/>
          <p:cNvSpPr txBox="1"/>
          <p:nvPr/>
        </p:nvSpPr>
        <p:spPr>
          <a:xfrm>
            <a:off x="1136029" y="178011"/>
            <a:ext cx="15406341" cy="100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5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Maal </a:t>
            </a:r>
            <a:r>
              <a:rPr lang="en-US" sz="54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elamise</a:t>
            </a:r>
            <a:r>
              <a:rPr lang="en-US" sz="54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päev</a:t>
            </a:r>
            <a:r>
              <a:rPr lang="et-EE" sz="54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infotund 2/2026</a:t>
            </a:r>
            <a:endParaRPr lang="en-US" sz="54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295180" y="2438569"/>
            <a:ext cx="13088038" cy="2205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15"/>
              </a:lnSpc>
              <a:spcBef>
                <a:spcPts val="1200"/>
              </a:spcBef>
            </a:pPr>
            <a:r>
              <a:rPr lang="et-EE" sz="3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Sissejuhatus ja maal elamise päeva eesmärkide tutvustus - </a:t>
            </a:r>
            <a:r>
              <a:rPr lang="en-US" sz="3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Reve Lambur</a:t>
            </a:r>
            <a:r>
              <a:rPr lang="et-EE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Maal elamise päeva koordinaator</a:t>
            </a:r>
          </a:p>
          <a:p>
            <a:pPr algn="l">
              <a:lnSpc>
                <a:spcPts val="3215"/>
              </a:lnSpc>
              <a:spcBef>
                <a:spcPts val="1200"/>
              </a:spcBef>
            </a:pPr>
            <a:r>
              <a:rPr lang="et-EE" sz="32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Maal elamise päeva kommunikatsioon – Marianne Ubaleht</a:t>
            </a:r>
            <a:r>
              <a:rPr lang="et-EE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MEP kommunikatsioonijuht</a:t>
            </a:r>
            <a:endParaRPr lang="et-EE" sz="32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215"/>
              </a:lnSpc>
            </a:pPr>
            <a:endParaRPr lang="en-US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5033" y="8990288"/>
            <a:ext cx="18288000" cy="488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  <a:spcBef>
                <a:spcPct val="0"/>
              </a:spcBef>
            </a:pPr>
            <a:r>
              <a:rPr lang="en-US" sz="2896" b="1" spc="211">
                <a:solidFill>
                  <a:srgbClr val="FEFEFE"/>
                </a:solidFill>
                <a:latin typeface="Livvic Bold"/>
                <a:ea typeface="Livvic Bold"/>
                <a:cs typeface="Livvic Bold"/>
                <a:sym typeface="Livvic Bold"/>
              </a:rPr>
              <a:t>19. september 2026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246CC35C-4C4C-844B-0D6B-8961E9663CA6}"/>
              </a:ext>
            </a:extLst>
          </p:cNvPr>
          <p:cNvSpPr txBox="1"/>
          <p:nvPr/>
        </p:nvSpPr>
        <p:spPr>
          <a:xfrm>
            <a:off x="1136029" y="1296711"/>
            <a:ext cx="14332571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15"/>
              </a:lnSpc>
              <a:spcBef>
                <a:spcPts val="1200"/>
              </a:spcBef>
            </a:pPr>
            <a:r>
              <a:rPr lang="et-EE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Infotund valdadele ja kogukondadele 18. juunil 2026 </a:t>
            </a:r>
            <a:r>
              <a:rPr lang="et-EE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Teamsis</a:t>
            </a:r>
            <a:endParaRPr lang="en-US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FDC2DB-1459-4A89-1425-CC8305DF0E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4494457"/>
            <a:ext cx="4279833" cy="10360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69812-9125-9616-1455-3AD23A491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63B72BC-5333-7BCE-27D3-2EDA00E6F775}"/>
              </a:ext>
            </a:extLst>
          </p:cNvPr>
          <p:cNvSpPr/>
          <p:nvPr/>
        </p:nvSpPr>
        <p:spPr>
          <a:xfrm>
            <a:off x="0" y="2974930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FC0A6A9-840F-58E6-24B1-C3048F308D32}"/>
              </a:ext>
            </a:extLst>
          </p:cNvPr>
          <p:cNvSpPr txBox="1"/>
          <p:nvPr/>
        </p:nvSpPr>
        <p:spPr>
          <a:xfrm>
            <a:off x="1447800" y="1181100"/>
            <a:ext cx="14879467" cy="3299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  <a:spcBef>
                <a:spcPct val="0"/>
              </a:spcBef>
            </a:pPr>
            <a:r>
              <a:rPr lang="et-EE" sz="40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Plakatite tellimine</a:t>
            </a:r>
          </a:p>
          <a:p>
            <a:pPr marL="802638" lvl="2">
              <a:lnSpc>
                <a:spcPts val="4479"/>
              </a:lnSpc>
              <a:spcBef>
                <a:spcPct val="0"/>
              </a:spcBef>
            </a:pPr>
            <a:endParaRPr lang="et-EE" sz="4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5438" lvl="1">
              <a:lnSpc>
                <a:spcPts val="4479"/>
              </a:lnSpc>
            </a:pPr>
            <a:r>
              <a:rPr lang="et-EE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Küsin juunikuu lõpuks üle, kui palju igal vallal plakateid vaja on ning teen </a:t>
            </a:r>
            <a:r>
              <a:rPr lang="et-EE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ühistellimuse</a:t>
            </a:r>
            <a:r>
              <a:rPr lang="et-EE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– pärast saadame arve vallale. Tüki hind u 6.5 eurot.</a:t>
            </a:r>
          </a:p>
          <a:p>
            <a:pPr algn="l">
              <a:lnSpc>
                <a:spcPts val="3215"/>
              </a:lnSpc>
              <a:spcBef>
                <a:spcPct val="0"/>
              </a:spcBef>
            </a:pPr>
            <a:endParaRPr lang="en-US" sz="31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CE2C9B-B0EC-76AD-FCDB-5C05097CF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81657"/>
            <a:ext cx="18288000" cy="1030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689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FB797-764C-991C-752A-74C88EE0E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E1FBAF8-165E-7C85-F8A1-2E7D15053AC3}"/>
              </a:ext>
            </a:extLst>
          </p:cNvPr>
          <p:cNvSpPr/>
          <p:nvPr/>
        </p:nvSpPr>
        <p:spPr>
          <a:xfrm>
            <a:off x="0" y="2974930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34B15B9-CEAB-4E08-8666-4BD54ABC9003}"/>
              </a:ext>
            </a:extLst>
          </p:cNvPr>
          <p:cNvSpPr txBox="1"/>
          <p:nvPr/>
        </p:nvSpPr>
        <p:spPr>
          <a:xfrm>
            <a:off x="2201370" y="1206714"/>
            <a:ext cx="13764123" cy="1523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t-EE" sz="291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AVASÜNDMUS, 17. september Lüganuse vallas – märkige enda ja/või vallajuhi kalendrisse</a:t>
            </a:r>
            <a:endParaRPr lang="en-US" sz="2914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939"/>
              </a:lnSpc>
              <a:spcBef>
                <a:spcPct val="0"/>
              </a:spcBef>
            </a:pPr>
            <a:endParaRPr lang="en-US" sz="2914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A08EE10-188E-93CC-7768-BFD0233245BC}"/>
              </a:ext>
            </a:extLst>
          </p:cNvPr>
          <p:cNvSpPr txBox="1"/>
          <p:nvPr/>
        </p:nvSpPr>
        <p:spPr>
          <a:xfrm>
            <a:off x="1704266" y="2565807"/>
            <a:ext cx="14879467" cy="5155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et-EE" sz="3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September on ka Eesti toidu kuu, siis saame meie </a:t>
            </a:r>
            <a:r>
              <a:rPr lang="et-EE" sz="3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LEIVAga</a:t>
            </a:r>
            <a:r>
              <a:rPr lang="et-EE" sz="3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seotud avasündmuse siduda ka Eesti toidu kuuga. </a:t>
            </a:r>
          </a:p>
          <a:p>
            <a:pPr marL="345438" lvl="1" algn="l">
              <a:lnSpc>
                <a:spcPts val="4479"/>
              </a:lnSpc>
            </a:pPr>
            <a:r>
              <a:rPr lang="et-EE" sz="3199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Mõtted avasündmuseks: </a:t>
            </a:r>
          </a:p>
          <a:p>
            <a:pPr marL="802638" lvl="1" indent="-457200" algn="l">
              <a:lnSpc>
                <a:spcPts val="4479"/>
              </a:lnSpc>
              <a:buFont typeface="Arial" panose="020B0604020202020204" pitchFamily="34" charset="0"/>
              <a:buChar char="•"/>
            </a:pPr>
            <a:r>
              <a:rPr lang="et-EE" sz="3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Korraldada leiva ja kalja konkurss (iga osalev vald/kogukond toob kaasa oma piirkonna leiva ja kalja)</a:t>
            </a:r>
          </a:p>
          <a:p>
            <a:pPr marL="802638" lvl="1" indent="-457200" algn="l">
              <a:lnSpc>
                <a:spcPts val="4479"/>
              </a:lnSpc>
              <a:buFont typeface="Arial" panose="020B0604020202020204" pitchFamily="34" charset="0"/>
              <a:buChar char="•"/>
            </a:pPr>
            <a:r>
              <a:rPr lang="et-EE" sz="3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Jätkata leivateoga</a:t>
            </a:r>
          </a:p>
          <a:p>
            <a:pPr marL="802638" lvl="1" indent="-457200" algn="l">
              <a:lnSpc>
                <a:spcPts val="4479"/>
              </a:lnSpc>
              <a:buFont typeface="Arial" panose="020B0604020202020204" pitchFamily="34" charset="0"/>
              <a:buChar char="•"/>
            </a:pPr>
            <a:r>
              <a:rPr lang="et-EE" sz="3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Iga vald/kogukond tuleb oma leiva/leivakotiga, kus sees ka sõnum ja olemas ka lugu selle leiva kohta ning kohapeal toimub leibade vahetus või teha kohapeal leibade maitsmine</a:t>
            </a:r>
          </a:p>
        </p:txBody>
      </p:sp>
    </p:spTree>
    <p:extLst>
      <p:ext uri="{BB962C8B-B14F-4D97-AF65-F5344CB8AC3E}">
        <p14:creationId xmlns:p14="http://schemas.microsoft.com/office/powerpoint/2010/main" val="2113744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13B8A-D3FE-D290-C5C9-75D3C6E98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7FCE623-F8F1-6FD7-2F27-1A0702BF647D}"/>
              </a:ext>
            </a:extLst>
          </p:cNvPr>
          <p:cNvSpPr/>
          <p:nvPr/>
        </p:nvSpPr>
        <p:spPr>
          <a:xfrm>
            <a:off x="0" y="2974930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48DE98C-7E6B-CC84-3DC2-EDF0C21D9F0D}"/>
              </a:ext>
            </a:extLst>
          </p:cNvPr>
          <p:cNvSpPr txBox="1"/>
          <p:nvPr/>
        </p:nvSpPr>
        <p:spPr>
          <a:xfrm>
            <a:off x="2201370" y="1206714"/>
            <a:ext cx="13764123" cy="997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t-EE" sz="291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EDASINE PLAAN</a:t>
            </a:r>
            <a:endParaRPr lang="en-US" sz="2914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939"/>
              </a:lnSpc>
              <a:spcBef>
                <a:spcPct val="0"/>
              </a:spcBef>
            </a:pPr>
            <a:endParaRPr lang="en-US" sz="2914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77BBAF9-860D-9D12-02D0-51BA58095DF8}"/>
              </a:ext>
            </a:extLst>
          </p:cNvPr>
          <p:cNvSpPr txBox="1"/>
          <p:nvPr/>
        </p:nvSpPr>
        <p:spPr>
          <a:xfrm>
            <a:off x="2201370" y="1866900"/>
            <a:ext cx="14879467" cy="4539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endParaRPr lang="et-EE" dirty="0"/>
          </a:p>
          <a:p>
            <a:pPr marL="690876" lvl="1" indent="-345438" algn="l">
              <a:lnSpc>
                <a:spcPts val="4479"/>
              </a:lnSpc>
              <a:buFont typeface="Arial"/>
              <a:buChar char="•"/>
            </a:pPr>
            <a:r>
              <a:rPr lang="et-EE" sz="3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Järgmine kohtumine 6. augustil kell 10 </a:t>
            </a:r>
            <a:r>
              <a:rPr lang="et-EE" sz="3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Teamsis</a:t>
            </a:r>
            <a:endParaRPr lang="et-EE" sz="31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90876" lvl="1" indent="-345438" algn="l">
              <a:lnSpc>
                <a:spcPts val="4479"/>
              </a:lnSpc>
              <a:buFont typeface="Arial"/>
              <a:buChar char="•"/>
            </a:pPr>
            <a:r>
              <a:rPr lang="et-EE" sz="3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Kuu enne sündmust hakkame tegema kord nädalas regulaarseid veebikohtumisi</a:t>
            </a:r>
          </a:p>
          <a:p>
            <a:pPr marL="690876" lvl="1" indent="-345438" algn="l">
              <a:lnSpc>
                <a:spcPts val="4479"/>
              </a:lnSpc>
              <a:buFont typeface="Arial"/>
              <a:buChar char="•"/>
            </a:pPr>
            <a:r>
              <a:rPr lang="et-EE" sz="3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Palun registreerige oma külastuskohad külastuskaardile! Võiks olemas olla esialgu vähemalt üks registreeritud koht valla/kogukonna kohta. Saab hiljem juurde lisada nii sisu kui ka uusi kohti. </a:t>
            </a:r>
          </a:p>
          <a:p>
            <a:pPr marL="690876" lvl="1" indent="-345438" algn="l">
              <a:lnSpc>
                <a:spcPts val="4479"/>
              </a:lnSpc>
              <a:buFont typeface="Arial"/>
              <a:buChar char="•"/>
            </a:pPr>
            <a:r>
              <a:rPr lang="et-EE" sz="3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Kommunikatsioonijuhised saadame eraldi</a:t>
            </a:r>
          </a:p>
        </p:txBody>
      </p:sp>
    </p:spTree>
    <p:extLst>
      <p:ext uri="{BB962C8B-B14F-4D97-AF65-F5344CB8AC3E}">
        <p14:creationId xmlns:p14="http://schemas.microsoft.com/office/powerpoint/2010/main" val="4528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8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434340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3" name="TextBox 3"/>
          <p:cNvSpPr txBox="1"/>
          <p:nvPr/>
        </p:nvSpPr>
        <p:spPr>
          <a:xfrm>
            <a:off x="1440830" y="1139607"/>
            <a:ext cx="15406341" cy="706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5"/>
              </a:lnSpc>
              <a:spcBef>
                <a:spcPct val="0"/>
              </a:spcBef>
            </a:pPr>
            <a:r>
              <a:rPr lang="et-EE" sz="41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AITÄH, et oled osalemas maal elamise päeval!</a:t>
            </a:r>
            <a:endParaRPr lang="en-US" sz="41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705600" y="3228581"/>
            <a:ext cx="9396579" cy="1015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  <a:spcBef>
                <a:spcPct val="0"/>
              </a:spcBef>
            </a:pPr>
            <a:r>
              <a:rPr lang="et-EE" sz="28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Reve Lambur, METK maaeluvõrgustiku teenistus</a:t>
            </a:r>
            <a:br>
              <a:rPr lang="et-EE" sz="28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t-EE" sz="28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</a:t>
            </a:r>
            <a:r>
              <a:rPr lang="en-US" sz="28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eve.lambur@metk.agri.ee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5033" y="8990288"/>
            <a:ext cx="18288000" cy="488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  <a:spcBef>
                <a:spcPct val="0"/>
              </a:spcBef>
            </a:pPr>
            <a:r>
              <a:rPr lang="en-US" sz="2896" b="1" spc="211">
                <a:solidFill>
                  <a:srgbClr val="FEFEFE"/>
                </a:solidFill>
                <a:latin typeface="Livvic Bold"/>
                <a:ea typeface="Livvic Bold"/>
                <a:cs typeface="Livvic Bold"/>
                <a:sym typeface="Livvic Bold"/>
              </a:rPr>
              <a:t>19. september 2026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86200" y="6285914"/>
            <a:ext cx="13511419" cy="66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5"/>
              </a:lnSpc>
              <a:spcBef>
                <a:spcPct val="0"/>
              </a:spcBef>
            </a:pPr>
            <a:r>
              <a:rPr lang="en-US" sz="3896" b="1" dirty="0" err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Näitame</a:t>
            </a:r>
            <a:r>
              <a:rPr lang="en-US" sz="3896" b="1" dirty="0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896" b="1" dirty="0" err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üheskoos</a:t>
            </a:r>
            <a:r>
              <a:rPr lang="en-US" sz="3896" b="1" dirty="0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896" b="1" dirty="0" err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kuidas</a:t>
            </a:r>
            <a:r>
              <a:rPr lang="en-US" sz="3896" b="1" dirty="0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896" b="1" dirty="0" err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maal</a:t>
            </a:r>
            <a:r>
              <a:rPr lang="en-US" sz="3896" b="1" dirty="0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896" b="1" dirty="0" err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elatakse</a:t>
            </a:r>
            <a:r>
              <a:rPr lang="en-US" sz="3896" b="1" dirty="0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</a:t>
            </a:r>
            <a:r>
              <a:rPr lang="en-US" sz="3896" b="1" dirty="0" err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päriselt</a:t>
            </a:r>
            <a:r>
              <a:rPr lang="en-US" sz="3896" b="1" dirty="0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!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7224C89-931B-AE01-32BA-B2EFD9559C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2" t="4245" r="5908" b="8063"/>
          <a:stretch>
            <a:fillRect/>
          </a:stretch>
        </p:blipFill>
        <p:spPr bwMode="auto">
          <a:xfrm>
            <a:off x="441070" y="3769207"/>
            <a:ext cx="3585381" cy="53166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E032A-4227-8C76-F68D-877039FBC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261F7F-9544-E086-6C92-03BF859C1020}"/>
              </a:ext>
            </a:extLst>
          </p:cNvPr>
          <p:cNvSpPr/>
          <p:nvPr/>
        </p:nvSpPr>
        <p:spPr>
          <a:xfrm>
            <a:off x="0" y="2758132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E58F369-6E0F-77FF-A3BA-A5FA5AD33FDC}"/>
              </a:ext>
            </a:extLst>
          </p:cNvPr>
          <p:cNvSpPr txBox="1"/>
          <p:nvPr/>
        </p:nvSpPr>
        <p:spPr>
          <a:xfrm>
            <a:off x="2068013" y="1224494"/>
            <a:ext cx="12958595" cy="869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9"/>
              </a:lnSpc>
              <a:spcBef>
                <a:spcPct val="0"/>
              </a:spcBef>
            </a:pPr>
            <a:r>
              <a:rPr lang="en-US" sz="2514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Maal elamise päev on koosloomeline sündmus, mida korraldavad koostöölepingu alusel 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DAB3D05F-F43F-8EE1-169C-EBB68B554BA0}"/>
              </a:ext>
            </a:extLst>
          </p:cNvPr>
          <p:cNvSpPr txBox="1"/>
          <p:nvPr/>
        </p:nvSpPr>
        <p:spPr>
          <a:xfrm>
            <a:off x="2068013" y="1980801"/>
            <a:ext cx="11250646" cy="5407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5"/>
              </a:lnSpc>
            </a:pP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</a:t>
            </a:r>
          </a:p>
          <a:p>
            <a:pPr marL="1552338" lvl="3" indent="-388084" algn="l">
              <a:lnSpc>
                <a:spcPts val="3355"/>
              </a:lnSpc>
              <a:buFont typeface="Arial"/>
              <a:buChar char="￭"/>
            </a:pP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Maaelu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Edendamise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Sihtasustus</a:t>
            </a:r>
            <a:endParaRPr lang="en-US" sz="23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552338" lvl="3" indent="-388084" algn="l">
              <a:lnSpc>
                <a:spcPts val="3355"/>
              </a:lnSpc>
              <a:buFont typeface="Arial"/>
              <a:buChar char="￭"/>
            </a:pP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Regionaal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 ja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Põllumajandusministeerium</a:t>
            </a:r>
            <a:endParaRPr lang="en-US" sz="23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552338" lvl="3" indent="-388084" algn="l">
              <a:lnSpc>
                <a:spcPts val="3355"/>
              </a:lnSpc>
              <a:buFont typeface="Arial"/>
              <a:buChar char="￭"/>
            </a:pP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Eesti LEADER Liit</a:t>
            </a:r>
          </a:p>
          <a:p>
            <a:pPr marL="1552338" lvl="3" indent="-388084" algn="l">
              <a:lnSpc>
                <a:spcPts val="3355"/>
              </a:lnSpc>
              <a:buFont typeface="Arial"/>
              <a:buChar char="￭"/>
            </a:pP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Linnade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ja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Valdade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Liit</a:t>
            </a:r>
          </a:p>
          <a:p>
            <a:pPr marL="1552338" lvl="3" indent="-388084" algn="l">
              <a:lnSpc>
                <a:spcPts val="3355"/>
              </a:lnSpc>
              <a:buFont typeface="Arial"/>
              <a:buChar char="￭"/>
            </a:pP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Eestimaa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Talupidajate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Keskliit</a:t>
            </a:r>
            <a:endParaRPr lang="en-US" sz="23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552338" lvl="3" indent="-388084" algn="l">
              <a:lnSpc>
                <a:spcPts val="3355"/>
              </a:lnSpc>
              <a:buFont typeface="Arial"/>
              <a:buChar char="￭"/>
            </a:pP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Külaliikumine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Kodukant</a:t>
            </a:r>
            <a:endParaRPr lang="en-US" sz="23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552338" lvl="3" indent="-388084" algn="l">
              <a:lnSpc>
                <a:spcPts val="3355"/>
              </a:lnSpc>
              <a:buFont typeface="Arial"/>
              <a:buChar char="￭"/>
            </a:pP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Navicup</a:t>
            </a:r>
            <a:endParaRPr lang="en-US" sz="23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552338" lvl="3" indent="-388084" algn="l">
              <a:lnSpc>
                <a:spcPts val="3355"/>
              </a:lnSpc>
              <a:buFont typeface="Arial"/>
              <a:buChar char="￭"/>
            </a:pP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Rakvere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vald</a:t>
            </a:r>
            <a:endParaRPr lang="en-US" sz="23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552338" lvl="3" indent="-388084" algn="l">
              <a:lnSpc>
                <a:spcPts val="3355"/>
              </a:lnSpc>
              <a:buFont typeface="Arial"/>
              <a:buChar char="￭"/>
            </a:pP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Maaelu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Teadmuskeskuse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maaeluvõrgustiku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teenistus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l">
              <a:lnSpc>
                <a:spcPts val="3355"/>
              </a:lnSpc>
            </a:pP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             (2026. a </a:t>
            </a:r>
            <a:r>
              <a:rPr lang="en-US" sz="23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koordinaator</a:t>
            </a:r>
            <a:r>
              <a:rPr lang="en-US" sz="23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</a:p>
          <a:p>
            <a:pPr algn="l">
              <a:lnSpc>
                <a:spcPts val="3355"/>
              </a:lnSpc>
            </a:pPr>
            <a:endParaRPr lang="en-US" sz="23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215"/>
              </a:lnSpc>
              <a:spcBef>
                <a:spcPct val="0"/>
              </a:spcBef>
            </a:pPr>
            <a:r>
              <a:rPr lang="en-US" sz="22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Koostegutsemise</a:t>
            </a:r>
            <a:r>
              <a:rPr lang="en-US" sz="22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aluseks</a:t>
            </a:r>
            <a:r>
              <a:rPr lang="en-US" sz="22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on </a:t>
            </a:r>
            <a:r>
              <a:rPr lang="en-US" sz="22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ühiste</a:t>
            </a:r>
            <a:r>
              <a:rPr lang="en-US" sz="22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kavatsuste</a:t>
            </a:r>
            <a:r>
              <a:rPr lang="en-US" sz="22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kokkulepe</a:t>
            </a:r>
            <a:r>
              <a:rPr lang="en-US" sz="22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2024-2026</a:t>
            </a:r>
          </a:p>
        </p:txBody>
      </p:sp>
    </p:spTree>
    <p:extLst>
      <p:ext uri="{BB962C8B-B14F-4D97-AF65-F5344CB8AC3E}">
        <p14:creationId xmlns:p14="http://schemas.microsoft.com/office/powerpoint/2010/main" val="3481859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4390-98EF-E6BA-CB01-CEF0676C3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C335FA-8115-F11D-A26F-BCCF66C23A4A}"/>
              </a:ext>
            </a:extLst>
          </p:cNvPr>
          <p:cNvSpPr/>
          <p:nvPr/>
        </p:nvSpPr>
        <p:spPr>
          <a:xfrm>
            <a:off x="0" y="3009900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FD63337-F19C-0DF9-3D6B-665A91ECCFEE}"/>
              </a:ext>
            </a:extLst>
          </p:cNvPr>
          <p:cNvSpPr txBox="1"/>
          <p:nvPr/>
        </p:nvSpPr>
        <p:spPr>
          <a:xfrm>
            <a:off x="1777409" y="1000186"/>
            <a:ext cx="13764123" cy="448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9"/>
              </a:lnSpc>
            </a:pPr>
            <a:r>
              <a:rPr lang="et-EE" sz="2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Strateegiline alus</a:t>
            </a:r>
            <a:endParaRPr lang="en-US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AC5A247-490D-C2F8-FF99-6DE0873BE151}"/>
              </a:ext>
            </a:extLst>
          </p:cNvPr>
          <p:cNvSpPr txBox="1"/>
          <p:nvPr/>
        </p:nvSpPr>
        <p:spPr>
          <a:xfrm>
            <a:off x="1785028" y="3048000"/>
            <a:ext cx="13764123" cy="5815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5"/>
              </a:lnSpc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PõKa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toob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välja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, et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sarnaselt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teistele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EL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liikmesriikidele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seisavad</a:t>
            </a:r>
            <a:r>
              <a:rPr lang="en-US" sz="2696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ka Eesti </a:t>
            </a:r>
            <a:r>
              <a:rPr lang="en-US" sz="2696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maapiirkonnad</a:t>
            </a:r>
            <a:r>
              <a:rPr lang="en-US" sz="2696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silmitsi</a:t>
            </a:r>
            <a:r>
              <a:rPr lang="en-US" sz="2696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struktuursete</a:t>
            </a:r>
            <a:r>
              <a:rPr lang="en-US" sz="2696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probleemidega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nagu</a:t>
            </a:r>
            <a:r>
              <a:rPr lang="et-EE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:</a:t>
            </a:r>
          </a:p>
          <a:p>
            <a:pPr marL="457200" indent="-457200" algn="l">
              <a:lnSpc>
                <a:spcPts val="3775"/>
              </a:lnSpc>
              <a:buFont typeface="Arial" panose="020B0604020202020204" pitchFamily="34" charset="0"/>
              <a:buChar char="•"/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hajaasustus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, </a:t>
            </a:r>
            <a:endParaRPr lang="et-EE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 Bold"/>
            </a:endParaRPr>
          </a:p>
          <a:p>
            <a:pPr marL="457200" indent="-457200" algn="l">
              <a:lnSpc>
                <a:spcPts val="3775"/>
              </a:lnSpc>
              <a:buFont typeface="Arial" panose="020B0604020202020204" pitchFamily="34" charset="0"/>
              <a:buChar char="•"/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rahvastiku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vähenemine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, </a:t>
            </a:r>
            <a:endParaRPr lang="et-EE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 Bold"/>
            </a:endParaRPr>
          </a:p>
          <a:p>
            <a:pPr marL="457200" indent="-457200" algn="l">
              <a:lnSpc>
                <a:spcPts val="3775"/>
              </a:lnSpc>
              <a:buFont typeface="Arial" panose="020B0604020202020204" pitchFamily="34" charset="0"/>
              <a:buChar char="•"/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atraktiivsete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töökohtade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vähesus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, </a:t>
            </a:r>
            <a:endParaRPr lang="et-EE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 Bold"/>
            </a:endParaRPr>
          </a:p>
          <a:p>
            <a:pPr marL="457200" indent="-457200" algn="l">
              <a:lnSpc>
                <a:spcPts val="3775"/>
              </a:lnSpc>
              <a:buFont typeface="Arial" panose="020B0604020202020204" pitchFamily="34" charset="0"/>
              <a:buChar char="•"/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oskuste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nappus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, </a:t>
            </a:r>
            <a:endParaRPr lang="et-EE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 Bold"/>
            </a:endParaRPr>
          </a:p>
          <a:p>
            <a:pPr marL="457200" indent="-457200" algn="l">
              <a:lnSpc>
                <a:spcPts val="3775"/>
              </a:lnSpc>
              <a:buFont typeface="Arial" panose="020B0604020202020204" pitchFamily="34" charset="0"/>
              <a:buChar char="•"/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arvestatav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hooajatööjõu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vajadus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endParaRPr lang="et-EE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 Bold"/>
            </a:endParaRPr>
          </a:p>
          <a:p>
            <a:pPr marL="457200" indent="-457200" algn="l">
              <a:lnSpc>
                <a:spcPts val="3775"/>
              </a:lnSpc>
              <a:buFont typeface="Arial" panose="020B0604020202020204" pitchFamily="34" charset="0"/>
              <a:buChar char="•"/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teenuste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piiratud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kättesaadavus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.</a:t>
            </a:r>
            <a:endParaRPr lang="et-EE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 Bold"/>
            </a:endParaRPr>
          </a:p>
          <a:p>
            <a:pPr algn="l">
              <a:lnSpc>
                <a:spcPts val="3775"/>
              </a:lnSpc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Suur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väljakutse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on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sotsiaalse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ja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materiaalse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heaolu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tagamine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,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selle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ühtlustamine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linnapiirkonna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tasemega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ning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teenuste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kättesaadavuse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parandamine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maapiirkonnas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.</a:t>
            </a:r>
          </a:p>
          <a:p>
            <a:pPr algn="l">
              <a:lnSpc>
                <a:spcPts val="3775"/>
              </a:lnSpc>
            </a:pPr>
            <a:endParaRPr lang="en-US" sz="2696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775"/>
              </a:lnSpc>
            </a:pPr>
            <a:endParaRPr lang="en-US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6FC410B2-E6B5-0566-2B2B-B168B5289022}"/>
              </a:ext>
            </a:extLst>
          </p:cNvPr>
          <p:cNvSpPr txBox="1"/>
          <p:nvPr/>
        </p:nvSpPr>
        <p:spPr>
          <a:xfrm>
            <a:off x="1777408" y="1778496"/>
            <a:ext cx="13764123" cy="916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59"/>
              </a:lnSpc>
            </a:pPr>
            <a:r>
              <a:rPr lang="et-EE" sz="2696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Visioon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, mis on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toodud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Põllumajanduse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ja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kalanduse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valdkonna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arengukavas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2030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ehk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PõKa</a:t>
            </a:r>
            <a:r>
              <a:rPr lang="et-EE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-s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: </a:t>
            </a:r>
            <a:r>
              <a:rPr lang="en-US" sz="261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Igas Eesti </a:t>
            </a:r>
            <a:r>
              <a:rPr lang="en-US" sz="2614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piirkonnas</a:t>
            </a:r>
            <a:r>
              <a:rPr lang="en-US" sz="261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on </a:t>
            </a:r>
            <a:r>
              <a:rPr lang="en-US" sz="2614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hea</a:t>
            </a:r>
            <a:r>
              <a:rPr lang="en-US" sz="261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14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elada</a:t>
            </a:r>
            <a:r>
              <a:rPr lang="en-US" sz="261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ja Eesti </a:t>
            </a:r>
            <a:r>
              <a:rPr lang="en-US" sz="2614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toit</a:t>
            </a:r>
            <a:r>
              <a:rPr lang="en-US" sz="261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on </a:t>
            </a:r>
            <a:r>
              <a:rPr lang="en-US" sz="2614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hinnatud</a:t>
            </a:r>
            <a:endParaRPr lang="en-US" sz="2614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27640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136CC-A573-ECBA-36A0-A92701E5B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CC36260-B797-6057-CD8D-0693CE3077A6}"/>
              </a:ext>
            </a:extLst>
          </p:cNvPr>
          <p:cNvSpPr/>
          <p:nvPr/>
        </p:nvSpPr>
        <p:spPr>
          <a:xfrm>
            <a:off x="0" y="3009900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A9D10D1-DF19-3AC6-F5DB-52C973667ACD}"/>
              </a:ext>
            </a:extLst>
          </p:cNvPr>
          <p:cNvSpPr txBox="1"/>
          <p:nvPr/>
        </p:nvSpPr>
        <p:spPr>
          <a:xfrm>
            <a:off x="1777409" y="1000186"/>
            <a:ext cx="13764123" cy="448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9"/>
              </a:lnSpc>
            </a:pPr>
            <a:r>
              <a:rPr lang="et-EE" sz="2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Ajalugu</a:t>
            </a:r>
            <a:endParaRPr lang="en-US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48E26FC-1CA6-490C-2160-29CCB532596A}"/>
              </a:ext>
            </a:extLst>
          </p:cNvPr>
          <p:cNvSpPr txBox="1"/>
          <p:nvPr/>
        </p:nvSpPr>
        <p:spPr>
          <a:xfrm>
            <a:off x="1777409" y="2324100"/>
            <a:ext cx="13764123" cy="3865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Aastatel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2013-2016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toimusid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Tallinnas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ja Tartus </a:t>
            </a:r>
            <a:r>
              <a:rPr lang="en-US" sz="28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Maale </a:t>
            </a:r>
            <a:r>
              <a:rPr lang="en-US" sz="28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elama</a:t>
            </a:r>
            <a:r>
              <a:rPr lang="en-US" sz="28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messid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, et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tutvustada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maapiirkondade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elamis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- ja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ettevõtlusvõimalusi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ning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viia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kokku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maale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elama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asumisest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huvitatud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inimesed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ja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maavaldade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esindajad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. </a:t>
            </a:r>
            <a:endParaRPr lang="et-EE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 Bold"/>
            </a:endParaRPr>
          </a:p>
          <a:p>
            <a:pPr algn="l">
              <a:lnSpc>
                <a:spcPts val="3775"/>
              </a:lnSpc>
            </a:pPr>
            <a:endParaRPr lang="et-EE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 Bold"/>
            </a:endParaRPr>
          </a:p>
          <a:p>
            <a:pPr algn="l">
              <a:lnSpc>
                <a:spcPts val="377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Seejärel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oli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mõni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aasta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pausi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kui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tekkis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idee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teha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messi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asemel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hoopis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külastussündmus</a:t>
            </a:r>
            <a:r>
              <a:rPr lang="en-US" sz="28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- Maal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elamise</a:t>
            </a: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päev</a:t>
            </a:r>
            <a:r>
              <a:rPr lang="et-EE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, mida korraldatakse </a:t>
            </a:r>
            <a:r>
              <a:rPr lang="et-EE" sz="28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aastast 2019</a:t>
            </a:r>
            <a:r>
              <a:rPr lang="et-EE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.</a:t>
            </a:r>
            <a:endParaRPr lang="en-US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 Bold"/>
            </a:endParaRPr>
          </a:p>
          <a:p>
            <a:pPr algn="l">
              <a:lnSpc>
                <a:spcPts val="3775"/>
              </a:lnSpc>
            </a:pPr>
            <a:endParaRPr lang="en-US" sz="2696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775"/>
              </a:lnSpc>
            </a:pPr>
            <a:endParaRPr lang="en-US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4669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F4419-B8BB-D166-C7E7-E58ADCA5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E3159F7-BA88-9642-9476-48B135E3CAFA}"/>
              </a:ext>
            </a:extLst>
          </p:cNvPr>
          <p:cNvSpPr/>
          <p:nvPr/>
        </p:nvSpPr>
        <p:spPr>
          <a:xfrm>
            <a:off x="0" y="3009900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93C09ED-8A10-E838-27F1-90A3E6911F95}"/>
              </a:ext>
            </a:extLst>
          </p:cNvPr>
          <p:cNvSpPr txBox="1"/>
          <p:nvPr/>
        </p:nvSpPr>
        <p:spPr>
          <a:xfrm>
            <a:off x="1777409" y="1000186"/>
            <a:ext cx="13764123" cy="923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9"/>
              </a:lnSpc>
            </a:pPr>
            <a:r>
              <a:rPr lang="et-EE" sz="2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Maal elamise päeval on osalema oodatud maaomavalitsused ja </a:t>
            </a:r>
            <a:br>
              <a:rPr lang="et-EE" sz="2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</a:br>
            <a:r>
              <a:rPr lang="et-EE" sz="2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aktiivsed kogukonnad!</a:t>
            </a:r>
            <a:endParaRPr lang="en-US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F862648-5378-0499-2EE3-B75479D50102}"/>
              </a:ext>
            </a:extLst>
          </p:cNvPr>
          <p:cNvSpPr txBox="1"/>
          <p:nvPr/>
        </p:nvSpPr>
        <p:spPr>
          <a:xfrm>
            <a:off x="1777408" y="3922414"/>
            <a:ext cx="13764123" cy="1916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5"/>
              </a:lnSpc>
            </a:pPr>
            <a:r>
              <a:rPr lang="en-US" sz="2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FOOKUS: 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Maal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elamise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päev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keskendub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päriselule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maapiirkonnas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kogukonnale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elukeskkonnale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ja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igapäevastele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võimalustele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Päeva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keskmes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on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inimesed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ja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kogukonnad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maal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elavad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ja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tegutsevad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ning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oma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elu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kujundavad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l">
              <a:lnSpc>
                <a:spcPts val="3775"/>
              </a:lnSpc>
            </a:pPr>
            <a:endParaRPr lang="en-US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E8F92421-A3D7-6832-D954-7A7AA030944E}"/>
              </a:ext>
            </a:extLst>
          </p:cNvPr>
          <p:cNvSpPr txBox="1"/>
          <p:nvPr/>
        </p:nvSpPr>
        <p:spPr>
          <a:xfrm>
            <a:off x="1778000" y="2550243"/>
            <a:ext cx="13764123" cy="1372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59"/>
              </a:lnSpc>
            </a:pPr>
            <a:r>
              <a:rPr lang="en-US" sz="261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PÕHISÕNUM: </a:t>
            </a:r>
            <a:r>
              <a:rPr lang="en-US" sz="261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Maal on </a:t>
            </a:r>
            <a:r>
              <a:rPr lang="en-US" sz="261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hea</a:t>
            </a:r>
            <a:r>
              <a:rPr lang="en-US" sz="261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elada</a:t>
            </a:r>
            <a:r>
              <a:rPr lang="en-US" sz="261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1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sest</a:t>
            </a:r>
            <a:r>
              <a:rPr lang="en-US" sz="261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siin</a:t>
            </a:r>
            <a:r>
              <a:rPr lang="en-US" sz="261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on </a:t>
            </a:r>
            <a:r>
              <a:rPr lang="en-US" sz="261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toimiv</a:t>
            </a:r>
            <a:r>
              <a:rPr lang="en-US" sz="261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kogukond</a:t>
            </a:r>
            <a:r>
              <a:rPr lang="en-US" sz="261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1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vajalikud</a:t>
            </a:r>
            <a:r>
              <a:rPr lang="en-US" sz="261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teenused</a:t>
            </a:r>
            <a:r>
              <a:rPr lang="en-US" sz="261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ja </a:t>
            </a:r>
            <a:r>
              <a:rPr lang="en-US" sz="261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võimalused</a:t>
            </a:r>
            <a:r>
              <a:rPr lang="en-US" sz="261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eneseteostuseks</a:t>
            </a:r>
            <a:r>
              <a:rPr lang="en-US" sz="261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l">
              <a:lnSpc>
                <a:spcPts val="3519"/>
              </a:lnSpc>
              <a:spcBef>
                <a:spcPct val="0"/>
              </a:spcBef>
            </a:pPr>
            <a:endParaRPr lang="en-US" sz="2614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A3C5C6D6-4742-5312-9C0A-906CA7485752}"/>
              </a:ext>
            </a:extLst>
          </p:cNvPr>
          <p:cNvSpPr txBox="1"/>
          <p:nvPr/>
        </p:nvSpPr>
        <p:spPr>
          <a:xfrm>
            <a:off x="1676400" y="4809528"/>
            <a:ext cx="13764123" cy="3821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5"/>
              </a:lnSpc>
            </a:pPr>
            <a:endParaRPr lang="en-US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75"/>
              </a:lnSpc>
            </a:pPr>
            <a:endParaRPr lang="et-EE" sz="2696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775"/>
              </a:lnSpc>
            </a:pPr>
            <a:r>
              <a:rPr lang="en-US" sz="2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EESMÄRK:</a:t>
            </a:r>
          </a:p>
          <a:p>
            <a:pPr marL="582214" lvl="1" indent="-291107" algn="l">
              <a:lnSpc>
                <a:spcPts val="3775"/>
              </a:lnSpc>
              <a:buFont typeface="Arial"/>
              <a:buChar char="•"/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anda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külastajale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vahetu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kogemus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konkreetsest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elukeskkonnast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;</a:t>
            </a:r>
          </a:p>
          <a:p>
            <a:pPr marL="582214" lvl="1" indent="-291107" algn="l">
              <a:lnSpc>
                <a:spcPts val="3775"/>
              </a:lnSpc>
              <a:buFont typeface="Arial"/>
              <a:buChar char="•"/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toetada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inimeste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otsust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maale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elama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tulla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või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sinna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jääda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;</a:t>
            </a:r>
          </a:p>
          <a:p>
            <a:pPr marL="582214" lvl="1" indent="-291107" algn="l">
              <a:lnSpc>
                <a:spcPts val="3775"/>
              </a:lnSpc>
              <a:buFont typeface="Arial"/>
              <a:buChar char="•"/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tugevdada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kohalike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kogukondade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eneseteadvust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ja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nähtavust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;</a:t>
            </a:r>
          </a:p>
          <a:p>
            <a:pPr marL="582214" lvl="1" indent="-291107" algn="l">
              <a:lnSpc>
                <a:spcPts val="3775"/>
              </a:lnSpc>
              <a:buFont typeface="Arial"/>
              <a:buChar char="•"/>
            </a:pP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aidata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maaomavalitsustel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tutvustada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oma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piirkonda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tervikliku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9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elukeskkonnana</a:t>
            </a:r>
            <a:r>
              <a:rPr lang="en-US" sz="269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l">
              <a:lnSpc>
                <a:spcPts val="3215"/>
              </a:lnSpc>
              <a:spcBef>
                <a:spcPct val="0"/>
              </a:spcBef>
            </a:pPr>
            <a:endParaRPr lang="en-US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809780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B268B-A4D9-11A7-98DA-9A74129AA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1384AE-03B1-C20B-4C14-A96436A68B10}"/>
              </a:ext>
            </a:extLst>
          </p:cNvPr>
          <p:cNvSpPr/>
          <p:nvPr/>
        </p:nvSpPr>
        <p:spPr>
          <a:xfrm>
            <a:off x="0" y="2933700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8F1E603B-B8DD-DA5D-FC07-D64F3B26D741}"/>
              </a:ext>
            </a:extLst>
          </p:cNvPr>
          <p:cNvSpPr txBox="1"/>
          <p:nvPr/>
        </p:nvSpPr>
        <p:spPr>
          <a:xfrm>
            <a:off x="9817099" y="1973728"/>
            <a:ext cx="7162801" cy="6237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t-EE" sz="3600" dirty="0">
                <a:latin typeface="+mj-lt"/>
              </a:rPr>
              <a:t>Külastaja peab saama valla kohta kätte põhiteabe (infopunkt või infoleht külastuskohtades):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t-EE" sz="3600" dirty="0">
                <a:latin typeface="+mj-lt"/>
              </a:rPr>
              <a:t>info teenuste kohta (haridus, tervishoid, hoolekanne);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t-EE" sz="3600" dirty="0">
                <a:latin typeface="+mj-lt"/>
              </a:rPr>
              <a:t>info eluasemete kättesaadavusest;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t-EE" sz="3600" dirty="0">
                <a:latin typeface="+mj-lt"/>
              </a:rPr>
              <a:t>info töövõimalustest;</a:t>
            </a:r>
          </a:p>
          <a:p>
            <a:pPr algn="l">
              <a:lnSpc>
                <a:spcPts val="3775"/>
              </a:lnSpc>
            </a:pPr>
            <a:r>
              <a:rPr lang="et-EE" sz="3600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</a:rPr>
              <a:t>Lisaks: </a:t>
            </a:r>
          </a:p>
          <a:p>
            <a:pPr marL="457200" indent="-457200" algn="l">
              <a:lnSpc>
                <a:spcPts val="3775"/>
              </a:lnSpc>
              <a:buFont typeface="Arial" panose="020B0604020202020204" pitchFamily="34" charset="0"/>
              <a:buChar char="•"/>
            </a:pPr>
            <a:r>
              <a:rPr lang="et-EE" sz="3600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</a:rPr>
              <a:t>Vald määrab oma kontaktisiku (võib olla ka kogukonna esindaja) ja koordineerib kohapeal</a:t>
            </a:r>
            <a:endParaRPr lang="en-US" sz="3600" dirty="0">
              <a:solidFill>
                <a:srgbClr val="000000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215"/>
              </a:lnSpc>
              <a:spcBef>
                <a:spcPct val="0"/>
              </a:spcBef>
            </a:pPr>
            <a:endParaRPr lang="en-US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0476AADE-8774-E0C0-C512-60944CAAC073}"/>
              </a:ext>
            </a:extLst>
          </p:cNvPr>
          <p:cNvSpPr txBox="1"/>
          <p:nvPr/>
        </p:nvSpPr>
        <p:spPr>
          <a:xfrm>
            <a:off x="2209800" y="1238441"/>
            <a:ext cx="3962403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59"/>
              </a:lnSpc>
            </a:pPr>
            <a:r>
              <a:rPr lang="et-EE" sz="32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Miks osaleda?</a:t>
            </a:r>
            <a:endParaRPr lang="en-US" sz="3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519"/>
              </a:lnSpc>
              <a:spcBef>
                <a:spcPct val="0"/>
              </a:spcBef>
            </a:pPr>
            <a:endParaRPr lang="en-US" sz="2614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89F4EECD-6B84-E860-E7AA-BEDE440777CD}"/>
              </a:ext>
            </a:extLst>
          </p:cNvPr>
          <p:cNvSpPr txBox="1"/>
          <p:nvPr/>
        </p:nvSpPr>
        <p:spPr>
          <a:xfrm>
            <a:off x="1981197" y="1168861"/>
            <a:ext cx="5410201" cy="4424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59"/>
              </a:lnSpc>
            </a:pPr>
            <a:endParaRPr lang="en-US" sz="2614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8C055413-9EA2-6CFA-5125-4BAB02296A9E}"/>
              </a:ext>
            </a:extLst>
          </p:cNvPr>
          <p:cNvSpPr txBox="1"/>
          <p:nvPr/>
        </p:nvSpPr>
        <p:spPr>
          <a:xfrm>
            <a:off x="9829799" y="1238441"/>
            <a:ext cx="5791201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59"/>
              </a:lnSpc>
            </a:pPr>
            <a:r>
              <a:rPr lang="et-EE" sz="32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Osalemise tingimused: </a:t>
            </a:r>
            <a:endParaRPr lang="en-US" sz="32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519"/>
              </a:lnSpc>
              <a:spcBef>
                <a:spcPct val="0"/>
              </a:spcBef>
            </a:pPr>
            <a:endParaRPr lang="en-US" sz="2614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1C642F94-7FDA-C752-538A-BD626EDD7E28}"/>
              </a:ext>
            </a:extLst>
          </p:cNvPr>
          <p:cNvSpPr txBox="1"/>
          <p:nvPr/>
        </p:nvSpPr>
        <p:spPr>
          <a:xfrm>
            <a:off x="2372834" y="2104327"/>
            <a:ext cx="6237770" cy="6129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t-EE" sz="3200" dirty="0">
                <a:latin typeface="Arial" panose="020B0604020202020204" pitchFamily="34" charset="0"/>
                <a:cs typeface="Arial" panose="020B0604020202020204" pitchFamily="34" charset="0"/>
              </a:rPr>
              <a:t>See on võimalus tuua oma valda uusi elanikke;</a:t>
            </a:r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t-EE" sz="3200" dirty="0">
                <a:latin typeface="Arial" panose="020B0604020202020204" pitchFamily="34" charset="0"/>
                <a:cs typeface="Arial" panose="020B0604020202020204" pitchFamily="34" charset="0"/>
              </a:rPr>
              <a:t>Tutvustada oma teenuseid ja ka kogukondi;</a:t>
            </a:r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t-EE" sz="3200" dirty="0">
                <a:latin typeface="Arial" panose="020B0604020202020204" pitchFamily="34" charset="0"/>
                <a:cs typeface="Arial" panose="020B0604020202020204" pitchFamily="34" charset="0"/>
              </a:rPr>
              <a:t>Tugevdada kohalike elanike uhkust ja identiteeti;</a:t>
            </a:r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t-EE" sz="3200" dirty="0">
                <a:latin typeface="Arial" panose="020B0604020202020204" pitchFamily="34" charset="0"/>
                <a:cs typeface="Arial" panose="020B0604020202020204" pitchFamily="34" charset="0"/>
              </a:rPr>
              <a:t>Anda ettevõtjatele võimalus ennast näidata;</a:t>
            </a:r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t-EE" sz="3200" dirty="0">
                <a:latin typeface="Arial" panose="020B0604020202020204" pitchFamily="34" charset="0"/>
                <a:cs typeface="Arial" panose="020B0604020202020204" pitchFamily="34" charset="0"/>
              </a:rPr>
              <a:t>Olla osa üleriigilisest nähtavusest.</a:t>
            </a:r>
          </a:p>
          <a:p>
            <a:pPr algn="l">
              <a:lnSpc>
                <a:spcPts val="3775"/>
              </a:lnSpc>
            </a:pPr>
            <a:endParaRPr lang="en-US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215"/>
              </a:lnSpc>
              <a:spcBef>
                <a:spcPct val="0"/>
              </a:spcBef>
            </a:pPr>
            <a:endParaRPr lang="en-US" sz="269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5A4263-CA54-B188-EE52-97A4A3CFD7F7}"/>
              </a:ext>
            </a:extLst>
          </p:cNvPr>
          <p:cNvSpPr txBox="1"/>
          <p:nvPr/>
        </p:nvSpPr>
        <p:spPr>
          <a:xfrm>
            <a:off x="0" y="9726273"/>
            <a:ext cx="1828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3600" b="1" dirty="0">
                <a:solidFill>
                  <a:schemeClr val="bg1"/>
                </a:solidFill>
              </a:rPr>
              <a:t>M</a:t>
            </a:r>
            <a:r>
              <a:rPr lang="fi-FI" sz="3600" b="1" dirty="0" err="1">
                <a:solidFill>
                  <a:schemeClr val="bg1"/>
                </a:solidFill>
              </a:rPr>
              <a:t>aal</a:t>
            </a:r>
            <a:r>
              <a:rPr lang="fi-FI" sz="3600" b="1" dirty="0">
                <a:solidFill>
                  <a:schemeClr val="bg1"/>
                </a:solidFill>
              </a:rPr>
              <a:t> </a:t>
            </a:r>
            <a:r>
              <a:rPr lang="fi-FI" sz="3600" b="1" dirty="0" err="1">
                <a:solidFill>
                  <a:schemeClr val="bg1"/>
                </a:solidFill>
              </a:rPr>
              <a:t>elamise</a:t>
            </a:r>
            <a:r>
              <a:rPr lang="fi-FI" sz="3600" b="1" dirty="0">
                <a:solidFill>
                  <a:schemeClr val="bg1"/>
                </a:solidFill>
              </a:rPr>
              <a:t> </a:t>
            </a:r>
            <a:r>
              <a:rPr lang="fi-FI" sz="3600" b="1" dirty="0" err="1">
                <a:solidFill>
                  <a:schemeClr val="bg1"/>
                </a:solidFill>
              </a:rPr>
              <a:t>päev</a:t>
            </a:r>
            <a:r>
              <a:rPr lang="fi-FI" sz="3600" b="1" dirty="0">
                <a:solidFill>
                  <a:schemeClr val="bg1"/>
                </a:solidFill>
              </a:rPr>
              <a:t> ei ole </a:t>
            </a:r>
            <a:r>
              <a:rPr lang="et-EE" sz="3600" b="1" dirty="0">
                <a:solidFill>
                  <a:schemeClr val="bg1"/>
                </a:solidFill>
              </a:rPr>
              <a:t>vaid </a:t>
            </a:r>
            <a:r>
              <a:rPr lang="fi-FI" sz="3600" b="1" dirty="0" err="1">
                <a:solidFill>
                  <a:schemeClr val="bg1"/>
                </a:solidFill>
              </a:rPr>
              <a:t>üritus</a:t>
            </a:r>
            <a:r>
              <a:rPr lang="et-EE" sz="3600" b="1" dirty="0">
                <a:solidFill>
                  <a:schemeClr val="bg1"/>
                </a:solidFill>
              </a:rPr>
              <a:t> - </a:t>
            </a:r>
            <a:r>
              <a:rPr lang="fi-FI" sz="3600" dirty="0" err="1">
                <a:solidFill>
                  <a:schemeClr val="bg1"/>
                </a:solidFill>
              </a:rPr>
              <a:t>see</a:t>
            </a:r>
            <a:r>
              <a:rPr lang="fi-FI" sz="3600" dirty="0">
                <a:solidFill>
                  <a:schemeClr val="bg1"/>
                </a:solidFill>
              </a:rPr>
              <a:t> on </a:t>
            </a:r>
            <a:r>
              <a:rPr lang="fi-FI" sz="3600" b="1" dirty="0" err="1">
                <a:solidFill>
                  <a:schemeClr val="bg1"/>
                </a:solidFill>
              </a:rPr>
              <a:t>mainekujunduse</a:t>
            </a:r>
            <a:r>
              <a:rPr lang="fi-FI" sz="3600" b="1" dirty="0">
                <a:solidFill>
                  <a:schemeClr val="bg1"/>
                </a:solidFill>
              </a:rPr>
              <a:t> </a:t>
            </a:r>
            <a:r>
              <a:rPr lang="fi-FI" sz="3600" b="1" dirty="0" err="1">
                <a:solidFill>
                  <a:schemeClr val="bg1"/>
                </a:solidFill>
              </a:rPr>
              <a:t>tööriist</a:t>
            </a:r>
            <a:r>
              <a:rPr lang="et-EE" sz="3600" b="1" dirty="0">
                <a:solidFill>
                  <a:schemeClr val="bg1"/>
                </a:solidFill>
              </a:rPr>
              <a:t>!</a:t>
            </a:r>
            <a:endParaRPr lang="et-E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798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95176-3552-B9DB-987C-A3F00BB5D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D973921-F658-EEA7-C874-A8905CC9F385}"/>
              </a:ext>
            </a:extLst>
          </p:cNvPr>
          <p:cNvSpPr/>
          <p:nvPr/>
        </p:nvSpPr>
        <p:spPr>
          <a:xfrm>
            <a:off x="0" y="3009900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514B2AF-7048-BCF5-C81A-4FF4EC7453FF}"/>
              </a:ext>
            </a:extLst>
          </p:cNvPr>
          <p:cNvSpPr txBox="1"/>
          <p:nvPr/>
        </p:nvSpPr>
        <p:spPr>
          <a:xfrm>
            <a:off x="1777407" y="746211"/>
            <a:ext cx="13764123" cy="448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9"/>
              </a:lnSpc>
            </a:pPr>
            <a:r>
              <a:rPr lang="et-EE" sz="2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Maal elamise päev toimub 8. korda – 19. septembril 2026 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F01B6F9D-26A5-82D4-FAFA-5617770AF909}"/>
              </a:ext>
            </a:extLst>
          </p:cNvPr>
          <p:cNvSpPr txBox="1"/>
          <p:nvPr/>
        </p:nvSpPr>
        <p:spPr>
          <a:xfrm>
            <a:off x="1981200" y="1562100"/>
            <a:ext cx="13764123" cy="754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59"/>
              </a:lnSpc>
            </a:pPr>
            <a:r>
              <a:rPr lang="et-EE" sz="261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Kronoloogiat:</a:t>
            </a:r>
          </a:p>
          <a:p>
            <a:pPr algn="l">
              <a:lnSpc>
                <a:spcPts val="3659"/>
              </a:lnSpc>
            </a:pPr>
            <a:endParaRPr lang="et-EE" sz="2614" dirty="0">
              <a:solidFill>
                <a:srgbClr val="000000"/>
              </a:solidFill>
              <a:latin typeface="+mj-lt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659"/>
              </a:lnSpc>
            </a:pPr>
            <a:r>
              <a:rPr lang="et-EE" sz="2614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31. märts	teavituskiri 2025. aastal osalenud valdadele</a:t>
            </a:r>
          </a:p>
          <a:p>
            <a:pPr algn="l">
              <a:lnSpc>
                <a:spcPts val="3659"/>
              </a:lnSpc>
            </a:pPr>
            <a:r>
              <a:rPr lang="et-EE" sz="2614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7. aprill	kutsekiri kõikidele maavaldadele</a:t>
            </a:r>
          </a:p>
          <a:p>
            <a:pPr>
              <a:lnSpc>
                <a:spcPts val="3659"/>
              </a:lnSpc>
            </a:pPr>
            <a:r>
              <a:rPr lang="et-EE" sz="2614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8. aprill	</a:t>
            </a:r>
            <a:r>
              <a:rPr lang="et-EE" sz="2614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Linnade ja Valdade päevade raames MEP teemaline töötuba</a:t>
            </a:r>
            <a:endParaRPr lang="et-EE" sz="2614" dirty="0">
              <a:solidFill>
                <a:srgbClr val="000000"/>
              </a:solidFill>
              <a:latin typeface="+mj-lt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659"/>
              </a:lnSpc>
            </a:pPr>
            <a:r>
              <a:rPr lang="et-EE" sz="2614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29. aprill	korduvkiri igale vallale eraldi</a:t>
            </a:r>
          </a:p>
          <a:p>
            <a:pPr algn="l">
              <a:lnSpc>
                <a:spcPts val="3659"/>
              </a:lnSpc>
            </a:pPr>
            <a:r>
              <a:rPr lang="et-EE" sz="2614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7. mai		lõplik otsus, et üle-eestiline MEP ikkagi tuleb</a:t>
            </a:r>
          </a:p>
          <a:p>
            <a:pPr algn="l">
              <a:lnSpc>
                <a:spcPts val="3659"/>
              </a:lnSpc>
            </a:pPr>
            <a:r>
              <a:rPr lang="et-EE" sz="2614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21. mai	esimene infoseminar veebis valdadele ja kogukondadele</a:t>
            </a:r>
          </a:p>
          <a:p>
            <a:pPr>
              <a:lnSpc>
                <a:spcPts val="3659"/>
              </a:lnSpc>
            </a:pPr>
            <a:r>
              <a:rPr lang="et-EE" sz="2614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31. mai	</a:t>
            </a:r>
            <a:r>
              <a:rPr lang="et-EE" sz="2614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tähtaeg Maal elamise päeval osalemisest teada andmiseks on maikuu lõpp.</a:t>
            </a:r>
            <a:endParaRPr lang="et-EE" sz="2614" dirty="0">
              <a:solidFill>
                <a:srgbClr val="000000"/>
              </a:solidFill>
              <a:latin typeface="+mj-lt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659"/>
              </a:lnSpc>
            </a:pPr>
            <a:r>
              <a:rPr lang="et-EE" sz="2614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18. juuni	teine infoseminar valdadele ja kogukondadele – teemaks kommunikatsioon</a:t>
            </a:r>
          </a:p>
          <a:p>
            <a:pPr algn="l">
              <a:lnSpc>
                <a:spcPts val="3659"/>
              </a:lnSpc>
            </a:pPr>
            <a:r>
              <a:rPr lang="et-EE" sz="2614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6. august	kolmas </a:t>
            </a:r>
            <a:r>
              <a:rPr lang="et-EE" sz="2614" dirty="0" err="1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infovebinar</a:t>
            </a:r>
            <a:r>
              <a:rPr lang="et-EE" sz="2614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 valdadele ja kogukondadele kell 10</a:t>
            </a:r>
          </a:p>
          <a:p>
            <a:pPr algn="l">
              <a:lnSpc>
                <a:spcPts val="3659"/>
              </a:lnSpc>
            </a:pPr>
            <a:r>
              <a:rPr lang="et-EE" sz="2614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21. august	tähtaeg, mil kõik külastuskohad ja programmid on kantud külastuskaardile</a:t>
            </a:r>
          </a:p>
          <a:p>
            <a:pPr algn="l">
              <a:lnSpc>
                <a:spcPts val="3659"/>
              </a:lnSpc>
            </a:pPr>
            <a:endParaRPr lang="et-EE" sz="2614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659"/>
              </a:lnSpc>
            </a:pPr>
            <a:endParaRPr lang="et-EE" sz="2614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659"/>
              </a:lnSpc>
            </a:pPr>
            <a:endParaRPr lang="en-US" sz="2614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519"/>
              </a:lnSpc>
              <a:spcBef>
                <a:spcPct val="0"/>
              </a:spcBef>
            </a:pPr>
            <a:endParaRPr lang="en-US" sz="2614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756043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758132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3" name="TextBox 3"/>
          <p:cNvSpPr txBox="1"/>
          <p:nvPr/>
        </p:nvSpPr>
        <p:spPr>
          <a:xfrm>
            <a:off x="2068013" y="1224494"/>
            <a:ext cx="12958595" cy="419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9"/>
              </a:lnSpc>
              <a:spcBef>
                <a:spcPct val="0"/>
              </a:spcBef>
            </a:pPr>
            <a:r>
              <a:rPr lang="et-EE" sz="251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Osalevad vallad (seisuga 18.06.2026), kokku 24:</a:t>
            </a:r>
            <a:endParaRPr lang="en-US" sz="2514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068013" y="1980801"/>
            <a:ext cx="6466387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t-EE" sz="2800" dirty="0"/>
              <a:t>Harjumaalt</a:t>
            </a:r>
          </a:p>
          <a:p>
            <a:r>
              <a:rPr lang="et-EE" sz="2800" dirty="0"/>
              <a:t>Ida-Virumaalt</a:t>
            </a:r>
          </a:p>
          <a:p>
            <a:r>
              <a:rPr lang="et-EE" sz="2800" dirty="0"/>
              <a:t>Jõgevamaalt</a:t>
            </a:r>
          </a:p>
          <a:p>
            <a:r>
              <a:rPr lang="et-EE" sz="2800" dirty="0"/>
              <a:t>Järvamaalt</a:t>
            </a:r>
          </a:p>
          <a:p>
            <a:r>
              <a:rPr lang="et-EE" sz="2800" dirty="0"/>
              <a:t>Läänemaalt</a:t>
            </a:r>
          </a:p>
          <a:p>
            <a:r>
              <a:rPr lang="et-EE" sz="2800" dirty="0"/>
              <a:t>Lääne-Virumaalt</a:t>
            </a:r>
          </a:p>
          <a:p>
            <a:r>
              <a:rPr lang="et-EE" sz="2800" dirty="0"/>
              <a:t>Pärnumaalt</a:t>
            </a:r>
          </a:p>
          <a:p>
            <a:endParaRPr lang="et-EE" sz="2800" dirty="0"/>
          </a:p>
          <a:p>
            <a:r>
              <a:rPr lang="et-EE" sz="2800" dirty="0"/>
              <a:t>Raplamaalt</a:t>
            </a:r>
          </a:p>
          <a:p>
            <a:r>
              <a:rPr lang="et-EE" sz="2800" dirty="0"/>
              <a:t>Tartumaalt</a:t>
            </a:r>
          </a:p>
          <a:p>
            <a:r>
              <a:rPr lang="et-EE" sz="2800" dirty="0"/>
              <a:t>Viljandimaalt</a:t>
            </a:r>
          </a:p>
          <a:p>
            <a:r>
              <a:rPr lang="et-EE" sz="2800" dirty="0"/>
              <a:t>Võrumaalt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79A909-F0B5-2B96-168F-C934E2E9EFEF}"/>
              </a:ext>
            </a:extLst>
          </p:cNvPr>
          <p:cNvSpPr txBox="1"/>
          <p:nvPr/>
        </p:nvSpPr>
        <p:spPr>
          <a:xfrm>
            <a:off x="4648200" y="1980800"/>
            <a:ext cx="11353800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t-EE" sz="2800" b="1" dirty="0"/>
              <a:t>Lääne-Harju</a:t>
            </a:r>
            <a:r>
              <a:rPr lang="et-EE" sz="2800" dirty="0"/>
              <a:t> vald ja </a:t>
            </a:r>
            <a:r>
              <a:rPr lang="et-EE" sz="2800" b="1" dirty="0"/>
              <a:t>Jõelähtme</a:t>
            </a:r>
            <a:r>
              <a:rPr lang="et-EE" sz="2800" dirty="0"/>
              <a:t> vald</a:t>
            </a:r>
          </a:p>
          <a:p>
            <a:r>
              <a:rPr lang="et-EE" sz="2800" b="1" dirty="0"/>
              <a:t>Lüganuse</a:t>
            </a:r>
            <a:r>
              <a:rPr lang="et-EE" sz="2800" dirty="0"/>
              <a:t> vald ja </a:t>
            </a:r>
            <a:r>
              <a:rPr lang="et-EE" sz="2800" b="1" dirty="0"/>
              <a:t>Alutaguse valla Illuka</a:t>
            </a:r>
            <a:r>
              <a:rPr lang="et-EE" sz="2800" dirty="0"/>
              <a:t> piirkond</a:t>
            </a:r>
          </a:p>
          <a:p>
            <a:r>
              <a:rPr lang="et-EE" sz="2800" b="1" dirty="0"/>
              <a:t>Jõgeva </a:t>
            </a:r>
            <a:r>
              <a:rPr lang="et-EE" sz="2800" dirty="0"/>
              <a:t>vald ja </a:t>
            </a:r>
            <a:r>
              <a:rPr lang="et-EE" sz="2800" b="1" dirty="0"/>
              <a:t>Mustvee </a:t>
            </a:r>
            <a:r>
              <a:rPr lang="et-EE" sz="2800" dirty="0"/>
              <a:t>vald </a:t>
            </a:r>
          </a:p>
          <a:p>
            <a:r>
              <a:rPr lang="et-EE" sz="2800" b="1" dirty="0"/>
              <a:t>Järva </a:t>
            </a:r>
            <a:r>
              <a:rPr lang="et-EE" sz="2800" dirty="0"/>
              <a:t>vald</a:t>
            </a:r>
          </a:p>
          <a:p>
            <a:r>
              <a:rPr lang="et-EE" sz="2800" b="1" dirty="0"/>
              <a:t>Haapsalu </a:t>
            </a:r>
            <a:r>
              <a:rPr lang="et-EE" sz="2800" dirty="0"/>
              <a:t>linna maapiirkond ja </a:t>
            </a:r>
            <a:r>
              <a:rPr lang="et-EE" sz="2800" b="1" dirty="0"/>
              <a:t>Lääne-Nigula </a:t>
            </a:r>
            <a:r>
              <a:rPr lang="et-EE" sz="2800" dirty="0"/>
              <a:t>vald</a:t>
            </a:r>
          </a:p>
          <a:p>
            <a:r>
              <a:rPr lang="et-EE" sz="2800" b="1" dirty="0"/>
              <a:t>Rakvere </a:t>
            </a:r>
            <a:r>
              <a:rPr lang="et-EE" sz="2800" dirty="0"/>
              <a:t>vald, </a:t>
            </a:r>
            <a:r>
              <a:rPr lang="et-EE" sz="2800" b="1" dirty="0"/>
              <a:t>Tapa vald – </a:t>
            </a:r>
            <a:r>
              <a:rPr lang="et-EE" sz="2800" b="1" dirty="0" err="1"/>
              <a:t>Linnape</a:t>
            </a:r>
            <a:r>
              <a:rPr lang="et-EE" sz="2800" b="1" dirty="0"/>
              <a:t> </a:t>
            </a:r>
            <a:r>
              <a:rPr lang="et-EE" sz="2800" dirty="0"/>
              <a:t>küla selts, </a:t>
            </a:r>
            <a:r>
              <a:rPr lang="et-EE" sz="2800" b="1" dirty="0"/>
              <a:t>Haljala vald</a:t>
            </a:r>
            <a:r>
              <a:rPr lang="et-EE" sz="2800" dirty="0"/>
              <a:t>, sh</a:t>
            </a:r>
            <a:r>
              <a:rPr lang="et-EE" sz="2800" b="1" dirty="0"/>
              <a:t> </a:t>
            </a:r>
            <a:r>
              <a:rPr lang="et-EE" sz="2800" b="1" dirty="0" err="1"/>
              <a:t>Võle</a:t>
            </a:r>
            <a:r>
              <a:rPr lang="et-EE" sz="2800" b="1" dirty="0"/>
              <a:t> </a:t>
            </a:r>
            <a:r>
              <a:rPr lang="et-EE" sz="2800" dirty="0"/>
              <a:t>küla</a:t>
            </a:r>
          </a:p>
          <a:p>
            <a:r>
              <a:rPr lang="et-EE" sz="2800" b="1" dirty="0"/>
              <a:t>Häädemeeste </a:t>
            </a:r>
            <a:r>
              <a:rPr lang="et-EE" sz="2800" dirty="0"/>
              <a:t>vald, </a:t>
            </a:r>
            <a:r>
              <a:rPr lang="et-EE" sz="2800" b="1" dirty="0"/>
              <a:t>Lääneranna </a:t>
            </a:r>
            <a:r>
              <a:rPr lang="et-EE" sz="2800" dirty="0"/>
              <a:t>vald, </a:t>
            </a:r>
            <a:r>
              <a:rPr lang="et-EE" sz="2800" b="1" dirty="0"/>
              <a:t>Põhja-Pärnumaa </a:t>
            </a:r>
            <a:r>
              <a:rPr lang="et-EE" sz="2800" dirty="0"/>
              <a:t>vald, </a:t>
            </a:r>
            <a:r>
              <a:rPr lang="et-EE" sz="2800" b="1" dirty="0"/>
              <a:t>Saarde </a:t>
            </a:r>
            <a:r>
              <a:rPr lang="et-EE" sz="2800" dirty="0"/>
              <a:t>vald, Pärnu linn (</a:t>
            </a:r>
            <a:r>
              <a:rPr lang="et-EE" sz="2800" b="1" dirty="0"/>
              <a:t>Audru</a:t>
            </a:r>
            <a:r>
              <a:rPr lang="et-EE" sz="2800" dirty="0"/>
              <a:t> osavald ja </a:t>
            </a:r>
            <a:r>
              <a:rPr lang="et-EE" sz="2800" b="1" dirty="0"/>
              <a:t>Tõstamaa </a:t>
            </a:r>
            <a:r>
              <a:rPr lang="et-EE" sz="2800" dirty="0"/>
              <a:t>osavald)</a:t>
            </a:r>
          </a:p>
          <a:p>
            <a:r>
              <a:rPr lang="et-EE" sz="2800" b="1" dirty="0"/>
              <a:t>Kohila </a:t>
            </a:r>
            <a:r>
              <a:rPr lang="et-EE" sz="2800" dirty="0"/>
              <a:t>vald, </a:t>
            </a:r>
            <a:r>
              <a:rPr lang="et-EE" sz="2800" b="1" dirty="0"/>
              <a:t>Rapla </a:t>
            </a:r>
            <a:r>
              <a:rPr lang="et-EE" sz="2800" dirty="0"/>
              <a:t>vald ja </a:t>
            </a:r>
            <a:r>
              <a:rPr lang="et-EE" sz="2800" b="1" dirty="0"/>
              <a:t>Kehtna </a:t>
            </a:r>
            <a:r>
              <a:rPr lang="et-EE" sz="2800" dirty="0"/>
              <a:t>vald</a:t>
            </a:r>
          </a:p>
          <a:p>
            <a:r>
              <a:rPr lang="et-EE" sz="2800" b="1" dirty="0"/>
              <a:t>Nõo </a:t>
            </a:r>
            <a:r>
              <a:rPr lang="et-EE" sz="2800" dirty="0"/>
              <a:t>vald</a:t>
            </a:r>
          </a:p>
          <a:p>
            <a:r>
              <a:rPr lang="et-EE" sz="2800" b="1" dirty="0"/>
              <a:t>Mulgi </a:t>
            </a:r>
            <a:r>
              <a:rPr lang="et-EE" sz="2800" dirty="0"/>
              <a:t>vald ja </a:t>
            </a:r>
            <a:r>
              <a:rPr lang="et-EE" sz="2800" b="1" dirty="0"/>
              <a:t>Põhja-Sakala </a:t>
            </a:r>
            <a:r>
              <a:rPr lang="et-EE" sz="2800" dirty="0"/>
              <a:t>vald</a:t>
            </a:r>
          </a:p>
          <a:p>
            <a:r>
              <a:rPr lang="et-EE" sz="2800" b="1" dirty="0"/>
              <a:t>Setomaa </a:t>
            </a:r>
            <a:r>
              <a:rPr lang="et-EE" sz="2800" dirty="0"/>
              <a:t>vald – </a:t>
            </a:r>
            <a:r>
              <a:rPr lang="et-EE" sz="2800" dirty="0" err="1"/>
              <a:t>Saabolda</a:t>
            </a:r>
            <a:r>
              <a:rPr lang="et-EE" sz="2800" dirty="0"/>
              <a:t> ja </a:t>
            </a:r>
            <a:r>
              <a:rPr lang="et-EE" sz="2800" dirty="0" err="1"/>
              <a:t>Kundruse</a:t>
            </a:r>
            <a:r>
              <a:rPr lang="et-EE" sz="2800" dirty="0"/>
              <a:t> külad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078E2-B776-AE2D-87F8-7E029F742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>
            <a:extLst>
              <a:ext uri="{FF2B5EF4-FFF2-40B4-BE49-F238E27FC236}">
                <a16:creationId xmlns:a16="http://schemas.microsoft.com/office/drawing/2014/main" id="{8A9ECA2D-AFF1-1A12-FBDA-601F851F5D98}"/>
              </a:ext>
            </a:extLst>
          </p:cNvPr>
          <p:cNvSpPr txBox="1"/>
          <p:nvPr/>
        </p:nvSpPr>
        <p:spPr>
          <a:xfrm>
            <a:off x="1828799" y="800100"/>
            <a:ext cx="14630401" cy="2321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59"/>
              </a:lnSpc>
            </a:pPr>
            <a:r>
              <a:rPr lang="et-EE" sz="2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KÜLASTUSKAART</a:t>
            </a:r>
            <a:endParaRPr lang="et-EE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 Bold"/>
            </a:endParaRPr>
          </a:p>
          <a:p>
            <a:pPr>
              <a:lnSpc>
                <a:spcPts val="3659"/>
              </a:lnSpc>
            </a:pPr>
            <a:r>
              <a:rPr lang="et-EE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Kõik avatud punktid tulevad külastuskaardile </a:t>
            </a:r>
            <a:r>
              <a:rPr lang="et-EE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  <a:hlinkClick r:id="rId2"/>
              </a:rPr>
              <a:t>https://maalelamisepaev.ee/kulastuskaart/</a:t>
            </a:r>
            <a:r>
              <a:rPr lang="et-EE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</a:p>
          <a:p>
            <a:pPr>
              <a:lnSpc>
                <a:spcPts val="3659"/>
              </a:lnSpc>
            </a:pPr>
            <a:r>
              <a:rPr lang="et-EE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Selleks tuleb iga punkti kohta täita registreerimisleht </a:t>
            </a:r>
            <a:r>
              <a:rPr lang="et-EE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  <a:hlinkClick r:id="rId3"/>
              </a:rPr>
              <a:t>https://maalelamisepaev.ee/vallale/registreerimisleht/</a:t>
            </a:r>
            <a:r>
              <a:rPr lang="et-EE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endParaRPr lang="en-US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519"/>
              </a:lnSpc>
              <a:spcBef>
                <a:spcPct val="0"/>
              </a:spcBef>
            </a:pPr>
            <a:endParaRPr lang="en-US" sz="2614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EC65C7-69CE-FE2B-7ACD-B4CFC6D8D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862824"/>
            <a:ext cx="13130437" cy="7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242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1788</TotalTime>
  <Words>901</Words>
  <Application>Microsoft Office PowerPoint</Application>
  <PresentationFormat>Custom</PresentationFormat>
  <Paragraphs>118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Open Sans</vt:lpstr>
      <vt:lpstr>Calibri</vt:lpstr>
      <vt:lpstr>Open Sans Bold</vt:lpstr>
      <vt:lpstr>Arial</vt:lpstr>
      <vt:lpstr>Livvic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Teie lõigu tekst</dc:title>
  <dc:creator>Reve Lambur</dc:creator>
  <cp:lastModifiedBy>Reve Lambur</cp:lastModifiedBy>
  <cp:revision>13</cp:revision>
  <dcterms:created xsi:type="dcterms:W3CDTF">2006-08-16T00:00:00Z</dcterms:created>
  <dcterms:modified xsi:type="dcterms:W3CDTF">2026-06-18T08:03:00Z</dcterms:modified>
  <dc:identifier>DAHGLad-5Ok</dc:identifier>
</cp:coreProperties>
</file>