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637" r:id="rId6"/>
    <p:sldId id="667" r:id="rId7"/>
    <p:sldId id="701" r:id="rId8"/>
    <p:sldId id="702" r:id="rId9"/>
    <p:sldId id="704" r:id="rId10"/>
    <p:sldId id="705" r:id="rId11"/>
    <p:sldId id="706" r:id="rId12"/>
    <p:sldId id="695" r:id="rId13"/>
    <p:sldId id="696" r:id="rId14"/>
    <p:sldId id="697" r:id="rId15"/>
    <p:sldId id="708" r:id="rId16"/>
    <p:sldId id="709" r:id="rId17"/>
    <p:sldId id="710" r:id="rId18"/>
    <p:sldId id="700" r:id="rId19"/>
    <p:sldId id="698" r:id="rId20"/>
    <p:sldId id="699" r:id="rId21"/>
    <p:sldId id="280" r:id="rId22"/>
  </p:sldIdLst>
  <p:sldSz cx="12152313" cy="6832600"/>
  <p:notesSz cx="6858000" cy="9144000"/>
  <p:defaultTextStyle>
    <a:defPPr>
      <a:defRPr lang="et-EE"/>
    </a:defPPr>
    <a:lvl1pPr marL="0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7482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4963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2445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29927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37408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44890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52371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59853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38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B5"/>
    <a:srgbClr val="007BD1"/>
    <a:srgbClr val="0064B9"/>
    <a:srgbClr val="4F81BD"/>
    <a:srgbClr val="003087"/>
    <a:srgbClr val="89B0D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84" y="306"/>
      </p:cViewPr>
      <p:guideLst>
        <p:guide orient="horz" pos="2152"/>
        <p:guide pos="38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 Aunapuu-Lents - SOM" userId="884b3207-87f1-4fc3-9a7e-8103f1d6c186" providerId="ADAL" clId="{58A80C85-60A6-49A1-9124-ED4AEE1E40B6}"/>
    <pc:docChg chg="delSld modSld">
      <pc:chgData name="Vivia Aunapuu-Lents - SOM" userId="884b3207-87f1-4fc3-9a7e-8103f1d6c186" providerId="ADAL" clId="{58A80C85-60A6-49A1-9124-ED4AEE1E40B6}" dt="2026-10-05T13:04:04.150" v="6" actId="2696"/>
      <pc:docMkLst>
        <pc:docMk/>
      </pc:docMkLst>
      <pc:sldChg chg="modSp mod">
        <pc:chgData name="Vivia Aunapuu-Lents - SOM" userId="884b3207-87f1-4fc3-9a7e-8103f1d6c186" providerId="ADAL" clId="{58A80C85-60A6-49A1-9124-ED4AEE1E40B6}" dt="2026-10-05T13:03:43.602" v="5" actId="6549"/>
        <pc:sldMkLst>
          <pc:docMk/>
          <pc:sldMk cId="1143384786" sldId="637"/>
        </pc:sldMkLst>
        <pc:spChg chg="mod">
          <ac:chgData name="Vivia Aunapuu-Lents - SOM" userId="884b3207-87f1-4fc3-9a7e-8103f1d6c186" providerId="ADAL" clId="{58A80C85-60A6-49A1-9124-ED4AEE1E40B6}" dt="2026-10-05T13:03:43.602" v="5" actId="6549"/>
          <ac:spMkLst>
            <pc:docMk/>
            <pc:sldMk cId="1143384786" sldId="637"/>
            <ac:spMk id="3" creationId="{556B2F76-7580-1049-B71B-9568A2DDF754}"/>
          </ac:spMkLst>
        </pc:spChg>
      </pc:sldChg>
      <pc:sldChg chg="del">
        <pc:chgData name="Vivia Aunapuu-Lents - SOM" userId="884b3207-87f1-4fc3-9a7e-8103f1d6c186" providerId="ADAL" clId="{58A80C85-60A6-49A1-9124-ED4AEE1E40B6}" dt="2026-10-05T13:04:04.150" v="6" actId="2696"/>
        <pc:sldMkLst>
          <pc:docMk/>
          <pc:sldMk cId="1659461654" sldId="69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11DD8-E7A9-4B7F-924E-249F3EBED262}" type="datetimeFigureOut">
              <a:rPr lang="et-EE" smtClean="0"/>
              <a:t>05.10.2026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484B2-7D45-46A9-AA10-C2234E88C9BE}" type="slidenum">
              <a:rPr lang="et-EE" smtClean="0"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</a:t>
            </a:fld>
            <a:endParaRPr lang="et-E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>
              <a:solidFill>
                <a:srgbClr val="FF0000"/>
              </a:solidFill>
            </a:endParaRPr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67992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734C7-CBB4-66FF-5497-5A1A80375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6597C38E-100B-A702-A642-788297E0D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2B20BC48-2108-306F-9087-EEE524956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19B5D195-8F1B-3509-3F2F-E533FF2A2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26546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98DED-D5EE-6FA7-B5FF-EC207F19D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A3F734F3-F5C8-648E-616E-806271E805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343CCDB7-0489-62B8-8259-6367327D62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>
              <a:solidFill>
                <a:srgbClr val="FF0000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E12E9AB5-9CEC-8206-041A-AA4DC91F8E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93704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8CB3A-71C4-0757-3754-9C7656F7F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BE552C40-8170-4F4C-FA7D-14C3DDDC6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4249CC68-0D2A-E647-1813-956EAD3C9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>
              <a:solidFill>
                <a:srgbClr val="FF0000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F3C6454-CB90-626F-BAB1-825CC1B401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27975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352B8-E37D-D611-43F7-DF82054F2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35CFA28C-7C29-F9C6-371F-7E99ECCC7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208F63A7-CB3D-55C1-5729-445EA906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>
              <a:solidFill>
                <a:srgbClr val="FF0000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7B72A44-EBD9-6814-4EE1-D34D61321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50623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CCABC-64E2-DDB9-364F-159B94131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2D725BDB-8246-8938-3098-B7BC1D4AD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A6EA3FCD-5686-9FF6-E02B-481B41A7B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>
              <a:solidFill>
                <a:srgbClr val="FF0000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2DB15A01-D57B-5FCD-707B-8F35D43E0D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64655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6279E-CB01-1279-1A18-B9894973E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A945A50D-D659-9F85-8B72-32B17E93CA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0295D25C-2EAA-EDF9-8162-DDEAEC8B34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>
              <a:solidFill>
                <a:srgbClr val="FF0000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B0967389-EF14-4704-5330-F516DA6CB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20417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A4709-62F9-4503-FC88-962093846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4EE713BB-E418-37CB-89D4-27F197C33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6149C110-4B2F-61C1-3282-93B16FF09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>
              <a:solidFill>
                <a:srgbClr val="FF0000"/>
              </a:solidFill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80D71C45-4028-4331-F02F-E47CED45CD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20777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93279-9146-4BF2-699C-2584B07FE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E0B1A72D-3193-25FD-5297-F7757CA720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75AA152E-63AF-5CD6-EFD2-186DE2529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21128AE5-B564-2EDD-15F7-608EFF2D7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47741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54B17-C0F2-3F23-AF28-EE224C6A1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024746A2-1547-B3DA-8CDF-85DD2E5AD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EDD683BF-E46C-316B-EDAC-B4BF2E855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AE77468-272E-6C52-E6BD-762285CF87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97505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B3063-E2EE-7A15-D04F-903990F08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189918B7-E650-7EB5-CD23-668AFB4221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9FB61C5B-76BA-4359-A14F-AF2CD0492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B42411C9-F456-9BF8-E6B6-32012711FA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27190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3840B-692C-31CD-32B2-9FDC99372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261D01E0-ABD1-6D66-2246-CF8F0170D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F20F8258-F5BA-DA06-822C-C3D94AD85E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C27231BE-513C-CE9D-B1E6-9DECA4A23F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9023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7FA9E-5424-6068-1C68-5837FC713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9F80B825-3799-A2A1-3371-03FF85BE04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3195FA8B-0DE0-8649-DF6D-3C74CCB76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E990876D-AF10-7932-D23A-C6A773ED2A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691709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F070E-9612-058A-DBCE-54B92BEAA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C5A1872C-5E7A-82C4-7055-636115562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9A97BC29-3693-474E-BCFD-5494A63BC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87C3C80-FFCB-03A1-8B7E-4A2521FBE4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67295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4BB24-B8DF-D996-193C-F7CAC50BD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8DA6A994-B422-4B47-2FAF-3A541838D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365EA546-E190-3AB9-0C76-B49A5739C4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A952836-342F-06C7-CCAF-03374906A4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685728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9491F-5B2A-5D4E-D802-1864E3492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848E819D-73B9-2CC1-AB06-CE412067E1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029720E9-EE01-E5D1-1994-B3DE98A2F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CB47C93B-8828-B9A5-CFFB-441F3CB4B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87141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46151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B28BD73D-9C53-4150-8D0B-1118E835BA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D5CE5D63-C474-4283-989A-E5109F9AF3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8D790BB4-2170-4B8B-8DB3-B8484BF5DB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3B305878-C1A1-437F-905E-0081986338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50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  <a:ln>
            <a:noFill/>
          </a:ln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1"/>
          <a:stretch/>
        </p:blipFill>
        <p:spPr>
          <a:xfrm>
            <a:off x="7880400" y="968028"/>
            <a:ext cx="4316436" cy="5904656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B64AD0AA-9ED7-4E6D-B193-B7F6A447BB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7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1">
    <p:bg>
      <p:bgPr>
        <a:solidFill>
          <a:srgbClr val="006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2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5246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86978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4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77735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616" y="273621"/>
            <a:ext cx="11328416" cy="1138767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64B9"/>
                </a:solidFill>
              </a:defRPr>
            </a:lvl1pPr>
          </a:lstStyle>
          <a:p>
            <a:r>
              <a:rPr lang="et-EE"/>
              <a:t>Lühikese loeteluga võib kasutada ikoone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24478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1">
    <p:bg>
      <p:bgPr>
        <a:solidFill>
          <a:srgbClr val="006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440160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21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2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368152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368152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147537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4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512168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290035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59" b="-114"/>
          <a:stretch/>
        </p:blipFill>
        <p:spPr>
          <a:xfrm>
            <a:off x="7880400" y="-40084"/>
            <a:ext cx="4316436" cy="6912768"/>
          </a:xfrm>
          <a:prstGeom prst="rect">
            <a:avLst/>
          </a:prstGeom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440160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 </a:t>
            </a:r>
          </a:p>
        </p:txBody>
      </p:sp>
    </p:spTree>
    <p:extLst>
      <p:ext uri="{BB962C8B-B14F-4D97-AF65-F5344CB8AC3E}">
        <p14:creationId xmlns:p14="http://schemas.microsoft.com/office/powerpoint/2010/main" val="644924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6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52313" cy="6832600"/>
          </a:xfrm>
          <a:prstGeom prst="rect">
            <a:avLst/>
          </a:prstGeom>
          <a:solidFill>
            <a:srgbClr val="003087">
              <a:alpha val="63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9532700" cy="1368152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Vaheslaidide taustaks võib kasutada </a:t>
            </a:r>
            <a:br>
              <a:rPr lang="et-EE"/>
            </a:br>
            <a:r>
              <a:rPr lang="et-EE"/>
              <a:t>temaatilisi koloreeritud fotosid</a:t>
            </a:r>
          </a:p>
        </p:txBody>
      </p:sp>
    </p:spTree>
    <p:extLst>
      <p:ext uri="{BB962C8B-B14F-4D97-AF65-F5344CB8AC3E}">
        <p14:creationId xmlns:p14="http://schemas.microsoft.com/office/powerpoint/2010/main" val="4126994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Vaheslaid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152313" cy="6724316"/>
          </a:xfrm>
        </p:spPr>
        <p:txBody>
          <a:bodyPr/>
          <a:lstStyle>
            <a:lvl1pPr marL="0" indent="0">
              <a:buNone/>
              <a:defRPr sz="4300"/>
            </a:lvl1pPr>
            <a:lvl2pPr marL="607482" indent="0">
              <a:buNone/>
              <a:defRPr sz="3700"/>
            </a:lvl2pPr>
            <a:lvl3pPr marL="1214963" indent="0">
              <a:buNone/>
              <a:defRPr sz="3200"/>
            </a:lvl3pPr>
            <a:lvl4pPr marL="1822445" indent="0">
              <a:buNone/>
              <a:defRPr sz="2700"/>
            </a:lvl4pPr>
            <a:lvl5pPr marL="2429927" indent="0">
              <a:buNone/>
              <a:defRPr sz="2700"/>
            </a:lvl5pPr>
            <a:lvl6pPr marL="3037408" indent="0">
              <a:buNone/>
              <a:defRPr sz="2700"/>
            </a:lvl6pPr>
            <a:lvl7pPr marL="3644890" indent="0">
              <a:buNone/>
              <a:defRPr sz="2700"/>
            </a:lvl7pPr>
            <a:lvl8pPr marL="4252371" indent="0">
              <a:buNone/>
              <a:defRPr sz="2700"/>
            </a:lvl8pPr>
            <a:lvl9pPr marL="4859853" indent="0">
              <a:buNone/>
              <a:defRPr sz="2700"/>
            </a:lvl9pPr>
          </a:lstStyle>
          <a:p>
            <a:r>
              <a:rPr lang="et-EE"/>
              <a:t>Pildi lisamiseks klõpsake ikooni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49064" y="1760116"/>
            <a:ext cx="9235604" cy="1572752"/>
          </a:xfrm>
        </p:spPr>
        <p:txBody>
          <a:bodyPr anchor="b">
            <a:noAutofit/>
          </a:bodyPr>
          <a:lstStyle>
            <a:lvl1pPr algn="l">
              <a:defRPr sz="4800" b="0">
                <a:solidFill>
                  <a:srgbClr val="006EB5"/>
                </a:solidFill>
              </a:defRPr>
            </a:lvl1pPr>
          </a:lstStyle>
          <a:p>
            <a:r>
              <a:rPr lang="et-EE"/>
              <a:t>Vaheslaidide taustaks võib kasutada temaatilisi koloreeritud fotosid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449064" y="3332867"/>
            <a:ext cx="9235604" cy="80188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607482" indent="0">
              <a:buNone/>
              <a:defRPr sz="1600"/>
            </a:lvl2pPr>
            <a:lvl3pPr marL="1214963" indent="0">
              <a:buNone/>
              <a:defRPr sz="1300"/>
            </a:lvl3pPr>
            <a:lvl4pPr marL="1822445" indent="0">
              <a:buNone/>
              <a:defRPr sz="1200"/>
            </a:lvl4pPr>
            <a:lvl5pPr marL="2429927" indent="0">
              <a:buNone/>
              <a:defRPr sz="1200"/>
            </a:lvl5pPr>
            <a:lvl6pPr marL="3037408" indent="0">
              <a:buNone/>
              <a:defRPr sz="1200"/>
            </a:lvl6pPr>
            <a:lvl7pPr marL="3644890" indent="0">
              <a:buNone/>
              <a:defRPr sz="1200"/>
            </a:lvl7pPr>
            <a:lvl8pPr marL="4252371" indent="0">
              <a:buNone/>
              <a:defRPr sz="1200"/>
            </a:lvl8pPr>
            <a:lvl9pPr marL="4859853" indent="0">
              <a:buNone/>
              <a:defRPr sz="1200"/>
            </a:lvl9pPr>
          </a:lstStyle>
          <a:p>
            <a:r>
              <a:rPr lang="et-EE"/>
              <a:t>Vaheslaide võib kasutada ka ühe mõtte või idee rõhutamiseks!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Esitlusslaidide</a:t>
            </a:r>
            <a:r>
              <a:rPr lang="en-US"/>
              <a:t> </a:t>
            </a:r>
            <a:r>
              <a:rPr lang="en-US" err="1"/>
              <a:t>kujundamine</a:t>
            </a:r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614" y="1594275"/>
            <a:ext cx="10937083" cy="4735800"/>
          </a:xfrm>
        </p:spPr>
        <p:txBody>
          <a:bodyPr/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 baseline="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err="1"/>
              <a:t>Lähtuda</a:t>
            </a:r>
            <a:r>
              <a:rPr lang="en-US"/>
              <a:t> </a:t>
            </a:r>
            <a:r>
              <a:rPr lang="en-US" err="1"/>
              <a:t>stiiliraamatust</a:t>
            </a:r>
            <a:endParaRPr lang="en-US"/>
          </a:p>
          <a:p>
            <a:pPr lvl="1"/>
            <a:r>
              <a:rPr lang="en-US"/>
              <a:t>Font </a:t>
            </a:r>
            <a:r>
              <a:rPr lang="en-US" err="1"/>
              <a:t>Roboto</a:t>
            </a:r>
            <a:r>
              <a:rPr lang="en-US"/>
              <a:t> Condensed</a:t>
            </a:r>
            <a:r>
              <a:rPr lang="et-EE"/>
              <a:t> või </a:t>
            </a:r>
            <a:r>
              <a:rPr lang="et-EE" err="1"/>
              <a:t>Arial</a:t>
            </a:r>
            <a:r>
              <a:rPr lang="et-EE"/>
              <a:t> </a:t>
            </a:r>
            <a:r>
              <a:rPr lang="et-EE" err="1"/>
              <a:t>Narrow</a:t>
            </a:r>
            <a:endParaRPr lang="en-US"/>
          </a:p>
          <a:p>
            <a:pPr lvl="3"/>
            <a:r>
              <a:rPr lang="en-US" err="1"/>
              <a:t>Pealkirjad</a:t>
            </a:r>
            <a:r>
              <a:rPr lang="en-US"/>
              <a:t> on 48pt Light, </a:t>
            </a:r>
            <a:r>
              <a:rPr lang="en-US" err="1"/>
              <a:t>sisutekstid</a:t>
            </a:r>
            <a:r>
              <a:rPr lang="en-US"/>
              <a:t> 24pt </a:t>
            </a:r>
            <a:r>
              <a:rPr lang="en-US" err="1"/>
              <a:t>või</a:t>
            </a:r>
            <a:r>
              <a:rPr lang="en-US"/>
              <a:t> 18 </a:t>
            </a:r>
            <a:r>
              <a:rPr lang="en-US" err="1"/>
              <a:t>pt</a:t>
            </a:r>
            <a:endParaRPr lang="en-US"/>
          </a:p>
          <a:p>
            <a:pPr lvl="4"/>
            <a:r>
              <a:rPr lang="en-US" err="1"/>
              <a:t>Igale</a:t>
            </a:r>
            <a:r>
              <a:rPr lang="en-US"/>
              <a:t> </a:t>
            </a:r>
            <a:r>
              <a:rPr lang="en-US" err="1"/>
              <a:t>slaidile</a:t>
            </a:r>
            <a:r>
              <a:rPr lang="en-US"/>
              <a:t> </a:t>
            </a:r>
            <a:r>
              <a:rPr lang="en-US" err="1"/>
              <a:t>paigutada</a:t>
            </a:r>
            <a:r>
              <a:rPr lang="en-US"/>
              <a:t> </a:t>
            </a:r>
            <a:r>
              <a:rPr lang="en-US" err="1"/>
              <a:t>mõõdukas</a:t>
            </a:r>
            <a:r>
              <a:rPr lang="en-US"/>
              <a:t> </a:t>
            </a:r>
            <a:r>
              <a:rPr lang="en-US" err="1"/>
              <a:t>kogus</a:t>
            </a:r>
            <a:r>
              <a:rPr lang="en-US"/>
              <a:t> </a:t>
            </a:r>
            <a:r>
              <a:rPr lang="en-US" err="1"/>
              <a:t>infot</a:t>
            </a:r>
            <a:endParaRPr lang="et-EE"/>
          </a:p>
        </p:txBody>
      </p:sp>
      <p:sp>
        <p:nvSpPr>
          <p:cNvPr id="7" name="TextBox 6"/>
          <p:cNvSpPr txBox="1"/>
          <p:nvPr userDrawn="1"/>
        </p:nvSpPr>
        <p:spPr>
          <a:xfrm rot="-54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2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615" y="1594275"/>
            <a:ext cx="5367272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189485" y="1605263"/>
            <a:ext cx="5367272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2B2BE6-ADBD-BEE0-CD45-DE157BA2433C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kolme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  <a:endParaRPr lang="et-EE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4322912" y="1581745"/>
            <a:ext cx="3524325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6" hasCustomPrompt="1"/>
          </p:nvPr>
        </p:nvSpPr>
        <p:spPr>
          <a:xfrm>
            <a:off x="8020373" y="1594275"/>
            <a:ext cx="3524325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sz="half" idx="17" hasCustomPrompt="1"/>
          </p:nvPr>
        </p:nvSpPr>
        <p:spPr>
          <a:xfrm>
            <a:off x="607616" y="1591541"/>
            <a:ext cx="3524325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02E30-BC4F-96CD-580A-4B6117E7E00D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  <p:extLst>
      <p:ext uri="{BB962C8B-B14F-4D97-AF65-F5344CB8AC3E}">
        <p14:creationId xmlns:p14="http://schemas.microsoft.com/office/powerpoint/2010/main" val="3258377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-1" y="1412388"/>
            <a:ext cx="12152313" cy="542021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FCAE8E-E078-8629-1204-22E19D91423F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Foto slaid 2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616" y="1529428"/>
            <a:ext cx="5369382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/>
              <a:t>Rõhutamiseks kasuta </a:t>
            </a:r>
            <a:r>
              <a:rPr lang="et-EE" err="1"/>
              <a:t>Boldi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2166818"/>
            <a:ext cx="6012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3209" y="1529428"/>
            <a:ext cx="5371490" cy="63739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/>
              <a:t>Rõhutamiseks kasuta </a:t>
            </a:r>
            <a:r>
              <a:rPr lang="et-EE" err="1"/>
              <a:t>Boldi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3208" y="2191847"/>
            <a:ext cx="5976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82CEE2-073D-5E3E-BFD5-49BEF69B520F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  <p:extLst>
      <p:ext uri="{BB962C8B-B14F-4D97-AF65-F5344CB8AC3E}">
        <p14:creationId xmlns:p14="http://schemas.microsoft.com/office/powerpoint/2010/main" val="313642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aid 3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1540" y="1554771"/>
            <a:ext cx="3424384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2171682"/>
            <a:ext cx="3960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8164828" y="2166819"/>
            <a:ext cx="3960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082414" y="2171682"/>
            <a:ext cx="3960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8711619" y="1554771"/>
            <a:ext cx="3424384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621579" y="1554771"/>
            <a:ext cx="3424384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59D42A-3F30-57E2-604B-085EF63CE4FC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  <p:extLst>
      <p:ext uri="{BB962C8B-B14F-4D97-AF65-F5344CB8AC3E}">
        <p14:creationId xmlns:p14="http://schemas.microsoft.com/office/powerpoint/2010/main" val="2408037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7614" y="273621"/>
            <a:ext cx="11877253" cy="1138767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6EB5"/>
                </a:solidFill>
              </a:defRPr>
            </a:lvl1pPr>
          </a:lstStyle>
          <a:p>
            <a:r>
              <a:rPr lang="et-EE"/>
              <a:t>Graafikutes on ka laiendatud värvipalett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A9604-AA71-2A5B-66F1-AE87E0FB066B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618" y="272038"/>
            <a:ext cx="3998027" cy="1157747"/>
          </a:xfrm>
        </p:spPr>
        <p:txBody>
          <a:bodyPr anchor="b">
            <a:noAutofit/>
          </a:bodyPr>
          <a:lstStyle>
            <a:lvl1pPr algn="l">
              <a:defRPr sz="4800" b="0">
                <a:solidFill>
                  <a:srgbClr val="006EB5"/>
                </a:solidFill>
              </a:defRPr>
            </a:lvl1pPr>
          </a:lstStyle>
          <a:p>
            <a:r>
              <a:rPr lang="et-EE"/>
              <a:t>Pealkiri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1217" y="272040"/>
            <a:ext cx="6793481" cy="644176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618" y="1429786"/>
            <a:ext cx="3998027" cy="5266795"/>
          </a:xfrm>
        </p:spPr>
        <p:txBody>
          <a:bodyPr/>
          <a:lstStyle>
            <a:lvl1pPr marL="0" indent="0">
              <a:buNone/>
              <a:defRPr sz="1900"/>
            </a:lvl1pPr>
            <a:lvl2pPr marL="607482" indent="0">
              <a:buNone/>
              <a:defRPr sz="1600"/>
            </a:lvl2pPr>
            <a:lvl3pPr marL="1214963" indent="0">
              <a:buNone/>
              <a:defRPr sz="1300"/>
            </a:lvl3pPr>
            <a:lvl4pPr marL="1822445" indent="0">
              <a:buNone/>
              <a:defRPr sz="1200"/>
            </a:lvl4pPr>
            <a:lvl5pPr marL="2429927" indent="0">
              <a:buNone/>
              <a:defRPr sz="1200"/>
            </a:lvl5pPr>
            <a:lvl6pPr marL="3037408" indent="0">
              <a:buNone/>
              <a:defRPr sz="1200"/>
            </a:lvl6pPr>
            <a:lvl7pPr marL="3644890" indent="0">
              <a:buNone/>
              <a:defRPr sz="1200"/>
            </a:lvl7pPr>
            <a:lvl8pPr marL="4252371" indent="0">
              <a:buNone/>
              <a:defRPr sz="1200"/>
            </a:lvl8pPr>
            <a:lvl9pPr marL="4859853" indent="0">
              <a:buNone/>
              <a:defRPr sz="12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A00D76-E073-6AD7-44E3-A0091DADCFF3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9B9D0BEE-C23D-4F15-8C01-CA1A865519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364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EB9E6B76-CC3B-4D91-B5CC-5C67CC61C1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83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6FA899EB-BD5F-4938-B3FD-677017536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418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8F5F170B-41F7-4AB2-B145-D97BAF6703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450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1"/>
          <a:stretch/>
        </p:blipFill>
        <p:spPr>
          <a:xfrm>
            <a:off x="7880400" y="968028"/>
            <a:ext cx="4316436" cy="590465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42428B1D-DC51-4D66-B0AB-442568FBE0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5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616" y="273621"/>
            <a:ext cx="10937082" cy="1138767"/>
          </a:xfrm>
          <a:prstGeom prst="rect">
            <a:avLst/>
          </a:prstGeom>
        </p:spPr>
        <p:txBody>
          <a:bodyPr vert="horz" lIns="121496" tIns="60748" rIns="121496" bIns="60748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616" y="1594275"/>
            <a:ext cx="10937082" cy="4414313"/>
          </a:xfrm>
          <a:prstGeom prst="rect">
            <a:avLst/>
          </a:prstGeom>
        </p:spPr>
        <p:txBody>
          <a:bodyPr vert="horz" lIns="121496" tIns="60748" rIns="121496" bIns="60748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-5400000">
            <a:off x="-1130525" y="5114150"/>
            <a:ext cx="2835540" cy="363773"/>
          </a:xfrm>
          <a:prstGeom prst="rect">
            <a:avLst/>
          </a:prstGeom>
        </p:spPr>
        <p:txBody>
          <a:bodyPr vert="horz" wrap="none" lIns="121496" tIns="60748" rIns="121496" bIns="6074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Eesti Vabariik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2041" y="6332809"/>
            <a:ext cx="3848232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0732" y="6332809"/>
            <a:ext cx="648072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225A551D-654A-4A19-8D78-C05E5488DAD8}" type="slidenum">
              <a:rPr lang="et-EE" smtClean="0"/>
              <a:pPr algn="l"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62" r:id="rId3"/>
    <p:sldLayoutId id="2147483679" r:id="rId4"/>
    <p:sldLayoutId id="2147483663" r:id="rId5"/>
    <p:sldLayoutId id="2147483650" r:id="rId6"/>
    <p:sldLayoutId id="2147483678" r:id="rId7"/>
    <p:sldLayoutId id="2147483676" r:id="rId8"/>
    <p:sldLayoutId id="2147483680" r:id="rId9"/>
    <p:sldLayoutId id="2147483669" r:id="rId10"/>
    <p:sldLayoutId id="2147483664" r:id="rId11"/>
    <p:sldLayoutId id="2147483671" r:id="rId12"/>
    <p:sldLayoutId id="2147483665" r:id="rId13"/>
    <p:sldLayoutId id="2147483672" r:id="rId14"/>
    <p:sldLayoutId id="2147483666" r:id="rId15"/>
    <p:sldLayoutId id="2147483668" r:id="rId16"/>
    <p:sldLayoutId id="2147483657" r:id="rId17"/>
    <p:sldLayoutId id="2147483654" r:id="rId18"/>
    <p:sldLayoutId id="2147483652" r:id="rId19"/>
    <p:sldLayoutId id="2147483667" r:id="rId20"/>
    <p:sldLayoutId id="2147483653" r:id="rId21"/>
    <p:sldLayoutId id="2147483675" r:id="rId22"/>
    <p:sldLayoutId id="2147483674" r:id="rId23"/>
    <p:sldLayoutId id="2147483655" r:id="rId24"/>
    <p:sldLayoutId id="2147483656" r:id="rId25"/>
    <p:sldLayoutId id="2147483681" r:id="rId26"/>
    <p:sldLayoutId id="2147483682" r:id="rId27"/>
    <p:sldLayoutId id="2147483683" r:id="rId28"/>
    <p:sldLayoutId id="2147483684" r:id="rId29"/>
    <p:sldLayoutId id="2147483685" r:id="rId30"/>
  </p:sldLayoutIdLst>
  <p:txStyles>
    <p:titleStyle>
      <a:lvl1pPr algn="l" defTabSz="1214963" rtl="0" eaLnBrk="1" latinLnBrk="0" hangingPunct="1">
        <a:spcBef>
          <a:spcPct val="0"/>
        </a:spcBef>
        <a:buNone/>
        <a:defRPr sz="5800" kern="1200">
          <a:solidFill>
            <a:srgbClr val="006EB5"/>
          </a:solidFill>
          <a:latin typeface="Arial Narrow" pitchFamily="34" charset="0"/>
          <a:ea typeface="+mj-ea"/>
          <a:cs typeface="+mj-cs"/>
        </a:defRPr>
      </a:lvl1pPr>
    </p:titleStyle>
    <p:bodyStyle>
      <a:lvl1pPr marL="455611" indent="-45561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•"/>
        <a:defRPr sz="43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987158" indent="-379676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–"/>
        <a:defRPr sz="3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518704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•"/>
        <a:defRPr sz="3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2126186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–"/>
        <a:defRPr sz="2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733667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»"/>
        <a:defRPr sz="2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341149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48631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56112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63594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7482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963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2445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9927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37408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44890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52371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59853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lv.rtk.ee/s/LQckKtL3LWjrcS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lv.rtk.ee/s/Qifyjb5dCdBjKgq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38113" y="2768228"/>
            <a:ext cx="6868404" cy="2374934"/>
          </a:xfrm>
        </p:spPr>
        <p:txBody>
          <a:bodyPr/>
          <a:lstStyle/>
          <a:p>
            <a:pPr>
              <a:lnSpc>
                <a:spcPts val="6000"/>
              </a:lnSpc>
            </a:pPr>
            <a:r>
              <a:rPr lang="et-EE" sz="6000" dirty="0">
                <a:latin typeface="Arial Narrow"/>
              </a:rPr>
              <a:t>HINDAMISTE PÄEV</a:t>
            </a:r>
            <a:br>
              <a:rPr lang="et-EE" sz="6000" dirty="0">
                <a:latin typeface="Arial Narrow"/>
              </a:rPr>
            </a:br>
            <a:br>
              <a:rPr lang="et-EE" sz="6000" dirty="0"/>
            </a:br>
            <a:r>
              <a:rPr lang="et-EE" sz="3000" dirty="0" err="1">
                <a:latin typeface="Arial Narrow"/>
              </a:rPr>
              <a:t>Vivia</a:t>
            </a:r>
            <a:r>
              <a:rPr lang="et-EE" sz="3000" dirty="0">
                <a:latin typeface="Arial Narrow"/>
              </a:rPr>
              <a:t> Aunapuu-</a:t>
            </a:r>
            <a:r>
              <a:rPr lang="et-EE" sz="3000" dirty="0" err="1">
                <a:latin typeface="Arial Narrow"/>
              </a:rPr>
              <a:t>Lents</a:t>
            </a:r>
            <a:endParaRPr lang="et-EE" sz="3000" dirty="0" err="1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38113" y="5144492"/>
            <a:ext cx="7184080" cy="522436"/>
          </a:xfrm>
        </p:spPr>
        <p:txBody>
          <a:bodyPr/>
          <a:lstStyle/>
          <a:p>
            <a:r>
              <a:rPr lang="et-EE" sz="2400"/>
              <a:t>05.10.2026</a:t>
            </a:r>
          </a:p>
          <a:p>
            <a:endParaRPr lang="et-E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9B5AAE-DB9B-2F3E-4ED5-9FA4754E7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1083" y="-299640"/>
            <a:ext cx="8191442" cy="28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t-E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07A0AA-46AE-67AB-0A77-351EDB51F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452" y="23912"/>
            <a:ext cx="2923852" cy="169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CA5973AB-F010-86CE-1692-E9A85F1B6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540" y="247948"/>
            <a:ext cx="6868404" cy="1296144"/>
          </a:xfrm>
        </p:spPr>
        <p:txBody>
          <a:bodyPr/>
          <a:lstStyle/>
          <a:p>
            <a:endParaRPr lang="et-EE" sz="440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556B2F76-7580-1049-B71B-9568A2DDF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3588" y="1544093"/>
            <a:ext cx="8928992" cy="3132348"/>
          </a:xfrm>
        </p:spPr>
        <p:txBody>
          <a:bodyPr/>
          <a:lstStyle/>
          <a:p>
            <a:pPr marL="571500" lvl="0" indent="-571500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dirty="0" err="1">
                <a:solidFill>
                  <a:schemeClr val="bg1"/>
                </a:solidFill>
              </a:rPr>
              <a:t>SoMi</a:t>
            </a:r>
            <a:r>
              <a:rPr lang="et-EE" dirty="0">
                <a:solidFill>
                  <a:schemeClr val="bg1"/>
                </a:solidFill>
              </a:rPr>
              <a:t> ESF+ tegevuste rohehindamine</a:t>
            </a:r>
            <a:endParaRPr lang="et-EE" sz="2000" dirty="0">
              <a:solidFill>
                <a:schemeClr val="bg1"/>
              </a:solidFill>
            </a:endParaRPr>
          </a:p>
          <a:p>
            <a:pPr lvl="0">
              <a:buClr>
                <a:schemeClr val="bg1"/>
              </a:buClr>
            </a:pPr>
            <a:endParaRPr lang="et-EE" sz="20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dirty="0" err="1">
                <a:solidFill>
                  <a:schemeClr val="bg1"/>
                </a:solidFill>
              </a:rPr>
              <a:t>SoMi</a:t>
            </a:r>
            <a:r>
              <a:rPr lang="et-EE" dirty="0">
                <a:solidFill>
                  <a:schemeClr val="bg1"/>
                </a:solidFill>
              </a:rPr>
              <a:t> SF 2021-2027 tegevuste vahehindamine</a:t>
            </a:r>
          </a:p>
          <a:p>
            <a:pPr lvl="0">
              <a:buClr>
                <a:schemeClr val="bg1"/>
              </a:buClr>
            </a:pPr>
            <a:endParaRPr lang="et-EE" sz="2000" dirty="0">
              <a:solidFill>
                <a:schemeClr val="bg1"/>
              </a:solidFill>
            </a:endParaRPr>
          </a:p>
          <a:p>
            <a:pPr marL="571500" lvl="0" indent="-571500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dirty="0" err="1">
                <a:solidFill>
                  <a:schemeClr val="bg1"/>
                </a:solidFill>
              </a:rPr>
              <a:t>SoMi</a:t>
            </a:r>
            <a:r>
              <a:rPr lang="et-EE" dirty="0">
                <a:solidFill>
                  <a:schemeClr val="bg1"/>
                </a:solidFill>
              </a:rPr>
              <a:t> CLLD hindamine</a:t>
            </a:r>
          </a:p>
          <a:p>
            <a:pPr algn="just"/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84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92E56-2DF4-733A-993B-59F6DACD0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A0DC89E-C2DB-971D-1677-B7CDFD32B5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572" y="-184100"/>
            <a:ext cx="6580372" cy="1728192"/>
          </a:xfrm>
        </p:spPr>
        <p:txBody>
          <a:bodyPr/>
          <a:lstStyle/>
          <a:p>
            <a:r>
              <a:rPr lang="et-EE" sz="4400"/>
              <a:t>ESF+ tegevuste rohehindamine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959C631E-2EBD-D9E9-2058-9731567885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572" y="1040036"/>
            <a:ext cx="9073008" cy="2520281"/>
          </a:xfrm>
        </p:spPr>
        <p:txBody>
          <a:bodyPr/>
          <a:lstStyle/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Lõpparuanne</a:t>
            </a:r>
            <a:endParaRPr lang="et-EE" sz="340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Soovitus 1.5. Laiendada/ühtlustada kogukonna juhitud tegevus-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rühmade praktikat minitaotlusvoorude läbiviimisel – enne mini-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projektide taotluste esitamise tähtaega viia potentsiaalsete taotlejatega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läbi (kirjalik) konsultatsioon, infopäev või muu lahendus, mille raames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pööratakse tähelepanu ka keskkonnahoidlikkusele (tuues näiteid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headest praktikatest või konsulteerides konkreetsete tegevuste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elluviimisel võimalike keskkonnahoidlikumate alternatiivide osas).</a:t>
            </a:r>
            <a:endParaRPr lang="et-EE">
              <a:solidFill>
                <a:schemeClr val="bg1"/>
              </a:solidFill>
            </a:endParaRPr>
          </a:p>
          <a:p>
            <a:pPr algn="just"/>
            <a:endParaRPr lang="et-E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528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FF59B-74E1-0D12-8674-3E896EC3F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>
            <a:extLst>
              <a:ext uri="{FF2B5EF4-FFF2-40B4-BE49-F238E27FC236}">
                <a16:creationId xmlns:a16="http://schemas.microsoft.com/office/drawing/2014/main" id="{B8E0E3BF-D947-1845-AF3F-D577FBCB6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524" y="463972"/>
            <a:ext cx="9505056" cy="4212469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Tegevusrühmade vahel varieerub olulisel määral rohenõuetele </a:t>
            </a:r>
            <a:endParaRPr lang="en-US"/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tähelepanu pööramise ulatuslikkus.</a:t>
            </a: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Mõnedel tegevusrühmadel on kasutusel praktika, mille raames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konsulteeritakse potentsiaalseid taotlejaid plaanitavate tegevuste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hulgas, pöörates tähelepanu ka keskkonnahoidlikkusele.</a:t>
            </a: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Olemasolevad head praktikad ei ole süsteemselt jagatud või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rakendatud.</a:t>
            </a: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Ühtlasema taseme saavutamiseks tuleks soodustada toimivate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lähenemiste rakendamist kõigis tegevusrühmades.</a:t>
            </a:r>
          </a:p>
        </p:txBody>
      </p:sp>
    </p:spTree>
    <p:extLst>
      <p:ext uri="{BB962C8B-B14F-4D97-AF65-F5344CB8AC3E}">
        <p14:creationId xmlns:p14="http://schemas.microsoft.com/office/powerpoint/2010/main" val="2989438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B6ED0-15CA-1CB9-BB6C-6991DA08F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>
            <a:extLst>
              <a:ext uri="{FF2B5EF4-FFF2-40B4-BE49-F238E27FC236}">
                <a16:creationId xmlns:a16="http://schemas.microsoft.com/office/drawing/2014/main" id="{B76EB626-E941-73EB-F387-2B49829C4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524" y="824012"/>
            <a:ext cx="9505056" cy="3852429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Toetudes kirjaliku hindamise andmetele, on ilmne, et vaid </a:t>
            </a:r>
            <a:endParaRPr lang="en-US"/>
          </a:p>
          <a:p>
            <a:pPr algn="just"/>
            <a:r>
              <a:rPr lang="et-EE">
                <a:solidFill>
                  <a:schemeClr val="bg1"/>
                </a:solidFill>
              </a:rPr>
              <a:t>vähem kui pooled tegevusrühmad on planeerimisfaasis </a:t>
            </a:r>
          </a:p>
          <a:p>
            <a:pPr algn="just"/>
            <a:r>
              <a:rPr lang="et-EE">
                <a:solidFill>
                  <a:schemeClr val="bg1"/>
                </a:solidFill>
              </a:rPr>
              <a:t>miniprojektide hindamiskriteeriumitena välja toonud keskkonna-</a:t>
            </a:r>
          </a:p>
          <a:p>
            <a:pPr algn="just"/>
            <a:r>
              <a:rPr lang="et-EE">
                <a:solidFill>
                  <a:schemeClr val="bg1"/>
                </a:solidFill>
              </a:rPr>
              <a:t>sõbralikkuse aspektid. </a:t>
            </a: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Juhul, kui keskkonnasõbralikkuse hindamiskriteeriume ei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ole kehtestud, hindavad mõned komisjonid miniprojektide taotlusi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lähtuvalt tegevusrühmastrateegia eesmärkidest, milles on siiski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keskkonnasõbralikkus kirjeldatud.</a:t>
            </a:r>
          </a:p>
        </p:txBody>
      </p:sp>
    </p:spTree>
    <p:extLst>
      <p:ext uri="{BB962C8B-B14F-4D97-AF65-F5344CB8AC3E}">
        <p14:creationId xmlns:p14="http://schemas.microsoft.com/office/powerpoint/2010/main" val="3466716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C2F8C-1825-8138-F0C4-7BC8971B4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0D276DE-D16C-020C-1CEB-9599DF9E9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540" y="247948"/>
            <a:ext cx="6868404" cy="1296144"/>
          </a:xfrm>
        </p:spPr>
        <p:txBody>
          <a:bodyPr/>
          <a:lstStyle/>
          <a:p>
            <a:endParaRPr lang="et-EE" sz="440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E40C2587-F19B-F6B5-5E72-83D545318C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524" y="463972"/>
            <a:ext cx="10948895" cy="4212469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Näiteid tegevusrühmade projektide raames tehtud negatiivset </a:t>
            </a:r>
            <a:endParaRPr lang="en-US"/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keskkonnamõju vähendavatest tegevustest:</a:t>
            </a: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Sündmused viiakse läbi ruumides, kus on eelnevalt planeeritud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võimalikult väheneenergiakulu. Tihti asuvad need </a:t>
            </a:r>
            <a:r>
              <a:rPr lang="et-EE" err="1">
                <a:solidFill>
                  <a:schemeClr val="bg1"/>
                </a:solidFill>
              </a:rPr>
              <a:t>KOVi</a:t>
            </a:r>
            <a:r>
              <a:rPr lang="et-EE">
                <a:solidFill>
                  <a:schemeClr val="bg1"/>
                </a:solidFill>
              </a:rPr>
              <a:t> ruumides.</a:t>
            </a: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Miniprojektide raames planeeritud sündmustele minnakse ühise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transpordivahendiga, enamasti renditakse buss.</a:t>
            </a: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Võimalusel tehakse kaugtööd kodukontorist, mille tõttu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kasutatakse vähemtranspordivahendeid kui töökoha ja kodu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vahel liikudes.</a:t>
            </a:r>
          </a:p>
        </p:txBody>
      </p:sp>
    </p:spTree>
    <p:extLst>
      <p:ext uri="{BB962C8B-B14F-4D97-AF65-F5344CB8AC3E}">
        <p14:creationId xmlns:p14="http://schemas.microsoft.com/office/powerpoint/2010/main" val="2310202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D152A-1AC1-6AD8-3173-3BDD74CDE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>
            <a:extLst>
              <a:ext uri="{FF2B5EF4-FFF2-40B4-BE49-F238E27FC236}">
                <a16:creationId xmlns:a16="http://schemas.microsoft.com/office/drawing/2014/main" id="{9195D66B-5B0C-9854-0F67-9084972A60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524" y="607988"/>
            <a:ext cx="11189534" cy="4068453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Miniprojektide taotlejate juhendamine veebi teel.</a:t>
            </a:r>
            <a:endParaRPr lang="en-US"/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err="1">
                <a:solidFill>
                  <a:schemeClr val="bg1"/>
                </a:solidFill>
              </a:rPr>
              <a:t>KOVidel</a:t>
            </a:r>
            <a:r>
              <a:rPr lang="et-EE">
                <a:solidFill>
                  <a:schemeClr val="bg1"/>
                </a:solidFill>
              </a:rPr>
              <a:t> on juba tasuta omavalitsuslehed/ajakirjad, mille kanne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toimub igasse koju ning nendesse lisatakse tegevusrühma info,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mida soovitatakse levitada ning lisamaterjale ei ole seetõttu vaja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printida ega transportida.</a:t>
            </a: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Sündmused toimuvad peamiselt veebi vahendusel, olemas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olevates </a:t>
            </a:r>
            <a:r>
              <a:rPr lang="et-EE" err="1">
                <a:solidFill>
                  <a:schemeClr val="bg1"/>
                </a:solidFill>
              </a:rPr>
              <a:t>KOVi</a:t>
            </a:r>
            <a:r>
              <a:rPr lang="et-EE">
                <a:solidFill>
                  <a:schemeClr val="bg1"/>
                </a:solidFill>
              </a:rPr>
              <a:t> ja teenusmajades. Ei ole vaja </a:t>
            </a:r>
            <a:r>
              <a:rPr lang="et-EE" err="1">
                <a:solidFill>
                  <a:schemeClr val="bg1"/>
                </a:solidFill>
              </a:rPr>
              <a:t>hajaasustusest</a:t>
            </a:r>
            <a:r>
              <a:rPr lang="et-EE">
                <a:solidFill>
                  <a:schemeClr val="bg1"/>
                </a:solidFill>
              </a:rPr>
              <a:t>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sündmusele kohale sõita.</a:t>
            </a:r>
          </a:p>
        </p:txBody>
      </p:sp>
    </p:spTree>
    <p:extLst>
      <p:ext uri="{BB962C8B-B14F-4D97-AF65-F5344CB8AC3E}">
        <p14:creationId xmlns:p14="http://schemas.microsoft.com/office/powerpoint/2010/main" val="2172575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F99AE-199A-84EF-F104-FD89F0085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>
            <a:extLst>
              <a:ext uri="{FF2B5EF4-FFF2-40B4-BE49-F238E27FC236}">
                <a16:creationId xmlns:a16="http://schemas.microsoft.com/office/drawing/2014/main" id="{ED320A52-709B-10CA-9B93-FF701DD28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524" y="1040036"/>
            <a:ext cx="9505056" cy="3636405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Nõude korduvkasutamine, teenusmaja nõude kasutamine, </a:t>
            </a:r>
            <a:endParaRPr lang="en-US"/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soovitus oma tass kaasasündmustel osalejatel. Ei teki liigselt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kasutatud nõude jäätmeid.</a:t>
            </a: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Püütakse mitte liialt jäätmeid tekitada.</a:t>
            </a:r>
          </a:p>
          <a:p>
            <a:pPr algn="just">
              <a:buClr>
                <a:schemeClr val="bg1"/>
              </a:buClr>
            </a:pPr>
            <a:endParaRPr lang="et-E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805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66947-F0AC-CFA6-C347-059928381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>
            <a:extLst>
              <a:ext uri="{FF2B5EF4-FFF2-40B4-BE49-F238E27FC236}">
                <a16:creationId xmlns:a16="http://schemas.microsoft.com/office/drawing/2014/main" id="{424D18E0-61B4-1C0E-E7E2-9CACFD82E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3588" y="1544093"/>
            <a:ext cx="8928992" cy="3132348"/>
          </a:xfrm>
        </p:spPr>
        <p:txBody>
          <a:bodyPr/>
          <a:lstStyle/>
          <a:p>
            <a:pPr algn="just"/>
            <a:r>
              <a:rPr lang="et-EE">
                <a:solidFill>
                  <a:schemeClr val="bg1"/>
                </a:solidFill>
              </a:rPr>
              <a:t>Lõpparuandes on vaja igal tegevusrühmal anda ülevaade </a:t>
            </a:r>
          </a:p>
          <a:p>
            <a:pPr algn="just"/>
            <a:r>
              <a:rPr lang="et-EE">
                <a:solidFill>
                  <a:schemeClr val="bg1"/>
                </a:solidFill>
              </a:rPr>
              <a:t>projekti panusest Euroopa Liidu 2030. aasta kliimaeesmärgi </a:t>
            </a:r>
          </a:p>
          <a:p>
            <a:pPr algn="just"/>
            <a:r>
              <a:rPr lang="et-EE">
                <a:solidFill>
                  <a:schemeClr val="bg1"/>
                </a:solidFill>
              </a:rPr>
              <a:t>saavutamisse ning inimeste heaolu ja tervist toetavatesse </a:t>
            </a:r>
          </a:p>
          <a:p>
            <a:pPr algn="just"/>
            <a:r>
              <a:rPr lang="et-EE">
                <a:solidFill>
                  <a:schemeClr val="bg1"/>
                </a:solidFill>
              </a:rPr>
              <a:t>meetmetesse.</a:t>
            </a:r>
          </a:p>
          <a:p>
            <a:pPr algn="just"/>
            <a:endParaRPr lang="et-EE">
              <a:solidFill>
                <a:schemeClr val="bg1"/>
              </a:solidFill>
            </a:endParaRPr>
          </a:p>
          <a:p>
            <a:pPr algn="just"/>
            <a:r>
              <a:rPr lang="et-EE">
                <a:solidFill>
                  <a:schemeClr val="bg1"/>
                </a:solidFill>
              </a:rPr>
              <a:t>LAUARING kogemuste jagamiseks</a:t>
            </a:r>
          </a:p>
        </p:txBody>
      </p:sp>
    </p:spTree>
    <p:extLst>
      <p:ext uri="{BB962C8B-B14F-4D97-AF65-F5344CB8AC3E}">
        <p14:creationId xmlns:p14="http://schemas.microsoft.com/office/powerpoint/2010/main" val="1883869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DEE7E-23D7-0064-2566-DE8B9DCD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9E1DF61-B5FB-3CA7-4B3D-AE0ED5D7EB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572" y="-20194"/>
            <a:ext cx="6580372" cy="1728192"/>
          </a:xfrm>
        </p:spPr>
        <p:txBody>
          <a:bodyPr/>
          <a:lstStyle/>
          <a:p>
            <a:r>
              <a:rPr lang="et-EE" sz="4400" dirty="0">
                <a:latin typeface="Arial Narrow"/>
              </a:rPr>
              <a:t>SF+ 2021-2027 tegevuste vahehindamine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1BEC892A-876C-6709-7C4C-03AF18647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572" y="1551228"/>
            <a:ext cx="9073008" cy="1361017"/>
          </a:xfrm>
        </p:spPr>
        <p:txBody>
          <a:bodyPr/>
          <a:lstStyle/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Lõpparuanne</a:t>
            </a:r>
            <a:endParaRPr lang="et-EE" sz="340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endParaRPr lang="et-EE" sz="340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19.1. CLLD meetodi ja eakate aktiivsena vananemise toetamise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tegevustega on vajalik jätkata – seda iseäranis </a:t>
            </a:r>
            <a:r>
              <a:rPr lang="et-EE" sz="3400" err="1">
                <a:solidFill>
                  <a:schemeClr val="bg1"/>
                </a:solidFill>
              </a:rPr>
              <a:t>hajaasustusega</a:t>
            </a:r>
            <a:r>
              <a:rPr lang="et-EE" sz="3400">
                <a:solidFill>
                  <a:schemeClr val="bg1"/>
                </a:solidFill>
              </a:rPr>
              <a:t>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piirkondades, kus eakate aktiivse kogukonna- ja kultuurielus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osalemise võimalusi napib.</a:t>
            </a:r>
          </a:p>
        </p:txBody>
      </p:sp>
    </p:spTree>
    <p:extLst>
      <p:ext uri="{BB962C8B-B14F-4D97-AF65-F5344CB8AC3E}">
        <p14:creationId xmlns:p14="http://schemas.microsoft.com/office/powerpoint/2010/main" val="3498391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EBE6D-0451-636C-72B5-F29686C83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>
            <a:extLst>
              <a:ext uri="{FF2B5EF4-FFF2-40B4-BE49-F238E27FC236}">
                <a16:creationId xmlns:a16="http://schemas.microsoft.com/office/drawing/2014/main" id="{B61FDEB8-6E3E-12F0-29EF-6329A200E0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572" y="535980"/>
            <a:ext cx="9073008" cy="3024337"/>
          </a:xfrm>
        </p:spPr>
        <p:txBody>
          <a:bodyPr/>
          <a:lstStyle/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19.2. Töötada välja CLLD lähenemisele sobiv tulemuslikkuse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hindamise metoodika (toetav infomaterjal), mida tegevusrühmad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saavad soovi korral oma tegevuste tulemuslikkuse hindamise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puhul informatiivse abivahendina kasutada.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19.3. Mõelda läbi, mida soovitakse CLLD lähenemisega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tegelikult saavutada – kas keeruliste probleemide lahendust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ja sügavat mõju või lühiajaliste aktiveerivate tegevuste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elluviimist, mille suurem mõju on vähem tõenäoline või alles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pika aja järel avalduv.</a:t>
            </a:r>
          </a:p>
          <a:p>
            <a:pPr algn="just">
              <a:buClr>
                <a:schemeClr val="bg1"/>
              </a:buClr>
            </a:pPr>
            <a:endParaRPr lang="et-EE" sz="3400">
              <a:solidFill>
                <a:schemeClr val="bg1"/>
              </a:solidFill>
            </a:endParaRPr>
          </a:p>
          <a:p>
            <a:pPr algn="just"/>
            <a:endParaRPr lang="et-EE">
              <a:solidFill>
                <a:schemeClr val="bg1"/>
              </a:solidFill>
            </a:endParaRPr>
          </a:p>
          <a:p>
            <a:pPr algn="just"/>
            <a:endParaRPr lang="et-E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750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15D49-85BD-4041-EA88-C82E02BCF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>
            <a:extLst>
              <a:ext uri="{FF2B5EF4-FFF2-40B4-BE49-F238E27FC236}">
                <a16:creationId xmlns:a16="http://schemas.microsoft.com/office/drawing/2014/main" id="{AC955D78-6ECC-D6E1-3B00-FE5698E2B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572" y="535980"/>
            <a:ext cx="10668423" cy="3035649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Trendile vastavust saaks veelgi parandada, kui kõigi mini-</a:t>
            </a:r>
            <a:endParaRPr lang="en-US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projektidega jõutaks just kõige enam abi vajavate maapiirkondade</a:t>
            </a:r>
            <a:endParaRPr lang="en-US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elanikeni. </a:t>
            </a:r>
            <a:r>
              <a:rPr lang="et-EE" sz="3400" i="1">
                <a:solidFill>
                  <a:schemeClr val="bg1"/>
                </a:solidFill>
                <a:latin typeface="Arial Narrow"/>
              </a:rPr>
              <a:t>Selles osas tõid mõne projekti esindajad välja, et seda</a:t>
            </a:r>
            <a:endParaRPr lang="en-US" i="1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 i="1">
                <a:solidFill>
                  <a:schemeClr val="bg1"/>
                </a:solidFill>
                <a:latin typeface="Arial Narrow"/>
              </a:rPr>
              <a:t>edukalt suudeti, samas oli rohkem neid projekte, mille juhi sõnul </a:t>
            </a:r>
            <a:endParaRPr lang="en-US" i="1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 i="1">
                <a:solidFill>
                  <a:schemeClr val="bg1"/>
                </a:solidFill>
                <a:latin typeface="Arial Narrow"/>
              </a:rPr>
              <a:t>nad ilmselt enim tuge vajavate inimesteni seni pole jõudnud.</a:t>
            </a:r>
            <a:endParaRPr lang="en-US" i="1">
              <a:solidFill>
                <a:schemeClr val="bg1"/>
              </a:solidFill>
            </a:endParaRPr>
          </a:p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Sotsiaalpartnerite kaasamise osas ei joonistunud hindamises </a:t>
            </a:r>
            <a:endParaRPr lang="et-EE">
              <a:solidFill>
                <a:schemeClr val="bg1"/>
              </a:solidFill>
              <a:latin typeface="Arial Narrow"/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välja selget järeldust, kuna oli nii tegevusrühmi, kelle hinnangul </a:t>
            </a:r>
            <a:endParaRPr lang="et-EE">
              <a:solidFill>
                <a:schemeClr val="bg1"/>
              </a:solidFill>
              <a:latin typeface="Arial Narrow"/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kaasas </a:t>
            </a:r>
            <a:r>
              <a:rPr lang="et-EE" sz="3400" err="1">
                <a:solidFill>
                  <a:schemeClr val="bg1"/>
                </a:solidFill>
                <a:latin typeface="Arial Narrow"/>
              </a:rPr>
              <a:t>SoM</a:t>
            </a:r>
            <a:r>
              <a:rPr lang="et-EE" sz="3400">
                <a:solidFill>
                  <a:schemeClr val="bg1"/>
                </a:solidFill>
                <a:latin typeface="Arial Narrow"/>
              </a:rPr>
              <a:t> partnereid aktiivselt ja eeskujulikult, samas oli ka neid,</a:t>
            </a:r>
            <a:endParaRPr lang="et-EE">
              <a:solidFill>
                <a:schemeClr val="bg1"/>
              </a:solidFill>
              <a:latin typeface="Arial Narrow"/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kes sellist arvamust ei jaganud.</a:t>
            </a:r>
            <a:endParaRPr lang="et-EE">
              <a:solidFill>
                <a:schemeClr val="bg1"/>
              </a:solidFill>
              <a:latin typeface="Arial Narrow"/>
            </a:endParaRPr>
          </a:p>
          <a:p>
            <a:pPr algn="just"/>
            <a:endParaRPr lang="et-E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07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D0A83-76AC-2D12-F6AF-A93FAB342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>
            <a:extLst>
              <a:ext uri="{FF2B5EF4-FFF2-40B4-BE49-F238E27FC236}">
                <a16:creationId xmlns:a16="http://schemas.microsoft.com/office/drawing/2014/main" id="{389EB4EF-F551-B858-B8BB-6A04EB1F4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572" y="535980"/>
            <a:ext cx="10668423" cy="3035649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Arvestades aga CLLD eripärasid, võib tegevusrühmadel abi olla </a:t>
            </a:r>
            <a:endParaRPr lang="en-US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riigipoolsest toest, nt juhendmaterjalide näol, mis teevad ülevaate </a:t>
            </a:r>
            <a:endParaRPr lang="en-US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võimalikest CLLD raames hästi toimivatest tulemusnäitajatest.</a:t>
            </a:r>
            <a:endParaRPr lang="en-US">
              <a:solidFill>
                <a:schemeClr val="bg1"/>
              </a:solidFill>
            </a:endParaRP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err="1">
                <a:solidFill>
                  <a:schemeClr val="bg1"/>
                </a:solidFill>
                <a:latin typeface="Arial Narrow"/>
              </a:rPr>
              <a:t>Täiendavalt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võiks</a:t>
            </a:r>
            <a:r>
              <a:rPr lang="en-US">
                <a:solidFill>
                  <a:schemeClr val="bg1"/>
                </a:solidFill>
                <a:latin typeface="Arial Narrow"/>
              </a:rPr>
              <a:t> TAT-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i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tulemuslikkust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aidata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tõsta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kohalike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</a:p>
          <a:p>
            <a:pPr algn="just">
              <a:buClr>
                <a:schemeClr val="bg1"/>
              </a:buClr>
            </a:pPr>
            <a:r>
              <a:rPr lang="en-US" err="1">
                <a:solidFill>
                  <a:schemeClr val="bg1"/>
                </a:solidFill>
                <a:latin typeface="Arial Narrow"/>
              </a:rPr>
              <a:t>tegevusrühmade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omavahelised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kogemuste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jagamise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üritused</a:t>
            </a:r>
            <a:r>
              <a:rPr lang="en-US">
                <a:solidFill>
                  <a:schemeClr val="bg1"/>
                </a:solidFill>
                <a:latin typeface="Arial Narrow"/>
              </a:rPr>
              <a:t>.</a:t>
            </a:r>
            <a:endParaRPr lang="en-US">
              <a:solidFill>
                <a:schemeClr val="bg1"/>
              </a:solidFill>
            </a:endParaRP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err="1">
                <a:solidFill>
                  <a:schemeClr val="bg1"/>
                </a:solidFill>
                <a:latin typeface="Arial Narrow"/>
              </a:rPr>
              <a:t>Kerkivad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esile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kommunikatsiooniprobleemid</a:t>
            </a:r>
            <a:r>
              <a:rPr lang="en-US">
                <a:solidFill>
                  <a:schemeClr val="bg1"/>
                </a:solidFill>
                <a:latin typeface="Arial Narrow"/>
              </a:rPr>
              <a:t>;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Ilmselt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võib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</a:p>
          <a:p>
            <a:pPr algn="just">
              <a:buClr>
                <a:schemeClr val="bg1"/>
              </a:buClr>
            </a:pPr>
            <a:r>
              <a:rPr lang="en-US" err="1">
                <a:solidFill>
                  <a:schemeClr val="bg1"/>
                </a:solidFill>
                <a:latin typeface="Arial Narrow"/>
              </a:rPr>
              <a:t>kommunikatsiooniprobleemina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mõista</a:t>
            </a:r>
            <a:r>
              <a:rPr lang="en-US">
                <a:solidFill>
                  <a:schemeClr val="bg1"/>
                </a:solidFill>
                <a:latin typeface="Arial Narrow"/>
              </a:rPr>
              <a:t> ka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seda</a:t>
            </a:r>
            <a:r>
              <a:rPr lang="en-US">
                <a:solidFill>
                  <a:schemeClr val="bg1"/>
                </a:solidFill>
                <a:latin typeface="Arial Narrow"/>
              </a:rPr>
              <a:t>, et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osad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asjaolud</a:t>
            </a:r>
            <a:r>
              <a:rPr lang="en-US">
                <a:solidFill>
                  <a:schemeClr val="bg1"/>
                </a:solidFill>
                <a:latin typeface="Arial Narrow"/>
              </a:rPr>
              <a:t>,</a:t>
            </a:r>
          </a:p>
          <a:p>
            <a:pPr algn="just">
              <a:buClr>
                <a:schemeClr val="bg1"/>
              </a:buClr>
            </a:pPr>
            <a:r>
              <a:rPr lang="en-US" err="1">
                <a:solidFill>
                  <a:schemeClr val="bg1"/>
                </a:solidFill>
                <a:latin typeface="Arial Narrow"/>
              </a:rPr>
              <a:t>mida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mõned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tegevusrühmade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esindajad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tajuvad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väga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tugeva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</a:p>
          <a:p>
            <a:pPr algn="just">
              <a:buClr>
                <a:schemeClr val="bg1"/>
              </a:buClr>
            </a:pPr>
            <a:r>
              <a:rPr lang="en-US" err="1">
                <a:solidFill>
                  <a:schemeClr val="bg1"/>
                </a:solidFill>
                <a:latin typeface="Arial Narrow"/>
              </a:rPr>
              <a:t>takistusena</a:t>
            </a:r>
            <a:r>
              <a:rPr lang="en-US">
                <a:solidFill>
                  <a:schemeClr val="bg1"/>
                </a:solidFill>
                <a:latin typeface="Arial Narrow"/>
              </a:rPr>
              <a:t>,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ei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taju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teised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seda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üldse</a:t>
            </a:r>
            <a:r>
              <a:rPr lang="en-US">
                <a:solidFill>
                  <a:schemeClr val="bg1"/>
                </a:solidFill>
                <a:latin typeface="Arial Narrow"/>
              </a:rPr>
              <a:t> (admin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kulude</a:t>
            </a:r>
            <a:r>
              <a:rPr lang="en-US">
                <a:solidFill>
                  <a:schemeClr val="bg1"/>
                </a:solidFill>
                <a:latin typeface="Arial Narrow"/>
              </a:rPr>
              <a:t> </a:t>
            </a:r>
            <a:r>
              <a:rPr lang="en-US" err="1">
                <a:solidFill>
                  <a:schemeClr val="bg1"/>
                </a:solidFill>
                <a:latin typeface="Arial Narrow"/>
              </a:rPr>
              <a:t>katmine</a:t>
            </a:r>
            <a:r>
              <a:rPr lang="en-US">
                <a:solidFill>
                  <a:schemeClr val="bg1"/>
                </a:solidFill>
                <a:latin typeface="Arial Narrow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54840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26F48-D934-D402-E138-0E6113B05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>
            <a:extLst>
              <a:ext uri="{FF2B5EF4-FFF2-40B4-BE49-F238E27FC236}">
                <a16:creationId xmlns:a16="http://schemas.microsoft.com/office/drawing/2014/main" id="{E45EE2C2-FAE6-F24E-42EF-801333B19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572" y="535980"/>
            <a:ext cx="10668423" cy="3035649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Liigne bürokraatia (mille ühe näitena toodi nõue kinnitada kõik </a:t>
            </a:r>
            <a:endParaRPr lang="en-US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suuremad miniprojekti puudutavad (nt hindamise või väljamaksete </a:t>
            </a:r>
            <a:endParaRPr lang="en-US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lubamisega seonduvad) otsused juhatuse koosolekul; </a:t>
            </a:r>
            <a:endParaRPr lang="en-US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ristviited määruses). </a:t>
            </a:r>
            <a:endParaRPr lang="en-US">
              <a:solidFill>
                <a:schemeClr val="bg1"/>
              </a:solidFill>
            </a:endParaRPr>
          </a:p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Liiga jäik sihtrühmade määratlemine (16+)</a:t>
            </a:r>
            <a:endParaRPr lang="et-EE">
              <a:solidFill>
                <a:schemeClr val="bg1"/>
              </a:solidFill>
            </a:endParaRPr>
          </a:p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Väga suurte eesmärkide saavutamiseks on ette nähtud liiga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väikese eelarvega projektid.</a:t>
            </a:r>
          </a:p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Saavutatu on vähemalt osaliselt jätkusuutlik. Tervikut hetkel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veel vara hinnata.</a:t>
            </a:r>
            <a:endParaRPr lang="et-E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71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41F88-6A90-2258-CE5B-547109DE8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729FDE7-EC80-E7E2-3323-D459CEE09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540" y="463972"/>
            <a:ext cx="6868404" cy="1080120"/>
          </a:xfrm>
        </p:spPr>
        <p:txBody>
          <a:bodyPr/>
          <a:lstStyle/>
          <a:p>
            <a:endParaRPr lang="et-EE" sz="440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23DD1313-410A-A1C7-BBB0-860AAE716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564" y="1760116"/>
            <a:ext cx="9145016" cy="2304256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</a:rPr>
              <a:t>Millised aspektid CLLD rakendamise juures tuleks säilitada? </a:t>
            </a:r>
            <a:endParaRPr lang="en-US"/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(kuni 3 aspekti) </a:t>
            </a:r>
          </a:p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Milliseid aspekte CLLD rakendamise juures tuleks muuta? </a:t>
            </a: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(kuni 3 aspekti) </a:t>
            </a:r>
          </a:p>
          <a:p>
            <a:pPr algn="just">
              <a:buClr>
                <a:schemeClr val="bg1"/>
              </a:buClr>
            </a:pPr>
            <a:endParaRPr lang="et-EE" sz="340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</a:rPr>
              <a:t>LAUARING</a:t>
            </a:r>
          </a:p>
          <a:p>
            <a:pPr algn="just">
              <a:buClr>
                <a:schemeClr val="bg1"/>
              </a:buClr>
            </a:pPr>
            <a:endParaRPr lang="et-EE" sz="3400">
              <a:solidFill>
                <a:schemeClr val="bg1"/>
              </a:solidFill>
            </a:endParaRP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endParaRPr lang="et-EE" sz="3400">
              <a:solidFill>
                <a:schemeClr val="bg1"/>
              </a:solidFill>
            </a:endParaRP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endParaRPr lang="et-EE" sz="3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748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BD36A-26D0-5F5E-8868-72A4790CB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8F42D4C-C9E8-5694-DECD-47A074F48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540" y="463972"/>
            <a:ext cx="6868404" cy="1080120"/>
          </a:xfrm>
        </p:spPr>
        <p:txBody>
          <a:bodyPr/>
          <a:lstStyle/>
          <a:p>
            <a:r>
              <a:rPr lang="et-EE" sz="4400">
                <a:latin typeface="Arial Narrow"/>
              </a:rPr>
              <a:t>CLLD hindamine</a:t>
            </a:r>
            <a:endParaRPr lang="et-EE" sz="440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66DDCEED-F3DE-7964-45FD-1F5F908C3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540" y="1544092"/>
            <a:ext cx="9361040" cy="2016225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novembris 2026 tehniline kirjeldus </a:t>
            </a:r>
            <a:r>
              <a:rPr lang="et-EE" sz="3400" err="1">
                <a:solidFill>
                  <a:schemeClr val="bg1"/>
                </a:solidFill>
                <a:latin typeface="Arial Narrow"/>
              </a:rPr>
              <a:t>RTKsse</a:t>
            </a:r>
            <a:r>
              <a:rPr lang="et-EE" sz="3400">
                <a:solidFill>
                  <a:schemeClr val="bg1"/>
                </a:solidFill>
                <a:latin typeface="Arial Narrow"/>
              </a:rPr>
              <a:t> esitada</a:t>
            </a:r>
            <a:endParaRPr lang="en-US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(mitteametlikult varem)</a:t>
            </a:r>
          </a:p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</a:rPr>
              <a:t>märtsi lõpuks 2027 hindamise leping sõlmida</a:t>
            </a:r>
            <a:endParaRPr lang="et-EE">
              <a:solidFill>
                <a:schemeClr val="bg1"/>
              </a:solidFill>
            </a:endParaRPr>
          </a:p>
          <a:p>
            <a:pPr marL="457200" indent="-4572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 sz="3400">
                <a:solidFill>
                  <a:schemeClr val="bg1"/>
                </a:solidFill>
                <a:latin typeface="Arial Narrow"/>
                <a:ea typeface="Calibri"/>
                <a:cs typeface="Calibri"/>
              </a:rPr>
              <a:t>lõpparuanne 28.02.2028</a:t>
            </a:r>
            <a:endParaRPr lang="et-EE">
              <a:solidFill>
                <a:schemeClr val="bg1"/>
              </a:solidFill>
              <a:latin typeface="Arial Narrow"/>
              <a:ea typeface="Calibri"/>
              <a:cs typeface="Calibri"/>
            </a:endParaRPr>
          </a:p>
          <a:p>
            <a:pPr algn="just">
              <a:buClr>
                <a:schemeClr val="bg1"/>
              </a:buClr>
            </a:pPr>
            <a:endParaRPr lang="et-EE"/>
          </a:p>
          <a:p>
            <a:pPr algn="just">
              <a:buClr>
                <a:schemeClr val="bg1"/>
              </a:buClr>
            </a:pPr>
            <a:endParaRPr lang="et-EE" sz="340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endParaRPr lang="et-EE" sz="340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endParaRPr lang="et-EE" sz="3400">
              <a:solidFill>
                <a:schemeClr val="bg1"/>
              </a:solidFill>
            </a:endParaRP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endParaRPr lang="et-EE" sz="3400">
              <a:solidFill>
                <a:schemeClr val="bg1"/>
              </a:solidFill>
            </a:endParaRP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endParaRPr lang="et-EE" sz="3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116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8569E-C2D1-0104-3BDD-694A3BC6E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9DFF282-7C95-129A-D6ED-CB7A05570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540" y="463972"/>
            <a:ext cx="6868404" cy="1080120"/>
          </a:xfrm>
        </p:spPr>
        <p:txBody>
          <a:bodyPr/>
          <a:lstStyle/>
          <a:p>
            <a:endParaRPr lang="et-EE" sz="440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B98FF885-D3E0-366A-5AEC-213EFA77ED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564" y="1184052"/>
            <a:ext cx="9145016" cy="2376265"/>
          </a:xfrm>
        </p:spPr>
        <p:txBody>
          <a:bodyPr vert="horz" wrap="none" lIns="121496" tIns="60748" rIns="121496" bIns="60748" rtlCol="0" anchor="t">
            <a:noAutofit/>
          </a:bodyPr>
          <a:lstStyle/>
          <a:p>
            <a:pPr algn="just">
              <a:buClr>
                <a:schemeClr val="bg1"/>
              </a:buClr>
            </a:pPr>
            <a:endParaRPr lang="et-EE" sz="2200">
              <a:solidFill>
                <a:schemeClr val="bg1"/>
              </a:solidFill>
            </a:endParaRP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Kas CLLD hindamisele on konkreetseid ootusi,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et mis võiks kindlasti hindamise käigus selguda? </a:t>
            </a:r>
          </a:p>
          <a:p>
            <a:pPr marL="571500" indent="-57150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t-EE">
                <a:solidFill>
                  <a:schemeClr val="bg1"/>
                </a:solidFill>
              </a:rPr>
              <a:t>Oodatud on ettepanekud kuidas võiks hindamise </a:t>
            </a: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tulemustest tegevusrühmadele rohkem kasu olla? </a:t>
            </a:r>
          </a:p>
          <a:p>
            <a:pPr algn="just">
              <a:buClr>
                <a:schemeClr val="bg1"/>
              </a:buClr>
            </a:pPr>
            <a:endParaRPr lang="et-EE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et-EE">
                <a:solidFill>
                  <a:schemeClr val="bg1"/>
                </a:solidFill>
              </a:rPr>
              <a:t>LAUARING</a:t>
            </a:r>
          </a:p>
          <a:p>
            <a:pPr algn="just">
              <a:buClr>
                <a:schemeClr val="bg1"/>
              </a:buClr>
            </a:pPr>
            <a:endParaRPr lang="et-EE" sz="3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90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alkiri 2">
            <a:extLst>
              <a:ext uri="{FF2B5EF4-FFF2-40B4-BE49-F238E27FC236}">
                <a16:creationId xmlns:a16="http://schemas.microsoft.com/office/drawing/2014/main" id="{A77B24C1-94D0-D960-AF2D-0F5A343429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>
                <a:latin typeface="Arial Narrow"/>
              </a:rPr>
              <a:t>Tänan!</a:t>
            </a:r>
          </a:p>
        </p:txBody>
      </p:sp>
    </p:spTree>
    <p:extLst>
      <p:ext uri="{BB962C8B-B14F-4D97-AF65-F5344CB8AC3E}">
        <p14:creationId xmlns:p14="http://schemas.microsoft.com/office/powerpoint/2010/main" val="781066037"/>
      </p:ext>
    </p:extLst>
  </p:cSld>
  <p:clrMapOvr>
    <a:masterClrMapping/>
  </p:clrMapOvr>
</p:sld>
</file>

<file path=ppt/theme/theme1.xml><?xml version="1.0" encoding="utf-8"?>
<a:theme xmlns:a="http://schemas.openxmlformats.org/drawingml/2006/main" name="val.vis.id_esitlus_2018">
  <a:themeElements>
    <a:clrScheme name="val.vis.id 2.0">
      <a:dk1>
        <a:srgbClr val="000000"/>
      </a:dk1>
      <a:lt1>
        <a:srgbClr val="FFFFFF"/>
      </a:lt1>
      <a:dk2>
        <a:srgbClr val="003087"/>
      </a:dk2>
      <a:lt2>
        <a:srgbClr val="FFFFFF"/>
      </a:lt2>
      <a:accent1>
        <a:srgbClr val="006EB5"/>
      </a:accent1>
      <a:accent2>
        <a:srgbClr val="F0A321"/>
      </a:accent2>
      <a:accent3>
        <a:srgbClr val="003087"/>
      </a:accent3>
      <a:accent4>
        <a:srgbClr val="90C8E8"/>
      </a:accent4>
      <a:accent5>
        <a:srgbClr val="E76000"/>
      </a:accent5>
      <a:accent6>
        <a:srgbClr val="B9D9EB"/>
      </a:accent6>
      <a:hlink>
        <a:srgbClr val="97999B"/>
      </a:hlink>
      <a:folHlink>
        <a:srgbClr val="F0A321"/>
      </a:folHlink>
    </a:clrScheme>
    <a:fontScheme name="Valitsusasutused">
      <a:majorFont>
        <a:latin typeface="Roboto Condensed Light"/>
        <a:ea typeface=""/>
        <a:cs typeface=""/>
      </a:majorFont>
      <a:minorFont>
        <a:latin typeface="Roboto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lusslaidid_2.0" id="{F79D94D4-7318-46D5-B69E-3797256D7263}" vid="{80B8DB8B-CB66-4BAA-824C-FBE97BF2F5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8adef74-251f-42fc-9024-6df5c4e3f36b" xsi:nil="true"/>
    <lcf76f155ced4ddcb4097134ff3c332f xmlns="1ade1d93-9233-43d5-9b98-da0cbf1d2e2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8ACCEEE999F7848977B87A9F7B69648" ma:contentTypeVersion="10" ma:contentTypeDescription="Loo uus dokument" ma:contentTypeScope="" ma:versionID="f02672792ebe2cdb476847ce8f426007">
  <xsd:schema xmlns:xsd="http://www.w3.org/2001/XMLSchema" xmlns:xs="http://www.w3.org/2001/XMLSchema" xmlns:p="http://schemas.microsoft.com/office/2006/metadata/properties" xmlns:ns2="1ade1d93-9233-43d5-9b98-da0cbf1d2e2d" xmlns:ns3="08adef74-251f-42fc-9024-6df5c4e3f36b" targetNamespace="http://schemas.microsoft.com/office/2006/metadata/properties" ma:root="true" ma:fieldsID="5478142df6101b9c5f7ed8c62361669f" ns2:_="" ns3:_="">
    <xsd:import namespace="1ade1d93-9233-43d5-9b98-da0cbf1d2e2d"/>
    <xsd:import namespace="08adef74-251f-42fc-9024-6df5c4e3f3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de1d93-9233-43d5-9b98-da0cbf1d2e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Pildisildid" ma:readOnly="false" ma:fieldId="{5cf76f15-5ced-4ddc-b409-7134ff3c332f}" ma:taxonomyMulti="true" ma:sspId="8bf6974d-894c-4b76-94e9-da4eaeb0c3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adef74-251f-42fc-9024-6df5c4e3f36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0d2d6d2-f65b-4c89-ab29-d96283ed764a}" ma:internalName="TaxCatchAll" ma:showField="CatchAllData" ma:web="08adef74-251f-42fc-9024-6df5c4e3f3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C42339-FB6B-4A51-AF65-2070E576FAA7}">
  <ds:schemaRefs>
    <ds:schemaRef ds:uri="08adef74-251f-42fc-9024-6df5c4e3f36b"/>
    <ds:schemaRef ds:uri="1ade1d93-9233-43d5-9b98-da0cbf1d2e2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070B950-169B-449E-9692-9273C04555FE}">
  <ds:schemaRefs>
    <ds:schemaRef ds:uri="08adef74-251f-42fc-9024-6df5c4e3f36b"/>
    <ds:schemaRef ds:uri="1ade1d93-9233-43d5-9b98-da0cbf1d2e2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BF4B946-A683-40C2-AC32-51B3F59031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esitlusslaidid_2.0_3lovi</Template>
  <TotalTime>0</TotalTime>
  <Words>760</Words>
  <Application>Microsoft Office PowerPoint</Application>
  <PresentationFormat>Custom</PresentationFormat>
  <Paragraphs>146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 Narrow</vt:lpstr>
      <vt:lpstr>Calibri</vt:lpstr>
      <vt:lpstr>Roboto Condensed</vt:lpstr>
      <vt:lpstr>Wingdings</vt:lpstr>
      <vt:lpstr>val.vis.id_esitlus_2018</vt:lpstr>
      <vt:lpstr>HINDAMISTE PÄEV  Vivia Aunapuu-Lents</vt:lpstr>
      <vt:lpstr>PowerPoint Presentation</vt:lpstr>
      <vt:lpstr>ESF+ tegevuste rohehindamine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SF+ 2021-2027 tegevuste vahehindamine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CLLD hindamine</vt:lpstr>
      <vt:lpstr>PowerPoint Presentation</vt:lpstr>
      <vt:lpstr>Tänan!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Karin Volmer</dc:creator>
  <cp:lastModifiedBy>Liina Laurikainen-Päri</cp:lastModifiedBy>
  <cp:revision>7</cp:revision>
  <dcterms:created xsi:type="dcterms:W3CDTF">2022-01-11T07:09:11Z</dcterms:created>
  <dcterms:modified xsi:type="dcterms:W3CDTF">2026-10-05T13:36:36Z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0x01010028ACCEEE999F7848977B87A9F7B69648</vt:lpwstr>
  </property>
  <property fmtid="{D5CDD505-2E9C-101B-9397-08002B2CF9AE}" pid="3" name="_dlc_DocIdItemGuid">
    <vt:lpwstr>b7b2b1bd-e4aa-487d-a57d-60b9ac2f69a6</vt:lpwstr>
  </property>
  <property fmtid="{D5CDD505-2E9C-101B-9397-08002B2CF9AE}" pid="4" name="MediaServiceImageTags">
    <vt:lpwstr/>
  </property>
  <property fmtid="{D5CDD505-2E9C-101B-9397-08002B2CF9AE}" pid="5" name="MSIP_Label_defa4170-0d19-0005-0004-bc88714345d2_Enabled">
    <vt:lpwstr>true</vt:lpwstr>
  </property>
  <property fmtid="{D5CDD505-2E9C-101B-9397-08002B2CF9AE}" pid="6" name="MSIP_Label_defa4170-0d19-0005-0004-bc88714345d2_SetDate">
    <vt:lpwstr>2024-09-09T04:03:05Z</vt:lpwstr>
  </property>
  <property fmtid="{D5CDD505-2E9C-101B-9397-08002B2CF9AE}" pid="7" name="MSIP_Label_defa4170-0d19-0005-0004-bc88714345d2_Method">
    <vt:lpwstr>Standard</vt:lpwstr>
  </property>
  <property fmtid="{D5CDD505-2E9C-101B-9397-08002B2CF9AE}" pid="8" name="MSIP_Label_defa4170-0d19-0005-0004-bc88714345d2_Name">
    <vt:lpwstr>defa4170-0d19-0005-0004-bc88714345d2</vt:lpwstr>
  </property>
  <property fmtid="{D5CDD505-2E9C-101B-9397-08002B2CF9AE}" pid="9" name="MSIP_Label_defa4170-0d19-0005-0004-bc88714345d2_SiteId">
    <vt:lpwstr>8fe098d2-428d-4bd4-9803-7195fe96f0e2</vt:lpwstr>
  </property>
  <property fmtid="{D5CDD505-2E9C-101B-9397-08002B2CF9AE}" pid="10" name="MSIP_Label_defa4170-0d19-0005-0004-bc88714345d2_ActionId">
    <vt:lpwstr>6b6ef87d-ee9b-4fd2-8a8b-9fd388664a20</vt:lpwstr>
  </property>
  <property fmtid="{D5CDD505-2E9C-101B-9397-08002B2CF9AE}" pid="11" name="MSIP_Label_defa4170-0d19-0005-0004-bc88714345d2_ContentBits">
    <vt:lpwstr>0</vt:lpwstr>
  </property>
  <property fmtid="{D5CDD505-2E9C-101B-9397-08002B2CF9AE}" pid="12" name="Order">
    <vt:r8>15243700</vt:r8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</Properties>
</file>